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94" r:id="rId7"/>
    <p:sldId id="263" r:id="rId8"/>
    <p:sldId id="264" r:id="rId9"/>
    <p:sldId id="266" r:id="rId10"/>
    <p:sldId id="285" r:id="rId11"/>
    <p:sldId id="295" r:id="rId12"/>
    <p:sldId id="286" r:id="rId13"/>
    <p:sldId id="296" r:id="rId14"/>
    <p:sldId id="268" r:id="rId15"/>
    <p:sldId id="297" r:id="rId16"/>
    <p:sldId id="299" r:id="rId17"/>
    <p:sldId id="276" r:id="rId18"/>
    <p:sldId id="298" r:id="rId19"/>
    <p:sldId id="278" r:id="rId20"/>
    <p:sldId id="300" r:id="rId21"/>
    <p:sldId id="279" r:id="rId22"/>
    <p:sldId id="305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C53B-A891-72FC-947B-03FCF774E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05918-80BC-DAC3-7657-0F4AAB98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26DC-2030-6732-EB15-E5D647AE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513B-822E-E8D0-E871-A1DEBA91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7379-DA4F-9382-FD19-35074FE4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0DDB-0105-16E5-C64F-78C9549F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171B8-0DAB-BBC4-6C04-7A96DAC9C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23E3-7766-7AAF-D323-9C2001B7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7AD3-0280-94FF-B1C2-2EC580D3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2DF0-CA06-1A36-F05B-106FDA04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04E94-70E8-24D1-D888-F09902499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487BC-33A1-7106-36ED-E7D330A2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375E-BCC7-D454-5B6B-0E4D40D2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00FA-3BE1-E800-00B4-D6B5F016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67CCE-4C95-C0F1-8EB4-1E6CD13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02F0-2C2D-AD64-ADDA-5DEF31DC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6C89-A595-4210-284B-50EC0933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3172-66C6-5F4D-4EF5-D7036829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43AC8-B332-EAD0-D9A1-AE94550B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1229D-4FC6-F417-0CBC-A8FD505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1821-FB89-F5E4-B231-EA5891C3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53A65-1836-43D8-00E8-AA105EF47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49A8-F5C9-A4FB-120F-D14207E2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FCC1-24BF-6E5C-D4F5-D86AFAED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5727-32E3-94E7-D1D5-320E2887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3CB8-ABD2-B264-AB33-5ACE9C05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9B08-E581-B20B-4386-D349FA5A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6FC09-BAED-309B-0289-50F8297D0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B3ED0-1116-B894-7C1E-EDC8ACA5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47AFB-8362-2403-DB2D-D6152F06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12C01-4223-9066-D8DE-ADD4B194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16EF-44FD-81E8-1F04-04BFC603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6FF87-7E5F-04AC-5574-A3D9D8E4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A606-D3A7-EC9F-DF8D-D4E17DD2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567E0-E6E6-842C-729E-9DFB6389D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27204-0A0C-FBCE-90E8-E8AE8EEFA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1D9D2-FE6F-CDF8-41A5-EEC6E675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D3392-1D76-514E-688F-2ED6ADB4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B2902-1AF9-5B1E-7AF3-0E7DB59B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8ECB-253B-DDD4-65AC-EDF837F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10C77-8B4B-4A04-B7F6-E47CBDB5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E22C9-6BF6-8C16-0AD3-7FE5C6ED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F483D-FB1E-772D-842B-B0810C3B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DD51E-D81F-330A-1627-2301DDB7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C803C-8B1D-0564-D9DD-78EFD4C4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90035-B396-8A7E-8257-ABDE0375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5083-5985-5273-9423-A2259DD5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C21BD-F35C-4ADD-DDB9-3395EE77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2A28F-9CFC-11DF-15CD-4B47C66FD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794D1-2BF7-7142-7501-D7C7F927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DE9B0-C0EC-35FC-55DB-CCD31943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A151B-E662-237E-10DA-B14D8F54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4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CE53-E34A-5907-ACCB-FD9E9ABB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D68F8-12D7-951C-2065-AB739D260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AE6F0-A912-40D9-7D39-BB949739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57934-DDC8-5848-FF72-9825624B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0F869-DC33-003E-B7E2-D47C7E37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6A7D-E042-48F1-92D5-374B82B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40C8D-FBD9-B292-7629-E39FE0EC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4CFFD-504D-A58E-3FC2-127EACD2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D07A-3F8A-7DE8-E2A9-0181AAC10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1840-3DD5-450B-8C60-96853F5EDC66}" type="datetimeFigureOut">
              <a:rPr lang="en-US" smtClean="0"/>
              <a:t>26-Sep-23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C592-B1E0-7D10-5676-E6CC6D88A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2608-B795-3962-CA93-919E07EAF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D8831-AC91-44C1-B4CE-ED4F7097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9031" y="2503715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40029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04172" y="354855"/>
            <a:ext cx="4019550" cy="53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CỨ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5591" y="1567133"/>
            <a:ext cx="272955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Cuộc chạy đua vũ trang là vô cùng tốn kém và hết sức phi lí.</a:t>
            </a:r>
            <a:endParaRPr lang="en-US" alt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552" y="1539992"/>
            <a:ext cx="274320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Kho vũ khí hạt nhân đang được tàng trữ có khả năng huỷ diệt cả trái đất và các hành tinh.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 flipH="1">
            <a:off x="1503152" y="886628"/>
            <a:ext cx="4310795" cy="65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4392204" y="886628"/>
            <a:ext cx="1421743" cy="71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5813947" y="886628"/>
            <a:ext cx="4337699" cy="58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27" idx="0"/>
          </p:cNvCxnSpPr>
          <p:nvPr/>
        </p:nvCxnSpPr>
        <p:spPr>
          <a:xfrm>
            <a:off x="5813947" y="886628"/>
            <a:ext cx="1536701" cy="65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05626" y="1539991"/>
            <a:ext cx="2847349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strike="dblStrike" dirty="0"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4928" y="1544722"/>
            <a:ext cx="2811439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Chiến tranh hạt nhân đi ngược lại lý trí của tự nhiên và của con người.</a:t>
            </a:r>
            <a:endParaRPr lang="en-US" sz="2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406650" y="-7461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8135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  <p:bldP spid="17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8980" y="0"/>
            <a:ext cx="5794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</a:t>
            </a:r>
          </a:p>
        </p:txBody>
      </p:sp>
    </p:spTree>
    <p:extLst>
      <p:ext uri="{BB962C8B-B14F-4D97-AF65-F5344CB8AC3E}">
        <p14:creationId xmlns:p14="http://schemas.microsoft.com/office/powerpoint/2010/main" val="29674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970881"/>
            <a:ext cx="2743200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endParaRPr lang="vi-VN" altLang="en-US" sz="2800" b="1" dirty="0"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i="1" dirty="0">
                <a:latin typeface="Times New Roman" panose="02020603050405020304" pitchFamily="18" charset="0"/>
              </a:rPr>
              <a:t>+ </a:t>
            </a:r>
            <a:r>
              <a:rPr lang="en-US" altLang="en-US" sz="2800" i="1" dirty="0">
                <a:latin typeface="Times New Roman" panose="02020603050405020304" pitchFamily="18" charset="0"/>
              </a:rPr>
              <a:t>“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i="1" dirty="0">
                <a:latin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i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i="1" dirty="0">
                <a:latin typeface="Times New Roman" panose="02020603050405020304" pitchFamily="18" charset="0"/>
              </a:rPr>
              <a:t>?”</a:t>
            </a:r>
            <a:endParaRPr lang="vi-VN" altLang="en-US" sz="2800" i="1" dirty="0">
              <a:latin typeface="Times New Roman" panose="02020603050405020304" pitchFamily="18" charset="0"/>
            </a:endParaRP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→  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67075" y="1970879"/>
            <a:ext cx="55245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số cụ thể: 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8.8.1989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50.000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vi-VN" altLang="en-US" sz="2800" dirty="0">
                <a:latin typeface="Times New Roman" panose="02020603050405020304" pitchFamily="18" charset="0"/>
              </a:rPr>
              <a:t> ...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</a:rPr>
              <a:t> 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nổ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tung</a:t>
            </a:r>
            <a:r>
              <a:rPr lang="vi-VN" altLang="en-US" sz="2800" dirty="0">
                <a:latin typeface="Times New Roman" panose="02020603050405020304" pitchFamily="18" charset="0"/>
              </a:rPr>
              <a:t>...</a:t>
            </a:r>
            <a:r>
              <a:rPr lang="en-US" altLang="en-US" sz="2800" dirty="0">
                <a:latin typeface="Times New Roman" panose="02020603050405020304" pitchFamily="18" charset="0"/>
              </a:rPr>
              <a:t>12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latin typeface="Times New Roman" panose="02020603050405020304" pitchFamily="18" charset="0"/>
              </a:rPr>
              <a:t>=&gt; Thống kê chính xác, khiến người đọc, người nghe rùng mình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3850" y="1970880"/>
            <a:ext cx="2847349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atin typeface="Times New Roman" pitchFamily="18" charset="0"/>
              </a:rPr>
              <a:t>- So sánh: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atin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</a:rPr>
              <a:t>ũ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gươm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Đa-mô-clet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strike="dblStrike" dirty="0"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strike="dblStrike" dirty="0"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strike="dblStrike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5579" y="531773"/>
            <a:ext cx="7107492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LC 1: Nguy cơ chiến tranh hạt nhân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2"/>
            <a:endCxn id="8" idx="0"/>
          </p:cNvCxnSpPr>
          <p:nvPr/>
        </p:nvCxnSpPr>
        <p:spPr>
          <a:xfrm flipH="1">
            <a:off x="1600200" y="1116548"/>
            <a:ext cx="4429125" cy="854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  <a:endCxn id="11" idx="0"/>
          </p:cNvCxnSpPr>
          <p:nvPr/>
        </p:nvCxnSpPr>
        <p:spPr>
          <a:xfrm>
            <a:off x="6029325" y="1116548"/>
            <a:ext cx="0" cy="854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12" idx="0"/>
          </p:cNvCxnSpPr>
          <p:nvPr/>
        </p:nvCxnSpPr>
        <p:spPr>
          <a:xfrm>
            <a:off x="6029325" y="1116548"/>
            <a:ext cx="4528200" cy="854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4462" y="0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98600" y="3683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390" y="2009948"/>
            <a:ext cx="5939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8/8/1986 : 50.000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1500" y="1316038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31" y="1297362"/>
            <a:ext cx="561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703" y="3153421"/>
            <a:ext cx="564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106409" y="1558972"/>
            <a:ext cx="815091" cy="3013028"/>
          </a:xfrm>
          <a:prstGeom prst="rightBrace">
            <a:avLst>
              <a:gd name="adj1" fmla="val 8333"/>
              <a:gd name="adj2" fmla="val 487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785112" y="3187005"/>
            <a:ext cx="48325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khủng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khiếp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903534" y="1741651"/>
            <a:ext cx="493855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78341" y="3215669"/>
            <a:ext cx="3276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009615" y="4358900"/>
            <a:ext cx="576938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lo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575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099471" y="5056804"/>
            <a:ext cx="47905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94264" y="6070274"/>
            <a:ext cx="5441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752" y="167443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100 máy bay B1B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2319" y="1623442"/>
            <a:ext cx="52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44" y="1358298"/>
            <a:ext cx="685791" cy="8935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7233" y="166155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7000 tên lửa</a:t>
            </a:r>
            <a:endParaRPr lang="en-US" sz="2400" b="1" dirty="0">
              <a:latin typeface="+mj-lt"/>
            </a:endParaRPr>
          </a:p>
        </p:txBody>
      </p:sp>
      <p:pic>
        <p:nvPicPr>
          <p:cNvPr id="7170" name="Picture 2" descr="Tàu Sân Bay Hình ảnh | Định dạng hình ảnh PSD 401341888| vn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95" r="96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93" y="1466114"/>
            <a:ext cx="2888769" cy="30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20910" y="3058498"/>
            <a:ext cx="68202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64" l="10000" r="90000">
                        <a14:foregroundMark x1="52093" y1="8172" x2="49651" y2="56129"/>
                        <a14:foregroundMark x1="56279" y1="16918" x2="56279" y2="51470"/>
                        <a14:foregroundMark x1="40349" y1="35484" x2="43721" y2="58710"/>
                        <a14:foregroundMark x1="59651" y1="32903" x2="51279" y2="62366"/>
                        <a14:foregroundMark x1="45465" y1="30824" x2="44535" y2="42724"/>
                        <a14:foregroundMark x1="40349" y1="30824" x2="42907" y2="35484"/>
                        <a14:foregroundMark x1="42093" y1="28244" x2="42093" y2="33405"/>
                        <a14:foregroundMark x1="61279" y1="31900" x2="57093" y2="60789"/>
                        <a14:foregroundMark x1="59651" y1="30323" x2="58837" y2="38065"/>
                        <a14:foregroundMark x1="60465" y1="27742" x2="63837" y2="33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78447"/>
            <a:ext cx="1694264" cy="2303119"/>
          </a:xfrm>
          <a:prstGeom prst="rect">
            <a:avLst/>
          </a:prstGeom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236417" y="4358901"/>
            <a:ext cx="2773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MX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285628" y="5056804"/>
            <a:ext cx="2579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MX</a:t>
            </a:r>
          </a:p>
        </p:txBody>
      </p:sp>
      <p:pic>
        <p:nvPicPr>
          <p:cNvPr id="7172" name="Picture 4" descr="Alfa-lớp tàu ngầm Tấn công tàu ngầm SSN X-tàu ngầm lớp - png tải về - Miễn  phí trong suốt điện Màu Xanh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96" y="5586449"/>
            <a:ext cx="2591848" cy="16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853398" y="6046777"/>
            <a:ext cx="49877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4745" y="91957"/>
            <a:ext cx="767870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LC 2: Sự phi lí của cuộc chạy đua vũ trang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-187792" y="655675"/>
            <a:ext cx="2380240" cy="106248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CTHN</a:t>
            </a:r>
          </a:p>
        </p:txBody>
      </p:sp>
      <p:sp>
        <p:nvSpPr>
          <p:cNvPr id="4" name="Heart 3"/>
          <p:cNvSpPr/>
          <p:nvPr/>
        </p:nvSpPr>
        <p:spPr>
          <a:xfrm>
            <a:off x="9420653" y="644678"/>
            <a:ext cx="2173294" cy="1160951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XH.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64" y="1544224"/>
            <a:ext cx="2180734" cy="1028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7" grpId="0"/>
      <p:bldP spid="18" grpId="0"/>
      <p:bldP spid="20" grpId="0"/>
      <p:bldP spid="22" grpId="0" animBg="1"/>
      <p:bldP spid="24" grpId="0"/>
      <p:bldP spid="25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63600" y="191140"/>
            <a:ext cx="1061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600200" y="5911850"/>
            <a:ext cx="9144000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aseline="-2500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98500" y="553456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kém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500" y="919044"/>
            <a:ext cx="680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-&gt;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500" y="2971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-&gt;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8500" y="4391808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130538" y="-188952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4478"/>
            <a:ext cx="411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6100" y="373981"/>
            <a:ext cx="331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FF00"/>
                </a:solidFill>
              </a:rPr>
              <a:t>Máy</a:t>
            </a:r>
            <a:r>
              <a:rPr lang="en-US" altLang="en-US" sz="2000" b="1" dirty="0">
                <a:solidFill>
                  <a:srgbClr val="FFFF00"/>
                </a:solidFill>
              </a:rPr>
              <a:t> bay B1B = 1,2 </a:t>
            </a:r>
            <a:r>
              <a:rPr lang="en-US" altLang="en-US" sz="2000" b="1" dirty="0" err="1">
                <a:solidFill>
                  <a:srgbClr val="FFFF00"/>
                </a:solidFill>
              </a:rPr>
              <a:t>tỉ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đô</a:t>
            </a:r>
            <a:r>
              <a:rPr lang="en-US" altLang="en-US" sz="2000" b="1" dirty="0">
                <a:solidFill>
                  <a:srgbClr val="FFFF00"/>
                </a:solidFill>
              </a:rPr>
              <a:t> la</a:t>
            </a:r>
          </a:p>
        </p:txBody>
      </p:sp>
      <p:pic>
        <p:nvPicPr>
          <p:cNvPr id="2050" name="Picture 2" descr="20 triệu người ở châu Phi có nguy cơ đối mặt với nạn đó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1104"/>
            <a:ext cx="41148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-Down Arrow 7"/>
          <p:cNvSpPr/>
          <p:nvPr/>
        </p:nvSpPr>
        <p:spPr>
          <a:xfrm>
            <a:off x="9531350" y="2310625"/>
            <a:ext cx="387350" cy="609600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6813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8" y="145369"/>
            <a:ext cx="5089979" cy="339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766" y="145369"/>
            <a:ext cx="6897234" cy="658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78" y="3642711"/>
            <a:ext cx="5061496" cy="30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798" y="67084"/>
            <a:ext cx="10381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LC 3: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583" y="1099686"/>
            <a:ext cx="10861537" cy="27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Oval 4"/>
          <p:cNvSpPr/>
          <p:nvPr/>
        </p:nvSpPr>
        <p:spPr>
          <a:xfrm>
            <a:off x="462986" y="1087288"/>
            <a:ext cx="406399" cy="381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4-Point Star 5"/>
          <p:cNvSpPr/>
          <p:nvPr/>
        </p:nvSpPr>
        <p:spPr>
          <a:xfrm>
            <a:off x="4528063" y="851886"/>
            <a:ext cx="769257" cy="773074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101600" y="1638091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 phát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489" y="1406801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Qúa trình tiến hóa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2670" y="1468476"/>
            <a:ext cx="297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Sự phát triển của tự nhiên và xã hội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Curved Down Arrow 14"/>
          <p:cNvSpPr/>
          <p:nvPr/>
        </p:nvSpPr>
        <p:spPr>
          <a:xfrm rot="11120806">
            <a:off x="147324" y="2689123"/>
            <a:ext cx="5860943" cy="962306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2218" y="2908666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ngược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13" y="2524312"/>
            <a:ext cx="5131787" cy="4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43984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 animBg="1"/>
      <p:bldP spid="6" grpId="0" animBg="1"/>
      <p:bldP spid="6" grpId="1" animBg="1"/>
      <p:bldP spid="12" grpId="0"/>
      <p:bldP spid="13" grpId="0"/>
      <p:bldP spid="14" grpId="0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59892" y="24604"/>
            <a:ext cx="7674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đua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vũ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ngược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trí</a:t>
            </a:r>
            <a:endParaRPr lang="en-US" altLang="en-US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61176" y="1372178"/>
            <a:ext cx="997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nổ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Đẩy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lùi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61177" y="617538"/>
            <a:ext cx="8273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triệu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6968" y="-364395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61176" y="2602059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-&gt;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giọng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mỉa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ấn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78986" y="3831939"/>
            <a:ext cx="98286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lợi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alt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68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31308" y="1793503"/>
            <a:ext cx="65506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chặn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243420" y="2994733"/>
            <a:ext cx="7538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222" y="1047137"/>
            <a:ext cx="891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“ĐẤU TRANH VÌ MỘT THẾ GIỚI HÒA BÌNH”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3472" y="0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80" y="300771"/>
            <a:ext cx="5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46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0"/>
            <a:ext cx="1022350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9263" y="0"/>
            <a:ext cx="53935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</a:p>
        </p:txBody>
      </p:sp>
    </p:spTree>
    <p:extLst>
      <p:ext uri="{BB962C8B-B14F-4D97-AF65-F5344CB8AC3E}">
        <p14:creationId xmlns:p14="http://schemas.microsoft.com/office/powerpoint/2010/main" val="39580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12324" y="1180846"/>
            <a:ext cx="5874875" cy="452372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9537" y="1192951"/>
            <a:ext cx="5010150" cy="451162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9460" y="1586984"/>
            <a:ext cx="46101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" charset="0"/>
                <a:cs typeface="Arial" charset="0"/>
                <a:sym typeface="Wingdings" pitchFamily="2" charset="2"/>
              </a:rPr>
              <a:t>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phú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giàu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thuyết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250173" y="1340761"/>
            <a:ext cx="519035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3168" y="516113"/>
            <a:ext cx="254268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1. Nghệ thuật</a:t>
            </a:r>
            <a:endParaRPr lang="en-US" sz="3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130" y="516113"/>
            <a:ext cx="22012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2. Nội dung</a:t>
            </a:r>
            <a:endParaRPr lang="en-US" sz="32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9030" y="5953386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*GHI NHỚ: SGK/ 21</a:t>
            </a:r>
          </a:p>
        </p:txBody>
      </p:sp>
    </p:spTree>
    <p:extLst>
      <p:ext uri="{BB962C8B-B14F-4D97-AF65-F5344CB8AC3E}">
        <p14:creationId xmlns:p14="http://schemas.microsoft.com/office/powerpoint/2010/main" val="27752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/>
      <p:bldP spid="9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9166" y="684392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971876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/21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261730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back to school children_29852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6" y="914401"/>
            <a:ext cx="9133415" cy="5326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1" y="1"/>
            <a:ext cx="7531229" cy="1072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69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369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69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369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69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369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69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369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69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369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763276"/>
      </p:ext>
    </p:extLst>
  </p:cSld>
  <p:clrMapOvr>
    <a:masterClrMapping/>
  </p:clrMapOvr>
  <p:transition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1874" y="0"/>
            <a:ext cx="76102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32655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170" y="2400035"/>
            <a:ext cx="6362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một nhà văn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170" y="158598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-G.G.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Mác-két (1928- 2014)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55234" y="346299"/>
            <a:ext cx="2266305" cy="742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2836" y="38049"/>
            <a:ext cx="12660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92" y="84288"/>
            <a:ext cx="4368800" cy="55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7112" y="240223"/>
            <a:ext cx="3124200" cy="742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0206" y="1348219"/>
            <a:ext cx="65865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</a:rPr>
              <a:t> 8 (1986)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thủ</a:t>
            </a:r>
            <a:r>
              <a:rPr lang="en-US" altLang="en-US" sz="2800" dirty="0">
                <a:latin typeface="Times New Roman" panose="02020603050405020304" pitchFamily="18" charset="0"/>
              </a:rPr>
              <a:t> 6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họp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Mê</a:t>
            </a:r>
            <a:r>
              <a:rPr lang="en-US" altLang="en-US" sz="2800" dirty="0">
                <a:latin typeface="Times New Roman" panose="02020603050405020304" pitchFamily="18" charset="0"/>
              </a:rPr>
              <a:t>-hi-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Mác</a:t>
            </a:r>
            <a:r>
              <a:rPr lang="en-US" altLang="en-US" sz="2800" dirty="0">
                <a:latin typeface="Times New Roman" panose="02020603050405020304" pitchFamily="18" charset="0"/>
              </a:rPr>
              <a:t> –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dự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103188" y="-124823"/>
            <a:ext cx="12715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0"/>
            <a:ext cx="4902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1594" y="25400"/>
            <a:ext cx="9194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30241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28700" y="1431931"/>
            <a:ext cx="4791397" cy="7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Kiểu văn bản + PTBĐ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0003" y="2236885"/>
            <a:ext cx="4560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bản: Nhật dụng</a:t>
            </a:r>
          </a:p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PTBĐ: Nghị luận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28700" y="3354961"/>
            <a:ext cx="2155750" cy="7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700" y="4379079"/>
            <a:ext cx="6377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 chiến tranh, bảo vệ hòa bình.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9700" y="110763"/>
            <a:ext cx="889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8977" y="423545"/>
            <a:ext cx="1482624" cy="7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17" y="900781"/>
            <a:ext cx="5544283" cy="49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2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4018" y="1394908"/>
            <a:ext cx="65913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+ </a:t>
            </a:r>
            <a:r>
              <a:rPr kumimoji="0" lang="vi-VN" sz="3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Đoạn 1: Từ đầu … sống tốt đẹp hơn → </a:t>
            </a:r>
            <a:r>
              <a:rPr kumimoji="0" lang="vi-VN" sz="3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Nguy cơ chiến tranh hạt nhân đang đè nặng lên toàn trái đất.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18" y="204960"/>
            <a:ext cx="5705385" cy="66530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Rectangle 9"/>
          <p:cNvSpPr/>
          <p:nvPr/>
        </p:nvSpPr>
        <p:spPr>
          <a:xfrm>
            <a:off x="584018" y="3021209"/>
            <a:ext cx="65913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+</a:t>
            </a:r>
            <a:r>
              <a:rPr kumimoji="0" lang="vi-VN" sz="3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Đoạn 2: Tiếp theo … xuất phát của nó </a:t>
            </a:r>
            <a:r>
              <a:rPr kumimoji="0" lang="vi-VN" sz="3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 Chứng</a:t>
            </a:r>
            <a:r>
              <a:rPr kumimoji="0" lang="vi-VN" sz="30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vi-VN" sz="3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sự </a:t>
            </a:r>
            <a:r>
              <a:rPr kumimoji="0" lang="en-US" sz="3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sz="30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30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phi lý của chiến tranh hạt nhân.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018" y="4787900"/>
            <a:ext cx="65913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+ </a:t>
            </a:r>
            <a:r>
              <a:rPr kumimoji="0" lang="vi-VN" sz="3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Đoạn 3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: … </a:t>
            </a:r>
            <a:r>
              <a:rPr kumimoji="0" lang="vi-VN" sz="3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còn lại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vi-VN" sz="3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Nhiệm vụ của chúng ta và đề nghị của nhà văn.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5290" y="237255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15590" y="481840"/>
            <a:ext cx="2155750" cy="7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82950" y="460048"/>
            <a:ext cx="4019550" cy="53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 ĐIỂM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1746239"/>
            <a:ext cx="24384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Nguy cơ khủng khiếp của chiến tranh hạt nhân.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467" y="1594700"/>
            <a:ext cx="235613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Lời kêu gọi đấu tranh vì một thế giới hòa bình.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 flipH="1">
            <a:off x="1676400" y="991821"/>
            <a:ext cx="3616325" cy="75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5292725" y="991821"/>
            <a:ext cx="4337699" cy="58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nternational Peace Day: List of educational institutions to study peace  and conflict studies in India | Education News,The Indian Express">
            <a:extLst>
              <a:ext uri="{FF2B5EF4-FFF2-40B4-BE49-F238E27FC236}">
                <a16:creationId xmlns:a16="http://schemas.microsoft.com/office/drawing/2014/main" id="{71971698-E217-40DC-A238-4107375AA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" b="21758"/>
          <a:stretch/>
        </p:blipFill>
        <p:spPr bwMode="auto">
          <a:xfrm>
            <a:off x="6451600" y="4089401"/>
            <a:ext cx="5621962" cy="27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89400"/>
            <a:ext cx="5292725" cy="276859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660162" y="16768"/>
            <a:ext cx="1130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CC3300"/>
                </a:solidFill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65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1092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loài cỏ lạ</dc:creator>
  <cp:lastModifiedBy>loài cỏ lạ</cp:lastModifiedBy>
  <cp:revision>2</cp:revision>
  <dcterms:created xsi:type="dcterms:W3CDTF">2023-09-11T02:23:44Z</dcterms:created>
  <dcterms:modified xsi:type="dcterms:W3CDTF">2023-09-26T16:18:54Z</dcterms:modified>
</cp:coreProperties>
</file>