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909" r:id="rId2"/>
    <p:sldId id="1030" r:id="rId3"/>
    <p:sldId id="1039" r:id="rId4"/>
    <p:sldId id="1088" r:id="rId5"/>
    <p:sldId id="1087" r:id="rId6"/>
    <p:sldId id="994" r:id="rId7"/>
    <p:sldId id="852" r:id="rId8"/>
    <p:sldId id="1089" r:id="rId9"/>
    <p:sldId id="1090" r:id="rId10"/>
    <p:sldId id="1091" r:id="rId11"/>
    <p:sldId id="1092" r:id="rId12"/>
    <p:sldId id="1078" r:id="rId13"/>
    <p:sldId id="1093" r:id="rId14"/>
    <p:sldId id="1094" r:id="rId15"/>
    <p:sldId id="1079" r:id="rId16"/>
    <p:sldId id="1095" r:id="rId17"/>
    <p:sldId id="1096" r:id="rId18"/>
    <p:sldId id="1097" r:id="rId19"/>
    <p:sldId id="1098" r:id="rId20"/>
    <p:sldId id="1099" r:id="rId21"/>
    <p:sldId id="1083" r:id="rId22"/>
    <p:sldId id="1106" r:id="rId23"/>
    <p:sldId id="985" r:id="rId24"/>
    <p:sldId id="986" r:id="rId25"/>
    <p:sldId id="1100" r:id="rId26"/>
    <p:sldId id="1101" r:id="rId27"/>
    <p:sldId id="1057" r:id="rId28"/>
    <p:sldId id="1102" r:id="rId29"/>
    <p:sldId id="1084" r:id="rId30"/>
    <p:sldId id="1103" r:id="rId31"/>
    <p:sldId id="1104" r:id="rId32"/>
    <p:sldId id="1105" r:id="rId33"/>
  </p:sldIdLst>
  <p:sldSz cx="12188825" cy="6858000"/>
  <p:notesSz cx="6858000" cy="9144000"/>
  <p:defaultTextStyle>
    <a:defPPr>
      <a:defRPr lang="en-US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1030"/>
            <p14:sldId id="1039"/>
            <p14:sldId id="1088"/>
            <p14:sldId id="1087"/>
            <p14:sldId id="994"/>
            <p14:sldId id="852"/>
            <p14:sldId id="1089"/>
            <p14:sldId id="1090"/>
            <p14:sldId id="1091"/>
            <p14:sldId id="1092"/>
            <p14:sldId id="1078"/>
            <p14:sldId id="1093"/>
            <p14:sldId id="1094"/>
            <p14:sldId id="1079"/>
            <p14:sldId id="1095"/>
            <p14:sldId id="1096"/>
            <p14:sldId id="1097"/>
            <p14:sldId id="1098"/>
            <p14:sldId id="1099"/>
            <p14:sldId id="1083"/>
            <p14:sldId id="1106"/>
            <p14:sldId id="985"/>
            <p14:sldId id="986"/>
            <p14:sldId id="1100"/>
            <p14:sldId id="1101"/>
            <p14:sldId id="1057"/>
            <p14:sldId id="1102"/>
            <p14:sldId id="1084"/>
            <p14:sldId id="1103"/>
            <p14:sldId id="1104"/>
            <p14:sldId id="11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D13"/>
    <a:srgbClr val="FEF5E6"/>
    <a:srgbClr val="FAF0F0"/>
    <a:srgbClr val="F2EFF5"/>
    <a:srgbClr val="DEE7CF"/>
    <a:srgbClr val="DEF4F6"/>
    <a:srgbClr val="F5E4E3"/>
    <a:srgbClr val="1D5E75"/>
    <a:srgbClr val="255997"/>
    <a:srgbClr val="FD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057" autoAdjust="0"/>
  </p:normalViewPr>
  <p:slideViewPr>
    <p:cSldViewPr>
      <p:cViewPr varScale="1">
        <p:scale>
          <a:sx n="65" d="100"/>
          <a:sy n="65" d="100"/>
        </p:scale>
        <p:origin x="72" y="27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em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11" Type="http://schemas.openxmlformats.org/officeDocument/2006/relationships/image" Target="../media/image20.wmf"/><Relationship Id="rId5" Type="http://schemas.openxmlformats.org/officeDocument/2006/relationships/image" Target="../media/image21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4.emf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sites.google.com/view/giaoandientu-doanhtu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6612" y="3505200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2590800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5612" y="3048000"/>
                <a:ext cx="7239000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Tứ giác ABCD là hình bình hành vì có các góc đối </a:t>
                </a:r>
                <a:br>
                  <a:rPr lang="en-US" sz="2200" b="1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2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bằng nhau 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𝑨</m:t>
                        </m:r>
                      </m:e>
                    </m:acc>
                    <m:r>
                      <a:rPr lang="en-US" sz="2600" b="1" i="1" smtClean="0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26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  <m:r>
                      <a:rPr lang="en-US" sz="2600" b="1" i="1" smtClean="0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𝑫</m:t>
                        </m:r>
                      </m:e>
                    </m:acc>
                  </m:oMath>
                </a14:m>
                <a:endParaRPr lang="en-US" sz="2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3048000"/>
                <a:ext cx="7239000" cy="876137"/>
              </a:xfrm>
              <a:prstGeom prst="rect">
                <a:avLst/>
              </a:prstGeom>
              <a:blipFill rotWithShape="1">
                <a:blip r:embed="rId5"/>
                <a:stretch>
                  <a:fillRect l="-4" r="4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89142" y="3940925"/>
            <a:ext cx="7250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Mặt khác , ta lại có hai cạnh kề AB và BC bằng nhau 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7012" y="609600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85149" y="2456151"/>
            <a:ext cx="3714750" cy="4260343"/>
            <a:chOff x="8289924" y="2456151"/>
            <a:chExt cx="3714750" cy="4260343"/>
          </a:xfrm>
        </p:grpSpPr>
        <p:sp>
          <p:nvSpPr>
            <p:cNvPr id="33" name="TextBox 32"/>
            <p:cNvSpPr txBox="1"/>
            <p:nvPr/>
          </p:nvSpPr>
          <p:spPr>
            <a:xfrm>
              <a:off x="9142412" y="6377940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3.50</a:t>
              </a:r>
              <a:endPara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534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9924" y="2456151"/>
              <a:ext cx="3714750" cy="1879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534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212" y="4114800"/>
              <a:ext cx="3614738" cy="2263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/>
          </p:nvGraphicFramePr>
          <p:xfrm>
            <a:off x="11428412" y="3492473"/>
            <a:ext cx="286349" cy="327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15" name="Equation" r:id="rId8" imgW="4267200" imgH="4876800" progId="Equation.DSMT4">
                    <p:embed/>
                  </p:oleObj>
                </mc:Choice>
                <mc:Fallback>
                  <p:oleObj name="Equation" r:id="rId8" imgW="4267200" imgH="4876800" progId="Equation.DSMT4">
                    <p:embed/>
                    <p:pic>
                      <p:nvPicPr>
                        <p:cNvPr id="0" name="Picture 18541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428412" y="3492473"/>
                          <a:ext cx="286349" cy="3272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11199812" y="5733920"/>
            <a:ext cx="285750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16" name="Equation" r:id="rId10" imgW="4267200" imgH="4876800" progId="Equation.DSMT4">
                    <p:embed/>
                  </p:oleObj>
                </mc:Choice>
                <mc:Fallback>
                  <p:oleObj name="Equation" r:id="rId10" imgW="4267200" imgH="4876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9812" y="5733920"/>
                          <a:ext cx="285750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789142" y="4428962"/>
            <a:ext cx="7250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Do đó, tứ giác ABCD là hình thoi.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3261" y="5030926"/>
            <a:ext cx="725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b) Tứ giác MNPQ không phải là hình thoi vì hai cạnh </a:t>
            </a:r>
            <a:b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     kề MN và NP không bằng nhau.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5406" name="Picture 6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2" y="1073150"/>
            <a:ext cx="118459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11480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Hình 3.51a : </a:t>
            </a: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Tứ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giác đã cho có hai đường chéo cắt nhau tại trung điểm của mỗi đường và chúng vuông góc với nhau nên tứ giác đó là hình thoi.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376329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7214" y="4876800"/>
                <a:ext cx="11362198" cy="47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en-US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Hình </a:t>
                </a:r>
                <a:r>
                  <a:rPr lang="en-US" sz="22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3.51b : </a:t>
                </a:r>
                <a:r>
                  <a:rPr lang="en-US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, mà hai góc này ở vị trí so le trong nên AB // CD.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4876800"/>
                <a:ext cx="11362198" cy="471283"/>
              </a:xfrm>
              <a:prstGeom prst="rect">
                <a:avLst/>
              </a:prstGeom>
              <a:blipFill rotWithShape="1">
                <a:blip r:embed="rId4"/>
                <a:stretch>
                  <a:fillRect l="-2" r="3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012" y="609600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5412" y="1914525"/>
            <a:ext cx="8443628" cy="2015206"/>
            <a:chOff x="3022884" y="2057400"/>
            <a:chExt cx="8443628" cy="2015206"/>
          </a:xfrm>
        </p:grpSpPr>
        <p:sp>
          <p:nvSpPr>
            <p:cNvPr id="21" name="TextBox 20"/>
            <p:cNvSpPr txBox="1"/>
            <p:nvPr/>
          </p:nvSpPr>
          <p:spPr>
            <a:xfrm>
              <a:off x="10133012" y="2884154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3.51</a:t>
              </a:r>
              <a:endPara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637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884" y="2057400"/>
              <a:ext cx="6911529" cy="2015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4726" y="5380209"/>
            <a:ext cx="11090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Mà AB = CD nên tứ giác ABCD là hình bình hành.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4726" y="5843222"/>
                <a:ext cx="11090886" cy="472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Mặt khác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1800" b="1" i="1" smtClean="0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hay DB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𝑨𝑫𝑪</m:t>
                        </m:r>
                      </m:e>
                    </m:acc>
                  </m:oMath>
                </a14:m>
                <a:r>
                  <a:rPr lang="en-US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. Do đó ABCD là hình thoi.</a:t>
                </a:r>
                <a:endParaRPr 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26" y="5843222"/>
                <a:ext cx="11090886" cy="472630"/>
              </a:xfrm>
              <a:prstGeom prst="rect">
                <a:avLst/>
              </a:prstGeom>
              <a:blipFill rotWithShape="1">
                <a:blip r:embed="rId6"/>
                <a:stretch>
                  <a:fillRect l="-3" t="-124" r="3" b="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0077" y="6329158"/>
            <a:ext cx="11362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Tứ giác trong Hình 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3.51c 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không phải là hình thoi vì các cạnh 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bằng nhau.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057944"/>
            <a:ext cx="1166812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27" grpId="0"/>
      <p:bldP spid="28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 và tính chất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874" y="1238071"/>
            <a:ext cx="739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Tứ giác ABCD trong Hình 3.52 có bốn góc vuông và bốn cạnh bằng nhau, ta gọi tứ giác đó là một hình vuông.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90012" y="564148"/>
            <a:ext cx="2419350" cy="2746206"/>
            <a:chOff x="8990012" y="354419"/>
            <a:chExt cx="2419350" cy="2746206"/>
          </a:xfrm>
        </p:grpSpPr>
        <p:pic>
          <p:nvPicPr>
            <p:cNvPr id="1863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0012" y="354419"/>
              <a:ext cx="2419350" cy="269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9532937" y="2762071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3.52</a:t>
              </a:r>
              <a:endPara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6" y="3409156"/>
            <a:ext cx="10925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3" y="2408732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69912" y="2819400"/>
            <a:ext cx="7391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Hình vuông cũng là hình thoi, hình chữ nhật.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8512" y="3317289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Mà hình chữ nhật có hai đường chéo bằng nhau còn hình thoi có hai đường chéo vuông góc với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7216" y="1143001"/>
            <a:ext cx="11400298" cy="1066799"/>
            <a:chOff x="447216" y="1143001"/>
            <a:chExt cx="11400298" cy="1066799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143001"/>
              <a:ext cx="11400298" cy="10667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38350" y="1241048"/>
              <a:ext cx="954246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600" b="1">
                  <a:latin typeface="Arial" panose="020B0604020202020204" pitchFamily="34" charset="0"/>
                  <a:cs typeface="Arial" panose="020B0604020202020204" pitchFamily="34" charset="0"/>
                </a:rPr>
                <a:t>Hãy giải thích tại sao hai đường chéo của hình vuông bằng nhau và vuông góc với nhau.</a:t>
              </a:r>
              <a:endParaRPr lang="en-US" sz="2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12" y="1219200"/>
              <a:ext cx="1591694" cy="781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về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chéo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6924" y="4153733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Do đó, hai đường chéo của hình vuông bằng nhau và vuông góc với nhau</a:t>
            </a: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2256174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5974" y="5486400"/>
            <a:ext cx="10764838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 : Hình vuông cũng là hình chữ nhật, hình thoi nên nó có tất cả các tính chất của hình chữ nhật và hình thoi.</a:t>
            </a:r>
            <a:endParaRPr 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28" grpId="0"/>
      <p:bldP spid="29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về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chéo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3200400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102043"/>
            <a:ext cx="109743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17612" y="5867400"/>
            <a:ext cx="9711238" cy="8617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i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Hình thoi có một góc vuông là hình vuông</a:t>
            </a:r>
            <a:b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	     Hình thoi có hai </a:t>
            </a:r>
            <a:r>
              <a:rPr lang="vi-VN" b="1" smtClean="0">
                <a:latin typeface="Arial" panose="020B0604020202020204" pitchFamily="34" charset="0"/>
                <a:cs typeface="Arial" panose="020B0604020202020204" pitchFamily="34" charset="0"/>
              </a:rPr>
              <a:t>đường chéo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bằng nhau là hình vuông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83" y="3429000"/>
            <a:ext cx="2199409" cy="245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143000"/>
            <a:ext cx="109982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7214" y="1143000"/>
            <a:ext cx="11057541" cy="1219200"/>
            <a:chOff x="836611" y="836861"/>
            <a:chExt cx="11057541" cy="1219200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219200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7444" y="944493"/>
              <a:ext cx="98391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v"/>
              </a:pPr>
              <a:r>
                <a:rPr lang="en-US" sz="2800" b="1" i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 </a:t>
              </a:r>
              <a:r>
                <a:rPr lang="en-US" sz="28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Hãy viết giả thiết, kết luận của câu </a:t>
              </a:r>
              <a:r>
                <a:rPr lang="en-US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trong </a:t>
              </a:r>
              <a:r>
                <a:rPr lang="en-US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b="1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>	          </a:t>
              </a:r>
              <a:r>
                <a:rPr lang="vi-VN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>Định 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lí </a:t>
              </a:r>
              <a:r>
                <a:rPr lang="en-US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vi-VN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83" y="2582368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3048000"/>
            <a:ext cx="5184958" cy="13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2582367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42" y="4632692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23414" y="5029200"/>
            <a:ext cx="1128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a) Tứ giác ABCD là hình chữ nhật ví có ba góc vuông mà AD = DC nên  ABCD là </a:t>
            </a:r>
            <a:b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     hình vuông .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414" y="5834738"/>
            <a:ext cx="1128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b) Tứ giác MNPQ có hai </a:t>
            </a: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đường chéo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 MP và NQ không bằng nhau nên nó </a:t>
            </a:r>
            <a:b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     không phải là hình chữ nhật. Do đó tứ giác MNPQ không phải là hình vuông.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4012" y="2228850"/>
            <a:ext cx="6979385" cy="2489567"/>
            <a:chOff x="2894012" y="2228850"/>
            <a:chExt cx="6979385" cy="2489567"/>
          </a:xfrm>
        </p:grpSpPr>
        <p:pic>
          <p:nvPicPr>
            <p:cNvPr id="19046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357"/>
            <a:stretch>
              <a:fillRect/>
            </a:stretch>
          </p:blipFill>
          <p:spPr bwMode="auto">
            <a:xfrm>
              <a:off x="2894012" y="2286000"/>
              <a:ext cx="2416190" cy="2432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637212" y="3275781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3.53</a:t>
              </a:r>
              <a:endPara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7389812" y="2228850"/>
              <a:ext cx="2483585" cy="2432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092518"/>
            <a:ext cx="118459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869359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Hình 3.54a :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Tứ giác ABCD có hai đường chéo bằng nhau và cắt nhau tại trung điểm của mỗi </a:t>
            </a: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, nên nó là hình chữ nhật.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4495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50636" y="2383612"/>
            <a:ext cx="6982376" cy="2188388"/>
            <a:chOff x="3150636" y="2383612"/>
            <a:chExt cx="6982376" cy="2188388"/>
          </a:xfrm>
        </p:grpSpPr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3.54</a:t>
              </a:r>
              <a:endPara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718526" y="5710908"/>
            <a:ext cx="10930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Mà AB = BC nên tứ giác ABCD 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6213902"/>
            <a:ext cx="1093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100" b="1">
                <a:latin typeface="Arial" panose="020B0604020202020204" pitchFamily="34" charset="0"/>
                <a:cs typeface="Arial" panose="020B0604020202020204" pitchFamily="34" charset="0"/>
              </a:rPr>
              <a:t>Ta dùng dấu 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chữ nhật có hai cạnh kề bằng nhau là 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1" y="1102043"/>
            <a:ext cx="1166812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7214" y="4154984"/>
                <a:ext cx="11201400" cy="810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en-US" sz="22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 3.54b : </a:t>
                </a:r>
                <a:r>
                  <a:rPr lang="vi-VN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Tứ giác EFGH có hai đường chéo cắt nhau tại trung điểm P của mỗi </a:t>
                </a:r>
                <a:r>
                  <a:rPr lang="vi-VN" sz="22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2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𝑭</m:t>
                        </m:r>
                      </m:e>
                    </m:acc>
                    <m:r>
                      <a:rPr lang="en-US" b="1" i="1" smtClean="0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 panose="02040503050406030204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/>
                            <a:cs typeface="Arial" panose="020B0604020202020204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nên nó là hình chữ nhật.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4154984"/>
                <a:ext cx="11201400" cy="810094"/>
              </a:xfrm>
              <a:prstGeom prst="rect">
                <a:avLst/>
              </a:prstGeom>
              <a:blipFill rotWithShape="1">
                <a:blip r:embed="rId3"/>
                <a:stretch>
                  <a:fillRect l="-2" t="-22" r="2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7359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50636" y="1440637"/>
            <a:ext cx="6982376" cy="2188388"/>
            <a:chOff x="3150636" y="2383612"/>
            <a:chExt cx="6982376" cy="2188388"/>
          </a:xfrm>
        </p:grpSpPr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3.54</a:t>
              </a:r>
              <a:endPara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718526" y="5043187"/>
            <a:ext cx="10930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Hình chữ nhật EFGH có đường chéo FH là đường phân giác </a:t>
            </a: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góc F </a:t>
            </a: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nên tứ giác EFGH</a:t>
            </a: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5890736"/>
            <a:ext cx="10930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100" b="1">
                <a:latin typeface="Arial" panose="020B0604020202020204" pitchFamily="34" charset="0"/>
                <a:cs typeface="Arial" panose="020B0604020202020204" pitchFamily="34" charset="0"/>
              </a:rPr>
              <a:t>Ta dùng dấu 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chữ nhật có một đường chéo là đường phân giác của một góc </a:t>
            </a:r>
            <a:r>
              <a:rPr lang="vi-VN" sz="21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2400"/>
            <a:ext cx="11668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0375" y="838201"/>
            <a:ext cx="8605837" cy="1904999"/>
            <a:chOff x="460375" y="840612"/>
            <a:chExt cx="8605837" cy="1904999"/>
          </a:xfrm>
        </p:grpSpPr>
        <p:sp>
          <p:nvSpPr>
            <p:cNvPr id="3" name="Rounded Rectangle 2"/>
            <p:cNvSpPr/>
            <p:nvPr/>
          </p:nvSpPr>
          <p:spPr>
            <a:xfrm>
              <a:off x="460375" y="840612"/>
              <a:ext cx="8605837" cy="1904999"/>
            </a:xfrm>
            <a:prstGeom prst="roundRect">
              <a:avLst>
                <a:gd name="adj" fmla="val 406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012" y="916811"/>
              <a:ext cx="82296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vi-VN" sz="2600" b="1">
                  <a:latin typeface="Arial" panose="020B0604020202020204" pitchFamily="34" charset="0"/>
                  <a:cs typeface="Arial" panose="020B0604020202020204" pitchFamily="34" charset="0"/>
                </a:rPr>
                <a:t>Lấy một tờ giấy, gấp làm tư tạo ra một góc vuông O, đánh dấu hai điểm A, B trên hai cạnh góc vuông rồi cắt chéotheo đoạn thẳng AB (H.3.46a). Sau khi mở tờ giấy ra, ta được một tứ giác</a:t>
              </a:r>
              <a:r>
                <a:rPr lang="vi-VN" sz="2600" b="1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294812" y="664071"/>
            <a:ext cx="2324100" cy="4822329"/>
            <a:chOff x="9447212" y="302121"/>
            <a:chExt cx="2324100" cy="4822329"/>
          </a:xfrm>
        </p:grpSpPr>
        <p:sp>
          <p:nvSpPr>
            <p:cNvPr id="16" name="TextBox 15"/>
            <p:cNvSpPr txBox="1"/>
            <p:nvPr/>
          </p:nvSpPr>
          <p:spPr>
            <a:xfrm>
              <a:off x="9929018" y="2614523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3.46</a:t>
              </a:r>
              <a:endPara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02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45"/>
            <a:stretch>
              <a:fillRect/>
            </a:stretch>
          </p:blipFill>
          <p:spPr bwMode="auto">
            <a:xfrm>
              <a:off x="9447212" y="302121"/>
              <a:ext cx="2297113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79"/>
            <a:stretch>
              <a:fillRect/>
            </a:stretch>
          </p:blipFill>
          <p:spPr bwMode="auto">
            <a:xfrm>
              <a:off x="9582150" y="2847975"/>
              <a:ext cx="2189162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8" y="3181350"/>
            <a:ext cx="73215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154984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Hình 3.54c :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Tứ giác IJKL có hai đường chéo IK và JL bằng nhau và cắt nhau tại trung điểm Q của mỗi </a:t>
            </a: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nên nó là hình chữ nhật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7359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50636" y="1440637"/>
            <a:ext cx="6982376" cy="2188388"/>
            <a:chOff x="3150636" y="2383612"/>
            <a:chExt cx="6982376" cy="2188388"/>
          </a:xfrm>
        </p:grpSpPr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3.54</a:t>
              </a:r>
              <a:endPara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18526" y="5043187"/>
            <a:ext cx="10930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chữ 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nhật có </a:t>
            </a: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IK ⊥ JL nên tứ giác IJKL 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5638800"/>
            <a:ext cx="1093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2100" b="1" smtClean="0">
                <a:latin typeface="Arial" panose="020B0604020202020204" pitchFamily="34" charset="0"/>
                <a:cs typeface="Arial" panose="020B0604020202020204" pitchFamily="34" charset="0"/>
              </a:rPr>
              <a:t>ấu </a:t>
            </a:r>
            <a:r>
              <a:rPr lang="vi-VN" sz="2100" b="1">
                <a:latin typeface="Arial" panose="020B0604020202020204" pitchFamily="34" charset="0"/>
                <a:cs typeface="Arial" panose="020B0604020202020204" pitchFamily="34" charset="0"/>
              </a:rPr>
              <a:t>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chữ nhật có </a:t>
            </a:r>
            <a:r>
              <a:rPr lang="en-US" sz="21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1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chéo vuông góc là 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2400"/>
            <a:ext cx="11668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2782468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7013" y="3200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Trong trường hợp </a:t>
            </a: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Khi gấp làm tư tạo ra một góc vuông O, đánh dấu hai điểm A, B trên hai cạnh góc vuông thì tạo ra tứ giác có bốn cạnh bằng nhau và đều bằng cạnh AB.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 . DẤU HIỆU NHẬN BIẾT 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12" y="609600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thang cân. 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429750" y="2524125"/>
            <a:ext cx="2324100" cy="4324350"/>
            <a:chOff x="9447212" y="701884"/>
            <a:chExt cx="2324100" cy="432435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45"/>
            <a:stretch>
              <a:fillRect/>
            </a:stretch>
          </p:blipFill>
          <p:spPr bwMode="auto">
            <a:xfrm>
              <a:off x="9447212" y="701884"/>
              <a:ext cx="2297113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79"/>
            <a:stretch>
              <a:fillRect/>
            </a:stretch>
          </p:blipFill>
          <p:spPr bwMode="auto">
            <a:xfrm>
              <a:off x="9582150" y="2749759"/>
              <a:ext cx="2189162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531812" y="43434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Khi đó,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 giác ABCD là hình thoi.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7012" y="48006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Trong trường hợp 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Khi gấp làm tư tạo ra một góc vuông O, đánh dấu hai điểm A, B trên hai cạnh góc vuông. Nếu OA = OB thì hai đường chéo của tứ giác bằng nhau, vuông góc với nhau và cắt nhau tại trung điểm của mỗi đường.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1813" y="62484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Khi đó,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 giác ABCD là hình </a:t>
            </a: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vi-VN" sz="22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02043"/>
            <a:ext cx="119427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0012" y="130314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có cả bộ Giáo án Pp Toán 8 – KNTT , xin liên hệ :</a:t>
            </a:r>
          </a:p>
          <a:p>
            <a:pPr algn="ctr"/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 Anh Tuấn  - Zalo : 0918.790.615</a:t>
            </a:r>
            <a:endParaRPr lang="vi-VN" sz="20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8424" y="936486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(cô) có thể tham khảo trước nội dung các bài giảng tại đây :</a:t>
            </a:r>
            <a:endParaRPr lang="en-US" sz="2000" b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vi-VN" sz="20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vi-VN" sz="20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vi-VN" sz="20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sites.google.com/view/giaoandientu-doanhtuan</a:t>
            </a:r>
            <a:endParaRPr lang="en-US" sz="2000" b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(copy đường link và dán vào trình duyệt</a:t>
            </a:r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vi-VN" sz="20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412" y="19812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bài giảng đều do một người soạn ( Đỗ Anh Tuấn) nên chất lượng đồng đều từ bài đầu đến bài cuối.</a:t>
            </a:r>
            <a:endParaRPr lang="vi-VN" sz="18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412" y="2675572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được thực hiện công phu và đầy đủ các bài tập và luyện tập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biệt là phân môn Hình học </a:t>
            </a: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các hình vẽ được vẽ chuẩn xác và rõ nét hơn cả SGK ( Đây là điểm khác biệt lớn của bộ Giáo án này )</a:t>
            </a:r>
            <a:b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bài tập Hình học đều có hình minh hoạ đầy đủ , giúp việc dạy học dễ dàng .</a:t>
            </a:r>
            <a:endParaRPr lang="vi-VN" sz="18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4143375"/>
            <a:ext cx="3134328" cy="202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19" y="4038600"/>
            <a:ext cx="3004705" cy="20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98207" y="6135469"/>
            <a:ext cx="34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(Hình vẽ của bộ Giáo án)</a:t>
            </a:r>
            <a:b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Hình thoi</a:t>
            </a:r>
            <a:endParaRPr lang="vi-VN" sz="16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6012" y="6135469"/>
            <a:ext cx="34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(Hình copy từ SGK)</a:t>
            </a:r>
          </a:p>
          <a:p>
            <a:pPr algn="ctr"/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Hình </a:t>
            </a:r>
            <a: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endParaRPr lang="vi-VN" sz="16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19200"/>
            <a:ext cx="7772400" cy="3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0983" y="5638800"/>
            <a:ext cx="1746254" cy="1354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629297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6257352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6257352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 hình thoi và tính chất của nó.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012" y="1347193"/>
            <a:ext cx="6922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Trong Hình 3.47, tứ giác ABCD có các cạnh AB, BC, CD, DA bằng nhau , nó là một hình thoi.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86675" y="619125"/>
            <a:ext cx="3551237" cy="2352675"/>
            <a:chOff x="7686675" y="619125"/>
            <a:chExt cx="3551237" cy="2352675"/>
          </a:xfrm>
        </p:grpSpPr>
        <p:pic>
          <p:nvPicPr>
            <p:cNvPr id="1812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675" y="619125"/>
              <a:ext cx="31813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9904412" y="2438400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3.47</a:t>
              </a:r>
              <a:endPara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3276600"/>
            <a:ext cx="10925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0812" y="6426629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6257352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 hình thoi và tính chất của nó.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7214" y="1143000"/>
            <a:ext cx="11057541" cy="1578352"/>
            <a:chOff x="836611" y="836861"/>
            <a:chExt cx="11057541" cy="1578352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578352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1827" y="944493"/>
              <a:ext cx="107537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v"/>
              </a:pPr>
              <a:r>
                <a:rPr lang="en-US" sz="2800" b="1" i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 </a:t>
              </a:r>
              <a:r>
                <a:rPr lang="en-US" sz="28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Hình thoi có phải là hình bình hành không? </a:t>
              </a:r>
              <a:r>
                <a:rPr lang="en-US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b="1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vi-VN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>Nếu 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có, từ tính chất đã biết của hình bình hành, hãy suy ra những tính chất tương ứng của hình thoi.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2869703"/>
            <a:ext cx="31813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77" y="28956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3213" y="32766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Hình thoi có bốn cạnh bằng nhau nên ta suy ra hai cặp cạnh đối bằng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064" y="4046041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Do đó hình thoi cũng là hình bình hành.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064" y="4492942"/>
            <a:ext cx="7507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Ta suy ra tính chất hình thoi dựa vào tính chất của hình bình hành như sau: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064" y="5278397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- Hình thoi có hai góc đối bằng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064" y="5725298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- Hình thoi có các cặp cạnh đối song song.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064" y="6172200"/>
            <a:ext cx="10327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- Hình thoi có hai đường chéo cắt nhau tại trung điểm của mỗi đường</a:t>
            </a: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52" y="2971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58799" y="3329226"/>
            <a:ext cx="6541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a) Vì tứ giác ABCD là hình thoi nên AB = AD.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7216" y="1143001"/>
            <a:ext cx="11400298" cy="1676399"/>
            <a:chOff x="447216" y="1143001"/>
            <a:chExt cx="11400298" cy="1676399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143001"/>
              <a:ext cx="11400298" cy="16763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38350" y="1241048"/>
              <a:ext cx="95424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b="1">
                  <a:latin typeface="Arial" panose="020B0604020202020204" pitchFamily="34" charset="0"/>
                  <a:cs typeface="Arial" panose="020B0604020202020204" pitchFamily="34" charset="0"/>
                </a:rPr>
                <a:t>Cho hình thoi ABCD có </a:t>
              </a:r>
              <a:r>
                <a:rPr lang="en-US" sz="2200" b="1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2200" b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200" b="1">
                  <a:latin typeface="Arial" panose="020B0604020202020204" pitchFamily="34" charset="0"/>
                  <a:cs typeface="Arial" panose="020B0604020202020204" pitchFamily="34" charset="0"/>
                </a:rPr>
                <a:t>đường chéo AC, BD cắt nhau tại O (H.3.48</a:t>
              </a:r>
              <a:r>
                <a:rPr lang="vi-VN" sz="2200" b="1" smtClean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n-US" sz="2200" b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buAutoNum type="alphaLcParenR"/>
              </a:pPr>
              <a:r>
                <a:rPr lang="pt-BR" sz="2200" b="1" smtClean="0">
                  <a:latin typeface="Arial" panose="020B0604020202020204" pitchFamily="34" charset="0"/>
                  <a:cs typeface="Arial" panose="020B0604020202020204" pitchFamily="34" charset="0"/>
                </a:rPr>
                <a:t>Tam giác ABD </a:t>
              </a:r>
              <a:r>
                <a:rPr lang="pt-BR" sz="2200" b="1">
                  <a:latin typeface="Arial" panose="020B0604020202020204" pitchFamily="34" charset="0"/>
                  <a:cs typeface="Arial" panose="020B0604020202020204" pitchFamily="34" charset="0"/>
                </a:rPr>
                <a:t>có cân tại A không</a:t>
              </a:r>
              <a:r>
                <a:rPr lang="pt-BR" sz="2200" b="1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457200" indent="-457200" algn="just">
                <a:buAutoNum type="alphaLcParenR"/>
              </a:pPr>
              <a:r>
                <a:rPr lang="vi-VN" sz="2200" b="1" smtClean="0">
                  <a:latin typeface="Arial" panose="020B0604020202020204" pitchFamily="34" charset="0"/>
                  <a:cs typeface="Arial" panose="020B0604020202020204" pitchFamily="34" charset="0"/>
                </a:rPr>
                <a:t>AC </a:t>
              </a:r>
              <a:r>
                <a:rPr lang="vi-VN" sz="2200" b="1">
                  <a:latin typeface="Arial" panose="020B0604020202020204" pitchFamily="34" charset="0"/>
                  <a:cs typeface="Arial" panose="020B0604020202020204" pitchFamily="34" charset="0"/>
                </a:rPr>
                <a:t>có vuông góc với BD không và AC có là đường phân giác của góc A không? Vì sao?</a:t>
              </a:r>
              <a:endParaRPr lang="en-US" sz="2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939" name="Picture 1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12" y="1231020"/>
              <a:ext cx="16002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về hai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chéo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04262" y="2819400"/>
            <a:ext cx="3181350" cy="2567404"/>
            <a:chOff x="8169274" y="2943225"/>
            <a:chExt cx="3181350" cy="2567404"/>
          </a:xfrm>
        </p:grpSpPr>
        <p:pic>
          <p:nvPicPr>
            <p:cNvPr id="1822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274" y="2943225"/>
              <a:ext cx="3181350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9218612" y="5172075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3.48</a:t>
              </a:r>
              <a:endPara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7578" y="3760113"/>
            <a:ext cx="6541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>
                <a:latin typeface="Arial" panose="020B0604020202020204" pitchFamily="34" charset="0"/>
                <a:cs typeface="Arial" panose="020B0604020202020204" pitchFamily="34" charset="0"/>
              </a:rPr>
              <a:t>Suy ra ∆ABD có cân tại A.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1664" y="4145875"/>
            <a:ext cx="76576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b) Vì tứ giác ABCD là hình thoi nên AB = BC = CD = DA.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578" y="4560212"/>
            <a:ext cx="654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>
                <a:latin typeface="Arial" panose="020B0604020202020204" pitchFamily="34" charset="0"/>
                <a:cs typeface="Arial" panose="020B0604020202020204" pitchFamily="34" charset="0"/>
              </a:rPr>
              <a:t>Xét ∆ABC và ∆ADC có : AB = AD , BC = CD , cạnh chung AC nên  ∆ABC = ∆ADC (c.c.c)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7578" y="5329653"/>
                <a:ext cx="9915034" cy="472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2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latin typeface="Cambria Math" panose="02040503050406030204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s-E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b="1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b="1">
                    <a:latin typeface="Arial" panose="020B0604020202020204" pitchFamily="34" charset="0"/>
                    <a:cs typeface="Arial" panose="020B0604020202020204" pitchFamily="34" charset="0"/>
                  </a:rPr>
                  <a:t>(hai góc tương ứng</a:t>
                </a:r>
                <a:r>
                  <a:rPr lang="vi-VN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vậy AO là đường phân giác</a:t>
                </a:r>
                <a:endParaRPr 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78" y="5329653"/>
                <a:ext cx="9915034" cy="472373"/>
              </a:xfrm>
              <a:prstGeom prst="rect">
                <a:avLst/>
              </a:prstGeom>
              <a:blipFill rotWithShape="1">
                <a:blip r:embed="rId6"/>
                <a:stretch>
                  <a:fillRect l="-2" t="-21" r="3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27578" y="5765227"/>
            <a:ext cx="11134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Tam giác ABD cân tại A có AO là đường phân giác </a:t>
            </a: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nên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AO cũng là đường cao.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78" y="6210503"/>
            <a:ext cx="11134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Vậy AC vuông góc với BD và AC là đường phân giác của góc A.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về hai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chéo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27" name="Picture 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55" y="3124200"/>
            <a:ext cx="31813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207294"/>
            <a:ext cx="1077912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94" y="2766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8012" y="3256823"/>
            <a:ext cx="693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a) Vì hai </a:t>
            </a:r>
            <a:r>
              <a:rPr lang="vi-VN" b="1" smtClean="0">
                <a:latin typeface="Arial" panose="020B0604020202020204" pitchFamily="34" charset="0"/>
                <a:cs typeface="Arial" panose="020B0604020202020204" pitchFamily="34" charset="0"/>
              </a:rPr>
              <a:t>đường tròn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 tâm A và C có cùng bán kính, cắt nhau tại B, D nên AB = AD = CD = CB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về hai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chéo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79496" y="2922002"/>
            <a:ext cx="3792682" cy="2369552"/>
            <a:chOff x="8036646" y="2922002"/>
            <a:chExt cx="3792682" cy="2369552"/>
          </a:xfrm>
        </p:grpSpPr>
        <p:sp>
          <p:nvSpPr>
            <p:cNvPr id="19" name="TextBox 18"/>
            <p:cNvSpPr txBox="1"/>
            <p:nvPr/>
          </p:nvSpPr>
          <p:spPr>
            <a:xfrm>
              <a:off x="9371012" y="4953000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3.49</a:t>
              </a:r>
              <a:endPara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0006" name="Picture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6646" y="2922002"/>
              <a:ext cx="3792682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608012" y="4186535"/>
            <a:ext cx="701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Vậy theo định nghĩa, tứ giác ABCD là hình thoi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8012" y="4706778"/>
                <a:ext cx="6935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Từ câu a và theo định lí 1 ta có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/>
                        <a:ea typeface="Cambria Math" panose="02040503050406030204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BD </a:t>
                </a:r>
                <a:endParaRPr lang="en-US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4706778"/>
                <a:ext cx="693552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" t="-34" r="5" b="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02043"/>
            <a:ext cx="118633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45" y="4075747"/>
            <a:ext cx="3499485" cy="262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1176337"/>
            <a:ext cx="1077912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7214" y="1143000"/>
            <a:ext cx="11057541" cy="1219200"/>
            <a:chOff x="836611" y="836861"/>
            <a:chExt cx="11057541" cy="1219200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219200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7444" y="944493"/>
              <a:ext cx="98391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v"/>
              </a:pPr>
              <a:r>
                <a:rPr lang="en-US" sz="2800" b="1" i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 </a:t>
              </a:r>
              <a:r>
                <a:rPr lang="en-US" sz="28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Hãy viết giả thiết, kết luận của câu c trong </a:t>
              </a:r>
              <a:r>
                <a:rPr lang="en-US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b="1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>	          </a:t>
              </a:r>
              <a:r>
                <a:rPr lang="vi-VN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>Định </a:t>
              </a:r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lí 2.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83" y="2582368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3048000"/>
            <a:ext cx="5121821" cy="129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967" y="2381250"/>
            <a:ext cx="3124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1516</Words>
  <Application>Microsoft Office PowerPoint</Application>
  <PresentationFormat>Custom</PresentationFormat>
  <Paragraphs>147</Paragraphs>
  <Slides>32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2836</cp:revision>
  <dcterms:created xsi:type="dcterms:W3CDTF">2021-08-04T05:24:00Z</dcterms:created>
  <dcterms:modified xsi:type="dcterms:W3CDTF">2023-10-24T04:04:10Z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E034FBB415C144BEA4CBB0B3E1613612_13</vt:lpwstr>
  </property>
  <property fmtid="{D5CDD505-2E9C-101B-9397-08002B2CF9AE}" pid="3" name="KSOProductBuildVer">
    <vt:lpwstr>1033-12.2.0.13215</vt:lpwstr>
  </property>
</Properties>
</file>