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421" r:id="rId3"/>
    <p:sldId id="280" r:id="rId4"/>
    <p:sldId id="281" r:id="rId5"/>
    <p:sldId id="282" r:id="rId6"/>
    <p:sldId id="265" r:id="rId7"/>
    <p:sldId id="272" r:id="rId8"/>
    <p:sldId id="270" r:id="rId9"/>
    <p:sldId id="283" r:id="rId10"/>
    <p:sldId id="485" r:id="rId11"/>
    <p:sldId id="405" r:id="rId12"/>
    <p:sldId id="424" r:id="rId13"/>
    <p:sldId id="406" r:id="rId14"/>
    <p:sldId id="407" r:id="rId15"/>
    <p:sldId id="480" r:id="rId16"/>
    <p:sldId id="258" r:id="rId17"/>
    <p:sldId id="409" r:id="rId18"/>
    <p:sldId id="408" r:id="rId19"/>
    <p:sldId id="269" r:id="rId20"/>
    <p:sldId id="477" r:id="rId21"/>
    <p:sldId id="263" r:id="rId22"/>
    <p:sldId id="268" r:id="rId23"/>
    <p:sldId id="483" r:id="rId24"/>
    <p:sldId id="484" r:id="rId25"/>
    <p:sldId id="478" r:id="rId26"/>
    <p:sldId id="411" r:id="rId27"/>
    <p:sldId id="412" r:id="rId28"/>
    <p:sldId id="410" r:id="rId29"/>
    <p:sldId id="266" r:id="rId30"/>
    <p:sldId id="479" r:id="rId31"/>
    <p:sldId id="415" r:id="rId32"/>
    <p:sldId id="416" r:id="rId33"/>
    <p:sldId id="423" r:id="rId34"/>
    <p:sldId id="419" r:id="rId35"/>
    <p:sldId id="425" r:id="rId36"/>
    <p:sldId id="418" r:id="rId37"/>
    <p:sldId id="417" r:id="rId38"/>
    <p:sldId id="262" r:id="rId39"/>
    <p:sldId id="420" r:id="rId40"/>
    <p:sldId id="42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7382D-E374-4B44-8687-38FBFDC2016F}" type="datetimeFigureOut">
              <a:rPr lang="en-US" smtClean="0"/>
              <a:t>04-Oct-23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3FB9E-CBE3-4960-BCC4-9C04FD22F6B6}" type="slidenum">
              <a:rPr lang="en-US" smtClean="0"/>
              <a:t>‹#›</a:t>
            </a:fld>
            <a:endParaRPr lang="en-US"/>
          </a:p>
        </p:txBody>
      </p:sp>
    </p:spTree>
    <p:extLst>
      <p:ext uri="{BB962C8B-B14F-4D97-AF65-F5344CB8AC3E}">
        <p14:creationId xmlns:p14="http://schemas.microsoft.com/office/powerpoint/2010/main" val="1570251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030A0"/>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BD598F-8DCD-4CC4-B23B-920AE846D838}" type="slidenum">
              <a:rPr lang="en-US" smtClean="0"/>
              <a:t>4</a:t>
            </a:fld>
            <a:endParaRPr lang="en-US"/>
          </a:p>
        </p:txBody>
      </p:sp>
    </p:spTree>
    <p:extLst>
      <p:ext uri="{BB962C8B-B14F-4D97-AF65-F5344CB8AC3E}">
        <p14:creationId xmlns:p14="http://schemas.microsoft.com/office/powerpoint/2010/main" val="181881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ca9482709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ca9482709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Nguyễn</a:t>
            </a:r>
            <a:r>
              <a:rPr lang="en-US" baseline="0" dirty="0"/>
              <a:t> </a:t>
            </a:r>
            <a:r>
              <a:rPr lang="en-US" baseline="0" dirty="0" err="1"/>
              <a:t>Nhâm</a:t>
            </a:r>
            <a:r>
              <a:rPr lang="en-US" baseline="0" dirty="0"/>
              <a:t> 0981.713.891- 0366.698.459</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03181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a94827098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a94827098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605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a94827098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a94827098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98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7030A0"/>
                </a:solidFill>
                <a:latin typeface="Times New Roman" pitchFamily="18" charset="0"/>
                <a:cs typeface="Times New Roman" pitchFamily="18" charset="0"/>
              </a:rPr>
              <a:t>Nguyễn</a:t>
            </a:r>
            <a:r>
              <a:rPr lang="en-US" sz="1200" b="1" dirty="0">
                <a:solidFill>
                  <a:srgbClr val="7030A0"/>
                </a:solidFill>
                <a:latin typeface="Times New Roman" pitchFamily="18" charset="0"/>
                <a:cs typeface="Times New Roman" pitchFamily="18" charset="0"/>
              </a:rPr>
              <a:t> </a:t>
            </a:r>
            <a:r>
              <a:rPr lang="en-US" sz="1200" b="1" dirty="0" err="1">
                <a:solidFill>
                  <a:srgbClr val="7030A0"/>
                </a:solidFill>
                <a:latin typeface="Times New Roman" pitchFamily="18" charset="0"/>
                <a:cs typeface="Times New Roman" pitchFamily="18" charset="0"/>
              </a:rPr>
              <a:t>Nhâm</a:t>
            </a:r>
            <a:r>
              <a:rPr lang="en-US" sz="1200" b="1">
                <a:solidFill>
                  <a:srgbClr val="7030A0"/>
                </a:solidFill>
                <a:latin typeface="Times New Roman" pitchFamily="18" charset="0"/>
                <a:cs typeface="Times New Roman" pitchFamily="18" charset="0"/>
              </a:rPr>
              <a:t> 0981.713.891- 0366.698.459</a:t>
            </a:r>
          </a:p>
        </p:txBody>
      </p:sp>
      <p:sp>
        <p:nvSpPr>
          <p:cNvPr id="4" name="Slide Number Placeholder 3"/>
          <p:cNvSpPr>
            <a:spLocks noGrp="1"/>
          </p:cNvSpPr>
          <p:nvPr>
            <p:ph type="sldNum" sz="quarter" idx="10"/>
          </p:nvPr>
        </p:nvSpPr>
        <p:spPr/>
        <p:txBody>
          <a:bodyPr/>
          <a:lstStyle/>
          <a:p>
            <a:fld id="{12BD598F-8DCD-4CC4-B23B-920AE846D838}" type="slidenum">
              <a:rPr lang="en-US" smtClean="0"/>
              <a:t>38</a:t>
            </a:fld>
            <a:endParaRPr lang="en-US"/>
          </a:p>
        </p:txBody>
      </p:sp>
    </p:spTree>
    <p:extLst>
      <p:ext uri="{BB962C8B-B14F-4D97-AF65-F5344CB8AC3E}">
        <p14:creationId xmlns:p14="http://schemas.microsoft.com/office/powerpoint/2010/main" val="3980858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7030A0"/>
                </a:solidFill>
                <a:latin typeface="Times New Roman" pitchFamily="18" charset="0"/>
                <a:cs typeface="Times New Roman" pitchFamily="18" charset="0"/>
              </a:rPr>
              <a:t>Nguyễn</a:t>
            </a:r>
            <a:r>
              <a:rPr lang="en-US" sz="1200" b="1" dirty="0">
                <a:solidFill>
                  <a:srgbClr val="7030A0"/>
                </a:solidFill>
                <a:latin typeface="Times New Roman" pitchFamily="18" charset="0"/>
                <a:cs typeface="Times New Roman" pitchFamily="18" charset="0"/>
              </a:rPr>
              <a:t> </a:t>
            </a:r>
            <a:r>
              <a:rPr lang="en-US" sz="1200" b="1" dirty="0" err="1">
                <a:solidFill>
                  <a:srgbClr val="7030A0"/>
                </a:solidFill>
                <a:latin typeface="Times New Roman" pitchFamily="18" charset="0"/>
                <a:cs typeface="Times New Roman" pitchFamily="18" charset="0"/>
              </a:rPr>
              <a:t>Nhâm</a:t>
            </a:r>
            <a:r>
              <a:rPr lang="en-US" sz="1200" b="1" dirty="0">
                <a:solidFill>
                  <a:srgbClr val="7030A0"/>
                </a:solidFill>
                <a:latin typeface="Times New Roman" pitchFamily="18" charset="0"/>
                <a:cs typeface="Times New Roman" pitchFamily="18" charset="0"/>
              </a:rPr>
              <a:t> 0981.713.891- 0366.698.459</a:t>
            </a:r>
          </a:p>
        </p:txBody>
      </p:sp>
      <p:sp>
        <p:nvSpPr>
          <p:cNvPr id="4" name="Slide Number Placeholder 3"/>
          <p:cNvSpPr>
            <a:spLocks noGrp="1"/>
          </p:cNvSpPr>
          <p:nvPr>
            <p:ph type="sldNum" sz="quarter" idx="10"/>
          </p:nvPr>
        </p:nvSpPr>
        <p:spPr/>
        <p:txBody>
          <a:bodyPr/>
          <a:lstStyle/>
          <a:p>
            <a:fld id="{12BD598F-8DCD-4CC4-B23B-920AE846D838}" type="slidenum">
              <a:rPr lang="en-US" smtClean="0"/>
              <a:t>40</a:t>
            </a:fld>
            <a:endParaRPr lang="en-US"/>
          </a:p>
        </p:txBody>
      </p:sp>
    </p:spTree>
    <p:extLst>
      <p:ext uri="{BB962C8B-B14F-4D97-AF65-F5344CB8AC3E}">
        <p14:creationId xmlns:p14="http://schemas.microsoft.com/office/powerpoint/2010/main" val="2497747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27709-9C15-FDA1-CF16-04CB02B07B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5796BC-EEBD-767F-F453-31DAFE8527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75771-7BC9-2045-AE9D-5FF43F6C9503}"/>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5" name="Footer Placeholder 4">
            <a:extLst>
              <a:ext uri="{FF2B5EF4-FFF2-40B4-BE49-F238E27FC236}">
                <a16:creationId xmlns:a16="http://schemas.microsoft.com/office/drawing/2014/main" id="{46EF004C-09F4-B7FC-BF0C-96675F31F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0B2B1-776A-31F4-9B07-0187BE41F344}"/>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27941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C28E-6BB2-B38E-84F2-20D6978765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6D2B81-AF0E-33EF-FAAB-FAD3AAA26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80FB3-BC1D-9A06-7944-435FFE7D4D6B}"/>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5" name="Footer Placeholder 4">
            <a:extLst>
              <a:ext uri="{FF2B5EF4-FFF2-40B4-BE49-F238E27FC236}">
                <a16:creationId xmlns:a16="http://schemas.microsoft.com/office/drawing/2014/main" id="{AC3331B3-AEEA-4AE9-CB75-08CAE5C4A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5FDFE-6C37-4269-902A-A3675296F917}"/>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417125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DEF00D-2601-25CF-71FE-B758E2ADEF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A47BEF-7593-E86C-9998-9A4FC5EE29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C4E2F-4F18-7A5E-C8AB-47F1FE03E4E5}"/>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5" name="Footer Placeholder 4">
            <a:extLst>
              <a:ext uri="{FF2B5EF4-FFF2-40B4-BE49-F238E27FC236}">
                <a16:creationId xmlns:a16="http://schemas.microsoft.com/office/drawing/2014/main" id="{1E765A70-7CF1-431B-DA6A-0386C51A7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218DE-4E1D-FAB6-2BB9-436701BA4821}"/>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2358082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634636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6" name="Google Shape;56;p14"/>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0464762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7F9B-BBCC-52C5-870A-28728402D2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B7B361-9569-D645-38A6-4578FC642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94B36-5C53-2DA0-EE3C-7AE1A665612A}"/>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5" name="Footer Placeholder 4">
            <a:extLst>
              <a:ext uri="{FF2B5EF4-FFF2-40B4-BE49-F238E27FC236}">
                <a16:creationId xmlns:a16="http://schemas.microsoft.com/office/drawing/2014/main" id="{97FA3167-625A-3C11-8348-0E07DB735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E2FF1-EECE-C65A-D120-BAFEC1FC8A60}"/>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258984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F85F-5920-2339-E14A-CF4BCA5E70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00B321-DBBC-D6A3-2C22-CB6298EED9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D21FD5-EA67-60B1-D985-A8653941543A}"/>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5" name="Footer Placeholder 4">
            <a:extLst>
              <a:ext uri="{FF2B5EF4-FFF2-40B4-BE49-F238E27FC236}">
                <a16:creationId xmlns:a16="http://schemas.microsoft.com/office/drawing/2014/main" id="{62B0B275-9D27-FCC8-63CF-0D7C36ADB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60F18-64D1-87ED-A575-356412FB19B0}"/>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408637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AB28-2C82-A09A-25F0-3C8B829973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EFA165-5F32-A230-062D-7D12E95001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CD9B5-4710-158F-110F-38FB2A896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5E47CF-41E1-0BF3-DB74-0CAF7BAFEDF2}"/>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6" name="Footer Placeholder 5">
            <a:extLst>
              <a:ext uri="{FF2B5EF4-FFF2-40B4-BE49-F238E27FC236}">
                <a16:creationId xmlns:a16="http://schemas.microsoft.com/office/drawing/2014/main" id="{75CE9C9E-C0E7-B2FE-B35D-214D665BC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827E8-BDAF-FEB0-A037-2B8413D6CE17}"/>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4208278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52A2E-E6ED-787E-8DD6-C5CF509F8A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4BE651-91CF-4BEE-35BA-3DEA10D065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0E33D7-8E14-9293-4DBF-E6D9E9FB84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026B0-03B6-3628-84A9-07BF823751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81A151-15DD-E368-9497-E5B2F66E3D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30DECD-0A90-4D48-3B0D-5EBABF2CA9AF}"/>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8" name="Footer Placeholder 7">
            <a:extLst>
              <a:ext uri="{FF2B5EF4-FFF2-40B4-BE49-F238E27FC236}">
                <a16:creationId xmlns:a16="http://schemas.microsoft.com/office/drawing/2014/main" id="{EF577C2E-4A2D-74EF-5841-240015C76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19BD54-2E4D-9E96-ECD9-F14717989D1B}"/>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281504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67DCA-484C-7627-B89F-EF5343D98A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5C7CAB-F341-E87D-34F8-15EB9173DE4E}"/>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4" name="Footer Placeholder 3">
            <a:extLst>
              <a:ext uri="{FF2B5EF4-FFF2-40B4-BE49-F238E27FC236}">
                <a16:creationId xmlns:a16="http://schemas.microsoft.com/office/drawing/2014/main" id="{F9A0CD1A-DD89-E63E-090C-5F903044D6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035039-9519-F091-5238-0C3BF4BEFF97}"/>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4045607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098FE-FAB4-AB9B-1DAA-42F455D817CD}"/>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3" name="Footer Placeholder 2">
            <a:extLst>
              <a:ext uri="{FF2B5EF4-FFF2-40B4-BE49-F238E27FC236}">
                <a16:creationId xmlns:a16="http://schemas.microsoft.com/office/drawing/2014/main" id="{977FA19B-6589-B0BA-4110-13B6EA4667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A55216-1F60-C00C-0E23-0CF8AF0F6389}"/>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105283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5B2F-73AA-8355-E94F-06DF7D3AA7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586AED-10DF-B062-DA06-F4F0B35EEA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4397B0-CEA5-AB37-A07C-1643BC01C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415BD-280C-7D52-9898-F3148FF0B29A}"/>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6" name="Footer Placeholder 5">
            <a:extLst>
              <a:ext uri="{FF2B5EF4-FFF2-40B4-BE49-F238E27FC236}">
                <a16:creationId xmlns:a16="http://schemas.microsoft.com/office/drawing/2014/main" id="{59992009-6590-0F07-29CF-9C247539C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A269-EF98-FB8E-476C-CF04BB784B28}"/>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243773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1FE2-031D-1A28-F32D-184D9601D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779709-18FD-9C40-E463-DED04EEDE0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58C006-92C0-6D8C-29DD-7BD10BBFA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24BCBB-8442-A4AA-8AD6-B38A0D57E729}"/>
              </a:ext>
            </a:extLst>
          </p:cNvPr>
          <p:cNvSpPr>
            <a:spLocks noGrp="1"/>
          </p:cNvSpPr>
          <p:nvPr>
            <p:ph type="dt" sz="half" idx="10"/>
          </p:nvPr>
        </p:nvSpPr>
        <p:spPr/>
        <p:txBody>
          <a:bodyPr/>
          <a:lstStyle/>
          <a:p>
            <a:fld id="{03B2CC05-7E84-41C3-AEF3-88A0EA9407D3}" type="datetimeFigureOut">
              <a:rPr lang="en-US" smtClean="0"/>
              <a:t>04-Oct-23</a:t>
            </a:fld>
            <a:endParaRPr lang="en-US"/>
          </a:p>
        </p:txBody>
      </p:sp>
      <p:sp>
        <p:nvSpPr>
          <p:cNvPr id="6" name="Footer Placeholder 5">
            <a:extLst>
              <a:ext uri="{FF2B5EF4-FFF2-40B4-BE49-F238E27FC236}">
                <a16:creationId xmlns:a16="http://schemas.microsoft.com/office/drawing/2014/main" id="{84E3DAFA-FA9F-9ED4-6F66-D822D1D8D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77022-1971-C866-E410-9B827B009B41}"/>
              </a:ext>
            </a:extLst>
          </p:cNvPr>
          <p:cNvSpPr>
            <a:spLocks noGrp="1"/>
          </p:cNvSpPr>
          <p:nvPr>
            <p:ph type="sldNum" sz="quarter" idx="12"/>
          </p:nvPr>
        </p:nvSpPr>
        <p:spPr/>
        <p:txBody>
          <a:bodyPr/>
          <a:lstStyle/>
          <a:p>
            <a:fld id="{5CC3B3B8-6EF6-476F-A86A-219F7814FFC6}" type="slidenum">
              <a:rPr lang="en-US" smtClean="0"/>
              <a:t>‹#›</a:t>
            </a:fld>
            <a:endParaRPr lang="en-US"/>
          </a:p>
        </p:txBody>
      </p:sp>
    </p:spTree>
    <p:extLst>
      <p:ext uri="{BB962C8B-B14F-4D97-AF65-F5344CB8AC3E}">
        <p14:creationId xmlns:p14="http://schemas.microsoft.com/office/powerpoint/2010/main" val="263029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47084-01D7-BF6F-7E2B-297780DEC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EC5905-8076-3E9E-A64C-37D7AF0E58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DD4DA-5FD7-B42C-B223-7044FE51DE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2CC05-7E84-41C3-AEF3-88A0EA9407D3}" type="datetimeFigureOut">
              <a:rPr lang="en-US" smtClean="0"/>
              <a:t>04-Oct-23</a:t>
            </a:fld>
            <a:endParaRPr lang="en-US"/>
          </a:p>
        </p:txBody>
      </p:sp>
      <p:sp>
        <p:nvSpPr>
          <p:cNvPr id="5" name="Footer Placeholder 4">
            <a:extLst>
              <a:ext uri="{FF2B5EF4-FFF2-40B4-BE49-F238E27FC236}">
                <a16:creationId xmlns:a16="http://schemas.microsoft.com/office/drawing/2014/main" id="{ED3736BD-C56E-DADB-2FAF-0A985FC80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581CFD-5957-395F-99C6-A2C32D6D6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3B3B8-6EF6-476F-A86A-219F7814FFC6}" type="slidenum">
              <a:rPr lang="en-US" smtClean="0"/>
              <a:t>‹#›</a:t>
            </a:fld>
            <a:endParaRPr lang="en-US"/>
          </a:p>
        </p:txBody>
      </p:sp>
    </p:spTree>
    <p:extLst>
      <p:ext uri="{BB962C8B-B14F-4D97-AF65-F5344CB8AC3E}">
        <p14:creationId xmlns:p14="http://schemas.microsoft.com/office/powerpoint/2010/main" val="214992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4"/>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0344" y="402669"/>
            <a:ext cx="9578974" cy="1569660"/>
          </a:xfrm>
          <a:prstGeom prst="rect">
            <a:avLst/>
          </a:prstGeom>
          <a:noFill/>
        </p:spPr>
        <p:txBody>
          <a:bodyPr wrap="square" rtlCol="0">
            <a:spAutoFit/>
          </a:bodyPr>
          <a:lstStyle/>
          <a:p>
            <a:pPr algn="ctr"/>
            <a:r>
              <a:rPr lang="en-US" sz="9600" b="1" dirty="0">
                <a:latin typeface="Times New Roman" panose="02020603050405020304" pitchFamily="18" charset="0"/>
                <a:cs typeface="Times New Roman" panose="02020603050405020304" pitchFamily="18" charset="0"/>
              </a:rPr>
              <a:t>KHỞI ĐỘNG</a:t>
            </a:r>
          </a:p>
        </p:txBody>
      </p:sp>
      <p:pic>
        <p:nvPicPr>
          <p:cNvPr id="2" name="Tác dụng bất ngờ của lá dứa thơm (lá cơm nếp) đối với sức khỏe">
            <a:hlinkClick r:id="" action="ppaction://media"/>
            <a:extLst>
              <a:ext uri="{FF2B5EF4-FFF2-40B4-BE49-F238E27FC236}">
                <a16:creationId xmlns:a16="http://schemas.microsoft.com/office/drawing/2014/main" id="{6B4BBC9E-F06A-7C31-DA66-C1E9149A343B}"/>
              </a:ext>
            </a:extLst>
          </p:cNvPr>
          <p:cNvPicPr>
            <a:picLocks noChangeAspect="1"/>
          </p:cNvPicPr>
          <p:nvPr>
            <a:videoFile r:link="rId1"/>
            <p:extLst>
              <p:ext uri="{DAA4B4D4-6D71-4841-9C94-3DE7FCFB9230}">
                <p14:media xmlns:p14="http://schemas.microsoft.com/office/powerpoint/2010/main" r:embed="rId2">
                  <p14:trim st="16311" end="16284.9999"/>
                </p14:media>
              </p:ext>
            </p:extLst>
          </p:nvPr>
        </p:nvPicPr>
        <p:blipFill>
          <a:blip r:embed="rId5"/>
          <a:stretch>
            <a:fillRect/>
          </a:stretch>
        </p:blipFill>
        <p:spPr>
          <a:xfrm>
            <a:off x="2362939" y="1550631"/>
            <a:ext cx="7466121" cy="5166803"/>
          </a:xfrm>
          <a:prstGeom prst="rect">
            <a:avLst/>
          </a:prstGeom>
        </p:spPr>
      </p:pic>
    </p:spTree>
    <p:extLst>
      <p:ext uri="{BB962C8B-B14F-4D97-AF65-F5344CB8AC3E}">
        <p14:creationId xmlns:p14="http://schemas.microsoft.com/office/powerpoint/2010/main" val="2441198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3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2"/>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318233" y="214190"/>
            <a:ext cx="4540541"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1601241" y="1720370"/>
            <a:ext cx="5433984" cy="3658765"/>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2870999" y="2850975"/>
            <a:ext cx="2894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Trình bày vài thông tin về tác phẩm</a:t>
            </a: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7734530" y="1470630"/>
            <a:ext cx="3515106" cy="3764099"/>
          </a:xfrm>
          <a:prstGeom prst="rect">
            <a:avLst/>
          </a:prstGeom>
        </p:spPr>
      </p:pic>
    </p:spTree>
    <p:extLst>
      <p:ext uri="{BB962C8B-B14F-4D97-AF65-F5344CB8AC3E}">
        <p14:creationId xmlns:p14="http://schemas.microsoft.com/office/powerpoint/2010/main" val="4621571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3" name="Picture 2">
            <a:extLst>
              <a:ext uri="{FF2B5EF4-FFF2-40B4-BE49-F238E27FC236}">
                <a16:creationId xmlns:a16="http://schemas.microsoft.com/office/drawing/2014/main" id="{3B363D07-43E8-191C-213B-60EE6A281052}"/>
              </a:ext>
            </a:extLst>
          </p:cNvPr>
          <p:cNvPicPr>
            <a:picLocks noChangeAspect="1"/>
          </p:cNvPicPr>
          <p:nvPr/>
        </p:nvPicPr>
        <p:blipFill>
          <a:blip r:embed="rId3"/>
          <a:stretch>
            <a:fillRect/>
          </a:stretch>
        </p:blipFill>
        <p:spPr>
          <a:xfrm>
            <a:off x="0" y="0"/>
            <a:ext cx="12192000" cy="6857999"/>
          </a:xfrm>
          <a:prstGeom prst="rect">
            <a:avLst/>
          </a:prstGeom>
        </p:spPr>
      </p:pic>
      <p:grpSp>
        <p:nvGrpSpPr>
          <p:cNvPr id="531" name="Google Shape;531;p26"/>
          <p:cNvGrpSpPr/>
          <p:nvPr/>
        </p:nvGrpSpPr>
        <p:grpSpPr>
          <a:xfrm rot="-5774984">
            <a:off x="7184374" y="4471301"/>
            <a:ext cx="1355252" cy="1590247"/>
            <a:chOff x="4082775" y="914425"/>
            <a:chExt cx="777050" cy="973675"/>
          </a:xfrm>
        </p:grpSpPr>
        <p:sp>
          <p:nvSpPr>
            <p:cNvPr id="532" name="Google Shape;532;p2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2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2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2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2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2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2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2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2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2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2" name="Google Shape;542;p26"/>
          <p:cNvGrpSpPr/>
          <p:nvPr/>
        </p:nvGrpSpPr>
        <p:grpSpPr>
          <a:xfrm rot="-6820373" flipH="1">
            <a:off x="6601536" y="3036545"/>
            <a:ext cx="1476129" cy="1219721"/>
            <a:chOff x="3212275" y="349350"/>
            <a:chExt cx="440900" cy="503850"/>
          </a:xfrm>
        </p:grpSpPr>
        <p:sp>
          <p:nvSpPr>
            <p:cNvPr id="543" name="Google Shape;543;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7" name="Google Shape;547;p26"/>
          <p:cNvGrpSpPr/>
          <p:nvPr/>
        </p:nvGrpSpPr>
        <p:grpSpPr>
          <a:xfrm rot="-10647692">
            <a:off x="5735565" y="1109993"/>
            <a:ext cx="1644504" cy="1276532"/>
            <a:chOff x="4082775" y="914425"/>
            <a:chExt cx="777050" cy="973675"/>
          </a:xfrm>
        </p:grpSpPr>
        <p:sp>
          <p:nvSpPr>
            <p:cNvPr id="548" name="Google Shape;548;p2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2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2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2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2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2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2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2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2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2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8" name="Google Shape;558;p26"/>
          <p:cNvSpPr txBox="1">
            <a:spLocks noGrp="1"/>
          </p:cNvSpPr>
          <p:nvPr>
            <p:ph type="title"/>
          </p:nvPr>
        </p:nvSpPr>
        <p:spPr>
          <a:xfrm>
            <a:off x="3568588" y="469091"/>
            <a:ext cx="5096356" cy="386800"/>
          </a:xfrm>
          <a:prstGeom prst="rect">
            <a:avLst/>
          </a:prstGeom>
        </p:spPr>
        <p:txBody>
          <a:bodyPr spcFirstLastPara="1" wrap="square" lIns="121900" tIns="121900" rIns="121900" bIns="121900" anchor="ctr" anchorCtr="0">
            <a:noAutofit/>
          </a:bodyPr>
          <a:lstStyle/>
          <a:p>
            <a:r>
              <a:rPr lang="en" dirty="0"/>
              <a:t>3. </a:t>
            </a:r>
            <a:r>
              <a:rPr lang="en-US" dirty="0" err="1"/>
              <a:t>Tác</a:t>
            </a:r>
            <a:r>
              <a:rPr lang="en-US" dirty="0"/>
              <a:t> </a:t>
            </a:r>
            <a:r>
              <a:rPr lang="en-US" dirty="0" err="1"/>
              <a:t>phẩm</a:t>
            </a:r>
            <a:endParaRPr dirty="0"/>
          </a:p>
        </p:txBody>
      </p:sp>
      <p:sp>
        <p:nvSpPr>
          <p:cNvPr id="559" name="Google Shape;559;p26"/>
          <p:cNvSpPr/>
          <p:nvPr/>
        </p:nvSpPr>
        <p:spPr>
          <a:xfrm>
            <a:off x="6240633" y="1591576"/>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01</a:t>
            </a:r>
            <a:endParaRPr sz="3333" kern="0">
              <a:solidFill>
                <a:srgbClr val="233C4F"/>
              </a:solidFill>
              <a:latin typeface="Lobster"/>
              <a:ea typeface="Lobster"/>
              <a:cs typeface="Lobster"/>
              <a:sym typeface="Lobster"/>
            </a:endParaRPr>
          </a:p>
        </p:txBody>
      </p:sp>
      <p:cxnSp>
        <p:nvCxnSpPr>
          <p:cNvPr id="560" name="Google Shape;560;p26"/>
          <p:cNvCxnSpPr>
            <a:cxnSpLocks/>
          </p:cNvCxnSpPr>
          <p:nvPr/>
        </p:nvCxnSpPr>
        <p:spPr>
          <a:xfrm rot="10800000" flipV="1">
            <a:off x="3916219" y="1976579"/>
            <a:ext cx="2179783" cy="386799"/>
          </a:xfrm>
          <a:prstGeom prst="bentConnector3">
            <a:avLst>
              <a:gd name="adj1" fmla="val 50000"/>
            </a:avLst>
          </a:prstGeom>
          <a:noFill/>
          <a:ln w="19050" cap="flat" cmpd="sng">
            <a:solidFill>
              <a:schemeClr val="dk1"/>
            </a:solidFill>
            <a:prstDash val="solid"/>
            <a:round/>
            <a:headEnd type="none" w="med" len="med"/>
            <a:tailEnd type="oval" w="med" len="med"/>
          </a:ln>
        </p:spPr>
      </p:cxnSp>
      <p:sp>
        <p:nvSpPr>
          <p:cNvPr id="561" name="Google Shape;561;p26"/>
          <p:cNvSpPr/>
          <p:nvPr/>
        </p:nvSpPr>
        <p:spPr>
          <a:xfrm>
            <a:off x="6892375" y="3226000"/>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02</a:t>
            </a:r>
            <a:endParaRPr sz="3333" kern="0">
              <a:solidFill>
                <a:srgbClr val="233C4F"/>
              </a:solidFill>
              <a:latin typeface="Lobster"/>
              <a:ea typeface="Lobster"/>
              <a:cs typeface="Lobster"/>
              <a:sym typeface="Lobster"/>
            </a:endParaRPr>
          </a:p>
        </p:txBody>
      </p:sp>
      <p:cxnSp>
        <p:nvCxnSpPr>
          <p:cNvPr id="562" name="Google Shape;562;p26"/>
          <p:cNvCxnSpPr>
            <a:cxnSpLocks/>
          </p:cNvCxnSpPr>
          <p:nvPr/>
        </p:nvCxnSpPr>
        <p:spPr>
          <a:xfrm rot="10800000" flipV="1">
            <a:off x="3916220" y="3655704"/>
            <a:ext cx="2641601" cy="428409"/>
          </a:xfrm>
          <a:prstGeom prst="bentConnector3">
            <a:avLst>
              <a:gd name="adj1" fmla="val 50000"/>
            </a:avLst>
          </a:prstGeom>
          <a:noFill/>
          <a:ln w="19050" cap="flat" cmpd="sng">
            <a:solidFill>
              <a:schemeClr val="accent5"/>
            </a:solidFill>
            <a:prstDash val="solid"/>
            <a:round/>
            <a:headEnd type="none" w="med" len="med"/>
            <a:tailEnd type="oval" w="med" len="med"/>
          </a:ln>
        </p:spPr>
      </p:cxnSp>
      <p:sp>
        <p:nvSpPr>
          <p:cNvPr id="563" name="Google Shape;563;p26"/>
          <p:cNvSpPr/>
          <p:nvPr/>
        </p:nvSpPr>
        <p:spPr>
          <a:xfrm>
            <a:off x="7248543" y="5047063"/>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03</a:t>
            </a:r>
            <a:endParaRPr sz="3333" kern="0">
              <a:solidFill>
                <a:srgbClr val="233C4F"/>
              </a:solidFill>
              <a:latin typeface="Lobster"/>
              <a:ea typeface="Lobster"/>
              <a:cs typeface="Lobster"/>
              <a:sym typeface="Lobster"/>
            </a:endParaRPr>
          </a:p>
        </p:txBody>
      </p:sp>
      <p:cxnSp>
        <p:nvCxnSpPr>
          <p:cNvPr id="564" name="Google Shape;564;p26"/>
          <p:cNvCxnSpPr>
            <a:cxnSpLocks/>
          </p:cNvCxnSpPr>
          <p:nvPr/>
        </p:nvCxnSpPr>
        <p:spPr>
          <a:xfrm rot="10800000">
            <a:off x="3916220" y="5047063"/>
            <a:ext cx="3067937" cy="378600"/>
          </a:xfrm>
          <a:prstGeom prst="bentConnector3">
            <a:avLst>
              <a:gd name="adj1" fmla="val 50000"/>
            </a:avLst>
          </a:prstGeom>
          <a:noFill/>
          <a:ln w="19050" cap="flat" cmpd="sng">
            <a:solidFill>
              <a:schemeClr val="accent5"/>
            </a:solidFill>
            <a:prstDash val="solid"/>
            <a:round/>
            <a:headEnd type="none" w="med" len="med"/>
            <a:tailEnd type="oval" w="med" len="med"/>
          </a:ln>
        </p:spPr>
      </p:cxnSp>
      <p:sp>
        <p:nvSpPr>
          <p:cNvPr id="567" name="Google Shape;567;p26"/>
          <p:cNvSpPr txBox="1"/>
          <p:nvPr/>
        </p:nvSpPr>
        <p:spPr>
          <a:xfrm>
            <a:off x="7488603" y="1631408"/>
            <a:ext cx="4005061" cy="487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Xuất xứ: Trích Dấu chân qua tràng cỏ</a:t>
            </a:r>
            <a:endParaRPr sz="3200" b="1" kern="0" dirty="0">
              <a:solidFill>
                <a:srgbClr val="233C4F"/>
              </a:solidFill>
              <a:latin typeface="Times New Roman" panose="02020603050405020304" pitchFamily="18" charset="0"/>
              <a:ea typeface="Poppins"/>
              <a:cs typeface="Times New Roman" panose="02020603050405020304" pitchFamily="18" charset="0"/>
              <a:sym typeface="Poppins"/>
            </a:endParaRPr>
          </a:p>
        </p:txBody>
      </p:sp>
      <p:sp>
        <p:nvSpPr>
          <p:cNvPr id="569" name="Google Shape;569;p26"/>
          <p:cNvSpPr/>
          <p:nvPr/>
        </p:nvSpPr>
        <p:spPr>
          <a:xfrm>
            <a:off x="8370608" y="5019918"/>
            <a:ext cx="3392443" cy="669200"/>
          </a:xfrm>
          <a:prstGeom prst="rect">
            <a:avLst/>
          </a:prstGeom>
          <a:noFill/>
          <a:ln>
            <a:noFill/>
          </a:ln>
        </p:spPr>
        <p:txBody>
          <a:bodyPr spcFirstLastPara="1" wrap="square" lIns="120000" tIns="121900" rIns="365733" bIns="121900" anchor="ctr" anchorCtr="0">
            <a:noAutofit/>
          </a:bodyPr>
          <a:lstStyle/>
          <a:p>
            <a:pPr defTabSz="1219170">
              <a:buClr>
                <a:srgbClr val="000000"/>
              </a:buClr>
              <a:buSzPts val="1100"/>
            </a:pPr>
            <a:r>
              <a:rPr lang="vi-VN" sz="3200" b="1" kern="0" dirty="0">
                <a:solidFill>
                  <a:srgbClr val="000000"/>
                </a:solidFill>
                <a:latin typeface="Times New Roman" panose="02020603050405020304" pitchFamily="18" charset="0"/>
                <a:cs typeface="Times New Roman" panose="02020603050405020304" pitchFamily="18" charset="0"/>
                <a:sym typeface="Arial"/>
              </a:rPr>
              <a:t>Phương thức biểu đạt: biểu cảm</a:t>
            </a:r>
            <a:endParaRPr sz="3200" b="1" kern="0" dirty="0">
              <a:solidFill>
                <a:srgbClr val="5A3015"/>
              </a:solidFill>
              <a:latin typeface="Times New Roman" panose="02020603050405020304" pitchFamily="18" charset="0"/>
              <a:ea typeface="Poppins"/>
              <a:cs typeface="Times New Roman" panose="02020603050405020304" pitchFamily="18" charset="0"/>
              <a:sym typeface="Poppins"/>
            </a:endParaRPr>
          </a:p>
        </p:txBody>
      </p:sp>
      <p:sp>
        <p:nvSpPr>
          <p:cNvPr id="572" name="Google Shape;572;p26"/>
          <p:cNvSpPr/>
          <p:nvPr/>
        </p:nvSpPr>
        <p:spPr>
          <a:xfrm>
            <a:off x="8122049" y="3338059"/>
            <a:ext cx="3591723" cy="669200"/>
          </a:xfrm>
          <a:prstGeom prst="rect">
            <a:avLst/>
          </a:prstGeom>
          <a:noFill/>
          <a:ln>
            <a:noFill/>
          </a:ln>
        </p:spPr>
        <p:txBody>
          <a:bodyPr spcFirstLastPara="1" wrap="square" lIns="120000" tIns="121900" rIns="365733" bIns="121900" anchor="ctr" anchorCtr="0">
            <a:noAutofit/>
          </a:bodyPr>
          <a:lstStyle/>
          <a:p>
            <a:pPr algn="just"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Thể loại: thơ năm chữ</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096BD035-A534-A42E-B434-0E79086F775E}"/>
              </a:ext>
            </a:extLst>
          </p:cNvPr>
          <p:cNvPicPr>
            <a:picLocks noChangeAspect="1"/>
          </p:cNvPicPr>
          <p:nvPr/>
        </p:nvPicPr>
        <p:blipFill>
          <a:blip r:embed="rId4"/>
          <a:stretch>
            <a:fillRect/>
          </a:stretch>
        </p:blipFill>
        <p:spPr>
          <a:xfrm>
            <a:off x="1155782" y="1478013"/>
            <a:ext cx="3539841" cy="42883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79358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p:bldP spid="561" grpId="0"/>
      <p:bldP spid="563" grpId="0"/>
      <p:bldP spid="567" grpId="0"/>
      <p:bldP spid="569" grpId="0"/>
      <p:bldP spid="5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9887"/>
            <a:ext cx="12192000" cy="6858000"/>
          </a:xfrm>
          <a:prstGeom prst="rect">
            <a:avLst/>
          </a:prstGeom>
        </p:spPr>
      </p:pic>
      <p:sp>
        <p:nvSpPr>
          <p:cNvPr id="5" name="TextBox 4">
            <a:extLst>
              <a:ext uri="{FF2B5EF4-FFF2-40B4-BE49-F238E27FC236}">
                <a16:creationId xmlns:a16="http://schemas.microsoft.com/office/drawing/2014/main" id="{27E39DF3-7B8B-F43E-40EE-B788C0355C00}"/>
              </a:ext>
            </a:extLst>
          </p:cNvPr>
          <p:cNvSpPr txBox="1"/>
          <p:nvPr/>
        </p:nvSpPr>
        <p:spPr>
          <a:xfrm>
            <a:off x="743505" y="923848"/>
            <a:ext cx="4361156"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Xa nhà đã mấy năm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Thèm bát xôi mùa gặt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Khói bay ngang tầm mắt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Mùi xôi sao lạ lùng.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Mẹ ở đâu chiều nay</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Nhặt lá về đun bếp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Phải mẹ thổi cơm nếp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Mà thơm suốt đường con.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F4AD9773-D36A-7BD8-4374-5C4386738F43}"/>
              </a:ext>
            </a:extLst>
          </p:cNvPr>
          <p:cNvSpPr txBox="1"/>
          <p:nvPr/>
        </p:nvSpPr>
        <p:spPr>
          <a:xfrm>
            <a:off x="5848166" y="2893111"/>
            <a:ext cx="4444754"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Ôi mùi vị quê hương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Con quên làm sao được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Mẹ già và đất nước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Chia đều nỗi nhớ thương.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Cây nhỏ lòng Trường Sơn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Hiểu lòng nên thơm mãi...</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EFF9BF4F-E794-0C42-82C0-63DBCA1B4B4F}"/>
              </a:ext>
            </a:extLst>
          </p:cNvPr>
          <p:cNvSpPr txBox="1"/>
          <p:nvPr/>
        </p:nvSpPr>
        <p:spPr>
          <a:xfrm>
            <a:off x="4380377" y="0"/>
            <a:ext cx="2047056"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Right Brace 1">
            <a:extLst>
              <a:ext uri="{FF2B5EF4-FFF2-40B4-BE49-F238E27FC236}">
                <a16:creationId xmlns:a16="http://schemas.microsoft.com/office/drawing/2014/main" id="{E81BC5CA-F05A-150E-69F8-4A83538F791F}"/>
              </a:ext>
            </a:extLst>
          </p:cNvPr>
          <p:cNvSpPr/>
          <p:nvPr/>
        </p:nvSpPr>
        <p:spPr>
          <a:xfrm>
            <a:off x="4918229" y="1260628"/>
            <a:ext cx="594804" cy="3462291"/>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8277015-F273-198B-F394-C848AC19C963}"/>
              </a:ext>
            </a:extLst>
          </p:cNvPr>
          <p:cNvSpPr txBox="1"/>
          <p:nvPr/>
        </p:nvSpPr>
        <p:spPr>
          <a:xfrm>
            <a:off x="5513033" y="2219987"/>
            <a:ext cx="15132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Phần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1</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 name="Right Brace 10">
            <a:extLst>
              <a:ext uri="{FF2B5EF4-FFF2-40B4-BE49-F238E27FC236}">
                <a16:creationId xmlns:a16="http://schemas.microsoft.com/office/drawing/2014/main" id="{6598E541-415A-E701-5AE5-5A8F182EDA95}"/>
              </a:ext>
            </a:extLst>
          </p:cNvPr>
          <p:cNvSpPr/>
          <p:nvPr/>
        </p:nvSpPr>
        <p:spPr>
          <a:xfrm>
            <a:off x="9818703" y="2743207"/>
            <a:ext cx="594804" cy="3462291"/>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38F14921-E09B-F646-4892-DC3B3DB428D5}"/>
              </a:ext>
            </a:extLst>
          </p:cNvPr>
          <p:cNvSpPr txBox="1"/>
          <p:nvPr/>
        </p:nvSpPr>
        <p:spPr>
          <a:xfrm>
            <a:off x="10413507" y="4474352"/>
            <a:ext cx="15132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Phần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2</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42085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P spid="9"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3" name="Picture 2">
            <a:extLst>
              <a:ext uri="{FF2B5EF4-FFF2-40B4-BE49-F238E27FC236}">
                <a16:creationId xmlns:a16="http://schemas.microsoft.com/office/drawing/2014/main" id="{3B363D07-43E8-191C-213B-60EE6A281052}"/>
              </a:ext>
            </a:extLst>
          </p:cNvPr>
          <p:cNvPicPr>
            <a:picLocks noChangeAspect="1"/>
          </p:cNvPicPr>
          <p:nvPr/>
        </p:nvPicPr>
        <p:blipFill>
          <a:blip r:embed="rId3"/>
          <a:stretch>
            <a:fillRect/>
          </a:stretch>
        </p:blipFill>
        <p:spPr>
          <a:xfrm>
            <a:off x="0" y="0"/>
            <a:ext cx="12192000" cy="6857999"/>
          </a:xfrm>
          <a:prstGeom prst="rect">
            <a:avLst/>
          </a:prstGeom>
        </p:spPr>
      </p:pic>
      <p:grpSp>
        <p:nvGrpSpPr>
          <p:cNvPr id="542" name="Google Shape;542;p26"/>
          <p:cNvGrpSpPr/>
          <p:nvPr/>
        </p:nvGrpSpPr>
        <p:grpSpPr>
          <a:xfrm rot="-6820373" flipH="1">
            <a:off x="6359766" y="4027541"/>
            <a:ext cx="1476129" cy="1219721"/>
            <a:chOff x="3212275" y="349350"/>
            <a:chExt cx="440900" cy="503850"/>
          </a:xfrm>
        </p:grpSpPr>
        <p:sp>
          <p:nvSpPr>
            <p:cNvPr id="543" name="Google Shape;543;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7" name="Google Shape;547;p26"/>
          <p:cNvGrpSpPr/>
          <p:nvPr/>
        </p:nvGrpSpPr>
        <p:grpSpPr>
          <a:xfrm rot="-10647692">
            <a:off x="5735565" y="1109993"/>
            <a:ext cx="1644504" cy="1276532"/>
            <a:chOff x="4082775" y="914425"/>
            <a:chExt cx="777050" cy="973675"/>
          </a:xfrm>
        </p:grpSpPr>
        <p:sp>
          <p:nvSpPr>
            <p:cNvPr id="548" name="Google Shape;548;p2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2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2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2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2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2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2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2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2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2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8" name="Google Shape;558;p26"/>
          <p:cNvSpPr txBox="1">
            <a:spLocks noGrp="1"/>
          </p:cNvSpPr>
          <p:nvPr>
            <p:ph type="title"/>
          </p:nvPr>
        </p:nvSpPr>
        <p:spPr>
          <a:xfrm>
            <a:off x="3568588" y="469091"/>
            <a:ext cx="5096356" cy="386800"/>
          </a:xfrm>
          <a:prstGeom prst="rect">
            <a:avLst/>
          </a:prstGeom>
        </p:spPr>
        <p:txBody>
          <a:bodyPr spcFirstLastPara="1" wrap="square" lIns="121900" tIns="121900" rIns="121900" bIns="121900" anchor="ctr" anchorCtr="0">
            <a:noAutofit/>
          </a:bodyPr>
          <a:lstStyle/>
          <a:p>
            <a:r>
              <a:rPr lang="en-US" dirty="0" err="1"/>
              <a:t>Bố</a:t>
            </a:r>
            <a:r>
              <a:rPr lang="en-US" dirty="0"/>
              <a:t> </a:t>
            </a:r>
            <a:r>
              <a:rPr lang="en-US" dirty="0" err="1"/>
              <a:t>cục</a:t>
            </a:r>
            <a:endParaRPr dirty="0"/>
          </a:p>
        </p:txBody>
      </p:sp>
      <p:sp>
        <p:nvSpPr>
          <p:cNvPr id="559" name="Google Shape;559;p26"/>
          <p:cNvSpPr/>
          <p:nvPr/>
        </p:nvSpPr>
        <p:spPr>
          <a:xfrm>
            <a:off x="6240633" y="1591576"/>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01</a:t>
            </a:r>
            <a:endParaRPr sz="3333" kern="0">
              <a:solidFill>
                <a:srgbClr val="233C4F"/>
              </a:solidFill>
              <a:latin typeface="Lobster"/>
              <a:ea typeface="Lobster"/>
              <a:cs typeface="Lobster"/>
              <a:sym typeface="Lobster"/>
            </a:endParaRPr>
          </a:p>
        </p:txBody>
      </p:sp>
      <p:cxnSp>
        <p:nvCxnSpPr>
          <p:cNvPr id="560" name="Google Shape;560;p26"/>
          <p:cNvCxnSpPr>
            <a:cxnSpLocks/>
          </p:cNvCxnSpPr>
          <p:nvPr/>
        </p:nvCxnSpPr>
        <p:spPr>
          <a:xfrm rot="10800000" flipV="1">
            <a:off x="3916219" y="1976579"/>
            <a:ext cx="2179783" cy="386799"/>
          </a:xfrm>
          <a:prstGeom prst="bentConnector3">
            <a:avLst>
              <a:gd name="adj1" fmla="val 50000"/>
            </a:avLst>
          </a:prstGeom>
          <a:noFill/>
          <a:ln w="19050" cap="flat" cmpd="sng">
            <a:solidFill>
              <a:schemeClr val="dk1"/>
            </a:solidFill>
            <a:prstDash val="solid"/>
            <a:round/>
            <a:headEnd type="none" w="med" len="med"/>
            <a:tailEnd type="oval" w="med" len="med"/>
          </a:ln>
        </p:spPr>
      </p:cxnSp>
      <p:sp>
        <p:nvSpPr>
          <p:cNvPr id="561" name="Google Shape;561;p26"/>
          <p:cNvSpPr/>
          <p:nvPr/>
        </p:nvSpPr>
        <p:spPr>
          <a:xfrm>
            <a:off x="6650605" y="4216996"/>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02</a:t>
            </a:r>
            <a:endParaRPr sz="3333" kern="0">
              <a:solidFill>
                <a:srgbClr val="233C4F"/>
              </a:solidFill>
              <a:latin typeface="Lobster"/>
              <a:ea typeface="Lobster"/>
              <a:cs typeface="Lobster"/>
              <a:sym typeface="Lobster"/>
            </a:endParaRPr>
          </a:p>
        </p:txBody>
      </p:sp>
      <p:cxnSp>
        <p:nvCxnSpPr>
          <p:cNvPr id="562" name="Google Shape;562;p26"/>
          <p:cNvCxnSpPr>
            <a:cxnSpLocks/>
          </p:cNvCxnSpPr>
          <p:nvPr/>
        </p:nvCxnSpPr>
        <p:spPr>
          <a:xfrm rot="10800000" flipV="1">
            <a:off x="3951479" y="4534853"/>
            <a:ext cx="2641601" cy="428409"/>
          </a:xfrm>
          <a:prstGeom prst="bentConnector3">
            <a:avLst>
              <a:gd name="adj1" fmla="val 50000"/>
            </a:avLst>
          </a:prstGeom>
          <a:noFill/>
          <a:ln w="19050" cap="flat" cmpd="sng">
            <a:solidFill>
              <a:schemeClr val="accent5"/>
            </a:solidFill>
            <a:prstDash val="solid"/>
            <a:round/>
            <a:headEnd type="none" w="med" len="med"/>
            <a:tailEnd type="oval" w="med" len="med"/>
          </a:ln>
        </p:spPr>
      </p:cxnSp>
      <p:sp>
        <p:nvSpPr>
          <p:cNvPr id="567" name="Google Shape;567;p26"/>
          <p:cNvSpPr txBox="1"/>
          <p:nvPr/>
        </p:nvSpPr>
        <p:spPr>
          <a:xfrm>
            <a:off x="7488603" y="1631408"/>
            <a:ext cx="3547615" cy="487600"/>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Mùi hương cơm nếp và hình ảnh người mẹ trong tâm trí tác giả</a:t>
            </a:r>
            <a:endParaRPr sz="3200" b="1" kern="0" dirty="0">
              <a:solidFill>
                <a:srgbClr val="233C4F"/>
              </a:solidFill>
              <a:latin typeface="Times New Roman" panose="02020603050405020304" pitchFamily="18" charset="0"/>
              <a:ea typeface="Poppins"/>
              <a:cs typeface="Times New Roman" panose="02020603050405020304" pitchFamily="18" charset="0"/>
              <a:sym typeface="Poppins"/>
            </a:endParaRPr>
          </a:p>
        </p:txBody>
      </p:sp>
      <p:sp>
        <p:nvSpPr>
          <p:cNvPr id="572" name="Google Shape;572;p26"/>
          <p:cNvSpPr/>
          <p:nvPr/>
        </p:nvSpPr>
        <p:spPr>
          <a:xfrm>
            <a:off x="7944575" y="4639596"/>
            <a:ext cx="3591723" cy="669200"/>
          </a:xfrm>
          <a:prstGeom prst="rect">
            <a:avLst/>
          </a:prstGeom>
          <a:noFill/>
          <a:ln>
            <a:noFill/>
          </a:ln>
        </p:spPr>
        <p:txBody>
          <a:bodyPr spcFirstLastPara="1" wrap="square" lIns="120000" tIns="121900" rIns="365733" bIns="121900" anchor="ctr" anchorCtr="0">
            <a:noAutofit/>
          </a:bodyPr>
          <a:lstStyle/>
          <a:p>
            <a:pPr algn="just"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Nỗi nhớ thương mẹ và tình yêu đất nước của tác giả</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096BD035-A534-A42E-B434-0E79086F775E}"/>
              </a:ext>
            </a:extLst>
          </p:cNvPr>
          <p:cNvPicPr>
            <a:picLocks noChangeAspect="1"/>
          </p:cNvPicPr>
          <p:nvPr/>
        </p:nvPicPr>
        <p:blipFill>
          <a:blip r:embed="rId4"/>
          <a:stretch>
            <a:fillRect/>
          </a:stretch>
        </p:blipFill>
        <p:spPr>
          <a:xfrm>
            <a:off x="1155782" y="1478013"/>
            <a:ext cx="3539841" cy="42883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09281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p:bldP spid="561" grpId="0"/>
      <p:bldP spid="567" grpId="0"/>
      <p:bldP spid="5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8733" y="1778466"/>
            <a:ext cx="95789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lang="en-US" sz="9600" b="1" dirty="0" err="1">
                <a:solidFill>
                  <a:prstClr val="black"/>
                </a:solidFill>
                <a:latin typeface="Times New Roman" panose="02020603050405020304" pitchFamily="18" charset="0"/>
                <a:cs typeface="Times New Roman" panose="02020603050405020304" pitchFamily="18" charset="0"/>
              </a:rPr>
              <a:t>Tìm</a:t>
            </a:r>
            <a:r>
              <a:rPr lang="en-US" sz="9600" b="1" dirty="0">
                <a:solidFill>
                  <a:prstClr val="black"/>
                </a:solidFill>
                <a:latin typeface="Times New Roman" panose="02020603050405020304" pitchFamily="18" charset="0"/>
                <a:cs typeface="Times New Roman" panose="02020603050405020304" pitchFamily="18" charset="0"/>
              </a:rPr>
              <a:t> </a:t>
            </a:r>
            <a:r>
              <a:rPr lang="en-US" sz="9600" b="1" dirty="0" err="1">
                <a:solidFill>
                  <a:prstClr val="black"/>
                </a:solidFill>
                <a:latin typeface="Times New Roman" panose="02020603050405020304" pitchFamily="18" charset="0"/>
                <a:cs typeface="Times New Roman" panose="02020603050405020304" pitchFamily="18" charset="0"/>
              </a:rPr>
              <a:t>hiểu</a:t>
            </a: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9903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7382" y="130629"/>
            <a:ext cx="5408022" cy="6559744"/>
          </a:xfrm>
          <a:prstGeom prst="rect">
            <a:avLst/>
          </a:prstGeom>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Nhóm</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1: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201295" algn="l" defTabSz="457200" rtl="0" eaLnBrk="1" fontAlgn="auto" latinLnBrk="0" hangingPunct="1">
              <a:lnSpc>
                <a:spcPct val="140000"/>
              </a:lnSpc>
              <a:spcBef>
                <a:spcPts val="0"/>
              </a:spcBef>
              <a:spcAft>
                <a:spcPts val="400"/>
              </a:spcAft>
              <a:buClrTx/>
              <a:buSzTx/>
              <a:buFontTx/>
              <a:buNone/>
              <a:tabLst>
                <a:tab pos="367030" algn="l"/>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1:</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Số tiếng trong một dòng, cách gieo v</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ầ</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n, ngẳt nhịp và chia khổ của bài thơ </a:t>
            </a:r>
            <a:r>
              <a:rPr kumimoji="0" lang="vi-VN" sz="2200" b="0"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Gặp lá cơm nếp</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có g</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ì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khác so với bài thơ </a:t>
            </a:r>
            <a:r>
              <a:rPr kumimoji="0" lang="vi-VN" sz="2200" b="0"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Đổng dao mùa xuân?</a:t>
            </a:r>
            <a:r>
              <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201295" algn="l" defTabSz="457200" rtl="0" eaLnBrk="1" fontAlgn="auto" latinLnBrk="0" hangingPunct="1">
              <a:lnSpc>
                <a:spcPct val="140000"/>
              </a:lnSpc>
              <a:spcBef>
                <a:spcPts val="0"/>
              </a:spcBef>
              <a:spcAft>
                <a:spcPts val="400"/>
              </a:spcAft>
              <a:buClrTx/>
              <a:buSzTx/>
              <a:buFontTx/>
              <a:buNone/>
              <a:tabLst>
                <a:tab pos="367030" algn="l"/>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2:</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Theo em, thể thơ năm chữ có tác dụng gi trong việc thể hiện cảm xúc của nhà thơ?</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Nhóm</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Em hãy nêu nhận xét về hoàn cảnh đã gợi nhắc người con nhớ về mẹ của mình và hình ảnh mẹ trong kí ức người con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Hình dung hình ảnh người mẹ trong kí ức của người con</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0" fontAlgn="base"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Nêu</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thơm</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suốt</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khổ</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5878286" y="130629"/>
            <a:ext cx="6074228" cy="6524863"/>
          </a:xfrm>
          <a:prstGeom prst="rect">
            <a:avLst/>
          </a:prstGeom>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s-E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 khổ thơ thứ ba, người con thể hiện những tình cảm, cảm xúc gì? Vì sao những tình cảm, cảm xúc ấy lại cùng trào dâng trong tâm hồn người con khi “gặp lá cơm nếp”?</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 thường gặp những cụm từ như mùi vị thức ăn, mùi vị trái chín, mùi vị của nước giải khát,… Nghĩa của mùi vị trong những trường hợp đó có giống với nghĩa của mùi vị trong cụm từ mùi vị quê hương hay không? Vì sao?</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Nêu nhận xét về cách kết hợp giữa các từ trong hai dòng thơ Mẹ già và đất nước/ Chia đều nỗi nhớ thương. Theo em, hiệu quả của cách kết hợp đó là gì?</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Nhóm</a:t>
            </a:r>
            <a:r>
              <a:rPr kumimoji="0" lang="es-ES" sz="2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4: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0" fontAlgn="base"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Em</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có</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nhận</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xét</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gì</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về</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cách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dùng</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từ</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gặp</a:t>
            </a:r>
            <a:r>
              <a:rPr kumimoji="0" lang="en-US" sz="22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trong</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nhan</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đề</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thơ</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Gặp</a:t>
            </a:r>
            <a:r>
              <a:rPr kumimoji="0" lang="en-US" sz="22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lá</a:t>
            </a:r>
            <a:r>
              <a:rPr kumimoji="0" lang="en-US" sz="22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cơm</a:t>
            </a:r>
            <a:r>
              <a:rPr kumimoji="0" lang="en-US" sz="22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nếp</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2: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 hãy nêu nhận xét về hoàn cảnh đã gợi nhắc người con nhớ về mẹ của mình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29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7" name="Table 6">
            <a:extLst>
              <a:ext uri="{FF2B5EF4-FFF2-40B4-BE49-F238E27FC236}">
                <a16:creationId xmlns:a16="http://schemas.microsoft.com/office/drawing/2014/main" id="{B0FBDDEA-0361-7A65-6A78-4589A5054349}"/>
              </a:ext>
            </a:extLst>
          </p:cNvPr>
          <p:cNvGraphicFramePr>
            <a:graphicFrameLocks noGrp="1"/>
          </p:cNvGraphicFramePr>
          <p:nvPr/>
        </p:nvGraphicFramePr>
        <p:xfrm>
          <a:off x="837092" y="1433204"/>
          <a:ext cx="10517816" cy="4170640"/>
        </p:xfrm>
        <a:graphic>
          <a:graphicData uri="http://schemas.openxmlformats.org/drawingml/2006/table">
            <a:tbl>
              <a:tblPr firstRow="1" firstCol="1" bandRow="1">
                <a:tableStyleId>{5C22544A-7EE6-4342-B048-85BDC9FD1C3A}</a:tableStyleId>
              </a:tblPr>
              <a:tblGrid>
                <a:gridCol w="3504562">
                  <a:extLst>
                    <a:ext uri="{9D8B030D-6E8A-4147-A177-3AD203B41FA5}">
                      <a16:colId xmlns:a16="http://schemas.microsoft.com/office/drawing/2014/main" val="2087784552"/>
                    </a:ext>
                  </a:extLst>
                </a:gridCol>
                <a:gridCol w="3506627">
                  <a:extLst>
                    <a:ext uri="{9D8B030D-6E8A-4147-A177-3AD203B41FA5}">
                      <a16:colId xmlns:a16="http://schemas.microsoft.com/office/drawing/2014/main" val="186700256"/>
                    </a:ext>
                  </a:extLst>
                </a:gridCol>
                <a:gridCol w="3506627">
                  <a:extLst>
                    <a:ext uri="{9D8B030D-6E8A-4147-A177-3AD203B41FA5}">
                      <a16:colId xmlns:a16="http://schemas.microsoft.com/office/drawing/2014/main" val="2684983338"/>
                    </a:ext>
                  </a:extLst>
                </a:gridCol>
              </a:tblGrid>
              <a:tr h="834128">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Tiêu</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chí</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Gặp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lá</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cơm</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nếp</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Đồng</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dao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mùa</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xuân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637005434"/>
                  </a:ext>
                </a:extLst>
              </a:tr>
              <a:tr h="834128">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Số</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tiếng</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781289054"/>
                  </a:ext>
                </a:extLst>
              </a:tr>
              <a:tr h="834128">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Cách</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gieo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vần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877155006"/>
                  </a:ext>
                </a:extLst>
              </a:tr>
              <a:tr h="834128">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Nhịp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thơ</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502106643"/>
                  </a:ext>
                </a:extLst>
              </a:tr>
              <a:tr h="834128">
                <a:tc>
                  <a:txBody>
                    <a:bodyPr/>
                    <a:lstStyle/>
                    <a:p>
                      <a:pPr algn="just">
                        <a:lnSpc>
                          <a:spcPct val="150000"/>
                        </a:lnSpc>
                        <a:spcAft>
                          <a:spcPts val="900"/>
                        </a:spcAft>
                      </a:pP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Chia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khổ</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69136225"/>
                  </a:ext>
                </a:extLst>
              </a:tr>
            </a:tbl>
          </a:graphicData>
        </a:graphic>
      </p:graphicFrame>
      <p:sp>
        <p:nvSpPr>
          <p:cNvPr id="8" name="Rectangle 3">
            <a:extLst>
              <a:ext uri="{FF2B5EF4-FFF2-40B4-BE49-F238E27FC236}">
                <a16:creationId xmlns:a16="http://schemas.microsoft.com/office/drawing/2014/main" id="{425C4EC1-01A7-9F85-3EF1-E52769772AE9}"/>
              </a:ext>
            </a:extLst>
          </p:cNvPr>
          <p:cNvSpPr>
            <a:spLocks noChangeArrowheads="1"/>
          </p:cNvSpPr>
          <p:nvPr/>
        </p:nvSpPr>
        <p:spPr bwMode="auto">
          <a:xfrm>
            <a:off x="3791823" y="424215"/>
            <a:ext cx="49906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7907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7" name="Table 6">
            <a:extLst>
              <a:ext uri="{FF2B5EF4-FFF2-40B4-BE49-F238E27FC236}">
                <a16:creationId xmlns:a16="http://schemas.microsoft.com/office/drawing/2014/main" id="{B0FBDDEA-0361-7A65-6A78-4589A5054349}"/>
              </a:ext>
            </a:extLst>
          </p:cNvPr>
          <p:cNvGraphicFramePr>
            <a:graphicFrameLocks noGrp="1"/>
          </p:cNvGraphicFramePr>
          <p:nvPr/>
        </p:nvGraphicFramePr>
        <p:xfrm>
          <a:off x="645952" y="1191237"/>
          <a:ext cx="11442584" cy="5433887"/>
        </p:xfrm>
        <a:graphic>
          <a:graphicData uri="http://schemas.openxmlformats.org/drawingml/2006/table">
            <a:tbl>
              <a:tblPr firstRow="1" firstCol="1" bandRow="1">
                <a:tableStyleId>{5C22544A-7EE6-4342-B048-85BDC9FD1C3A}</a:tableStyleId>
              </a:tblPr>
              <a:tblGrid>
                <a:gridCol w="2730814">
                  <a:extLst>
                    <a:ext uri="{9D8B030D-6E8A-4147-A177-3AD203B41FA5}">
                      <a16:colId xmlns:a16="http://schemas.microsoft.com/office/drawing/2014/main" val="2087784552"/>
                    </a:ext>
                  </a:extLst>
                </a:gridCol>
                <a:gridCol w="4539864">
                  <a:extLst>
                    <a:ext uri="{9D8B030D-6E8A-4147-A177-3AD203B41FA5}">
                      <a16:colId xmlns:a16="http://schemas.microsoft.com/office/drawing/2014/main" val="186700256"/>
                    </a:ext>
                  </a:extLst>
                </a:gridCol>
                <a:gridCol w="4171906">
                  <a:extLst>
                    <a:ext uri="{9D8B030D-6E8A-4147-A177-3AD203B41FA5}">
                      <a16:colId xmlns:a16="http://schemas.microsoft.com/office/drawing/2014/main" val="2684983338"/>
                    </a:ext>
                  </a:extLst>
                </a:gridCol>
              </a:tblGrid>
              <a:tr h="1002952">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Tiêu</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chí</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Gặp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lá</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cơm</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nếp</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Đồng</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dao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mùa</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xuân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637005434"/>
                  </a:ext>
                </a:extLst>
              </a:tr>
              <a:tr h="1002952">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Số</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tiếng</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781289054"/>
                  </a:ext>
                </a:extLst>
              </a:tr>
              <a:tr h="1002952">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Cách</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gieo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vần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877155006"/>
                  </a:ext>
                </a:extLst>
              </a:tr>
              <a:tr h="1422079">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Nhịp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thơ</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502106643"/>
                  </a:ext>
                </a:extLst>
              </a:tr>
              <a:tr h="1002952">
                <a:tc>
                  <a:txBody>
                    <a:bodyPr/>
                    <a:lstStyle/>
                    <a:p>
                      <a:pPr algn="just">
                        <a:lnSpc>
                          <a:spcPct val="150000"/>
                        </a:lnSpc>
                        <a:spcAft>
                          <a:spcPts val="900"/>
                        </a:spcAft>
                      </a:pP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Chia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khổ</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69136225"/>
                  </a:ext>
                </a:extLst>
              </a:tr>
            </a:tbl>
          </a:graphicData>
        </a:graphic>
      </p:graphicFrame>
      <p:sp>
        <p:nvSpPr>
          <p:cNvPr id="8" name="Rectangle 3">
            <a:extLst>
              <a:ext uri="{FF2B5EF4-FFF2-40B4-BE49-F238E27FC236}">
                <a16:creationId xmlns:a16="http://schemas.microsoft.com/office/drawing/2014/main" id="{425C4EC1-01A7-9F85-3EF1-E52769772AE9}"/>
              </a:ext>
            </a:extLst>
          </p:cNvPr>
          <p:cNvSpPr>
            <a:spLocks noChangeArrowheads="1"/>
          </p:cNvSpPr>
          <p:nvPr/>
        </p:nvSpPr>
        <p:spPr bwMode="auto">
          <a:xfrm>
            <a:off x="3791823" y="424215"/>
            <a:ext cx="49906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5228B469-AE13-CC89-70CB-87C8D9998EA5}"/>
              </a:ext>
            </a:extLst>
          </p:cNvPr>
          <p:cNvSpPr txBox="1"/>
          <p:nvPr/>
        </p:nvSpPr>
        <p:spPr>
          <a:xfrm>
            <a:off x="4748168" y="2332139"/>
            <a:ext cx="2505814"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5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dòng</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69A9ED5-AD2D-B70C-61B6-17A2B69380AF}"/>
              </a:ext>
            </a:extLst>
          </p:cNvPr>
          <p:cNvSpPr txBox="1"/>
          <p:nvPr/>
        </p:nvSpPr>
        <p:spPr>
          <a:xfrm>
            <a:off x="8091074" y="2332139"/>
            <a:ext cx="2505814"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4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dòng</a:t>
            </a:r>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61A7E5E-2881-ADB8-7C57-5175391EAE3A}"/>
              </a:ext>
            </a:extLst>
          </p:cNvPr>
          <p:cNvSpPr txBox="1"/>
          <p:nvPr/>
        </p:nvSpPr>
        <p:spPr>
          <a:xfrm>
            <a:off x="4748168" y="3195358"/>
            <a:ext cx="1941557" cy="646331"/>
          </a:xfrm>
          <a:prstGeom prst="rect">
            <a:avLst/>
          </a:prstGeom>
          <a:noFill/>
        </p:spPr>
        <p:txBody>
          <a:bodyPr wrap="none" rtlCol="0">
            <a:spAutoFit/>
          </a:bodyPr>
          <a:lstStyle/>
          <a:p>
            <a:r>
              <a:rPr lang="en-US" sz="3600" dirty="0" err="1">
                <a:latin typeface="Times New Roman" panose="02020603050405020304" pitchFamily="18" charset="0"/>
                <a:cs typeface="Times New Roman" panose="02020603050405020304" pitchFamily="18" charset="0"/>
              </a:rPr>
              <a:t>Vần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endParaRPr lang="en-US" sz="3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0C3F81E-85F5-B469-1496-81D2335E727E}"/>
              </a:ext>
            </a:extLst>
          </p:cNvPr>
          <p:cNvSpPr txBox="1"/>
          <p:nvPr/>
        </p:nvSpPr>
        <p:spPr>
          <a:xfrm>
            <a:off x="8539992" y="3195358"/>
            <a:ext cx="1941557"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Vần chân</a:t>
            </a:r>
            <a:endParaRPr lang="en-US"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DCF7E1C-360C-3CD5-41FF-54F68CB10FB5}"/>
              </a:ext>
            </a:extLst>
          </p:cNvPr>
          <p:cNvSpPr txBox="1"/>
          <p:nvPr/>
        </p:nvSpPr>
        <p:spPr>
          <a:xfrm>
            <a:off x="3569320" y="4119372"/>
            <a:ext cx="4299251"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Linh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nhịp</a:t>
            </a:r>
            <a:r>
              <a:rPr lang="en-US" sz="3600" dirty="0">
                <a:latin typeface="Times New Roman" panose="02020603050405020304" pitchFamily="18" charset="0"/>
                <a:cs typeface="Times New Roman" panose="02020603050405020304" pitchFamily="18" charset="0"/>
              </a:rPr>
              <a:t> 2/3</a:t>
            </a:r>
          </a:p>
        </p:txBody>
      </p:sp>
      <p:sp>
        <p:nvSpPr>
          <p:cNvPr id="13" name="TextBox 12">
            <a:extLst>
              <a:ext uri="{FF2B5EF4-FFF2-40B4-BE49-F238E27FC236}">
                <a16:creationId xmlns:a16="http://schemas.microsoft.com/office/drawing/2014/main" id="{A19BA652-0375-201C-314F-7CD2B7C59709}"/>
              </a:ext>
            </a:extLst>
          </p:cNvPr>
          <p:cNvSpPr txBox="1"/>
          <p:nvPr/>
        </p:nvSpPr>
        <p:spPr>
          <a:xfrm>
            <a:off x="8091074" y="4181431"/>
            <a:ext cx="4299251"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Linh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nhịp</a:t>
            </a:r>
            <a:r>
              <a:rPr lang="en-US" sz="3600" dirty="0">
                <a:latin typeface="Times New Roman" panose="02020603050405020304" pitchFamily="18" charset="0"/>
                <a:cs typeface="Times New Roman" panose="02020603050405020304" pitchFamily="18" charset="0"/>
              </a:rPr>
              <a:t> 2/2</a:t>
            </a:r>
          </a:p>
        </p:txBody>
      </p:sp>
      <p:sp>
        <p:nvSpPr>
          <p:cNvPr id="14" name="TextBox 13">
            <a:extLst>
              <a:ext uri="{FF2B5EF4-FFF2-40B4-BE49-F238E27FC236}">
                <a16:creationId xmlns:a16="http://schemas.microsoft.com/office/drawing/2014/main" id="{45FD7AAC-D0ED-B962-DD86-C05C9E0256B9}"/>
              </a:ext>
            </a:extLst>
          </p:cNvPr>
          <p:cNvSpPr txBox="1"/>
          <p:nvPr/>
        </p:nvSpPr>
        <p:spPr>
          <a:xfrm>
            <a:off x="3604381" y="5569495"/>
            <a:ext cx="4299251"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9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160E154-499E-B12B-CD6A-B11D2AA1D3BE}"/>
              </a:ext>
            </a:extLst>
          </p:cNvPr>
          <p:cNvSpPr txBox="1"/>
          <p:nvPr/>
        </p:nvSpPr>
        <p:spPr>
          <a:xfrm>
            <a:off x="8007096" y="5562750"/>
            <a:ext cx="4299251"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4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8362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7" name="Table 6">
            <a:extLst>
              <a:ext uri="{FF2B5EF4-FFF2-40B4-BE49-F238E27FC236}">
                <a16:creationId xmlns:a16="http://schemas.microsoft.com/office/drawing/2014/main" id="{B0FBDDEA-0361-7A65-6A78-4589A5054349}"/>
              </a:ext>
            </a:extLst>
          </p:cNvPr>
          <p:cNvGraphicFramePr>
            <a:graphicFrameLocks noGrp="1"/>
          </p:cNvGraphicFramePr>
          <p:nvPr>
            <p:extLst>
              <p:ext uri="{D42A27DB-BD31-4B8C-83A1-F6EECF244321}">
                <p14:modId xmlns:p14="http://schemas.microsoft.com/office/powerpoint/2010/main" val="2911124392"/>
              </p:ext>
            </p:extLst>
          </p:nvPr>
        </p:nvGraphicFramePr>
        <p:xfrm>
          <a:off x="837092" y="1433205"/>
          <a:ext cx="10517816" cy="4097020"/>
        </p:xfrm>
        <a:graphic>
          <a:graphicData uri="http://schemas.openxmlformats.org/drawingml/2006/table">
            <a:tbl>
              <a:tblPr firstRow="1" firstCol="1" bandRow="1">
                <a:tableStyleId>{5C22544A-7EE6-4342-B048-85BDC9FD1C3A}</a:tableStyleId>
              </a:tblPr>
              <a:tblGrid>
                <a:gridCol w="3504562">
                  <a:extLst>
                    <a:ext uri="{9D8B030D-6E8A-4147-A177-3AD203B41FA5}">
                      <a16:colId xmlns:a16="http://schemas.microsoft.com/office/drawing/2014/main" val="2087784552"/>
                    </a:ext>
                  </a:extLst>
                </a:gridCol>
                <a:gridCol w="3506627">
                  <a:extLst>
                    <a:ext uri="{9D8B030D-6E8A-4147-A177-3AD203B41FA5}">
                      <a16:colId xmlns:a16="http://schemas.microsoft.com/office/drawing/2014/main" val="186700256"/>
                    </a:ext>
                  </a:extLst>
                </a:gridCol>
                <a:gridCol w="3506627">
                  <a:extLst>
                    <a:ext uri="{9D8B030D-6E8A-4147-A177-3AD203B41FA5}">
                      <a16:colId xmlns:a16="http://schemas.microsoft.com/office/drawing/2014/main" val="2684983338"/>
                    </a:ext>
                  </a:extLst>
                </a:gridCol>
              </a:tblGrid>
              <a:tr h="0">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Tiêu</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chí</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Gặp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lá</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cơm</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nếp</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Đồng</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dao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mùa</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xuân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637005434"/>
                  </a:ext>
                </a:extLst>
              </a:tr>
              <a:tr h="0">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Số</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tiếng</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5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dòng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dòng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781289054"/>
                  </a:ext>
                </a:extLst>
              </a:tr>
              <a:tr h="0">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Cách</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gieo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vần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r>
                        <a:rPr lang="en-US" sz="2800" dirty="0" err="1">
                          <a:effectLst/>
                          <a:latin typeface="Times New Roman" panose="02020603050405020304" pitchFamily="18" charset="0"/>
                          <a:cs typeface="Times New Roman" panose="02020603050405020304" pitchFamily="18" charset="0"/>
                        </a:rPr>
                        <a:t>Vần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r>
                        <a:rPr lang="en-US" sz="2800">
                          <a:effectLst/>
                          <a:latin typeface="Times New Roman" panose="02020603050405020304" pitchFamily="18" charset="0"/>
                          <a:cs typeface="Times New Roman" panose="02020603050405020304" pitchFamily="18" charset="0"/>
                        </a:rPr>
                        <a:t>Vần chân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877155006"/>
                  </a:ext>
                </a:extLst>
              </a:tr>
              <a:tr h="0">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Nhịp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thơ</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Linh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cs typeface="Times New Roman" panose="02020603050405020304" pitchFamily="18" charset="0"/>
                        </a:rPr>
                        <a:t> 2/2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Linh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cs typeface="Times New Roman" panose="02020603050405020304" pitchFamily="18" charset="0"/>
                        </a:rPr>
                        <a:t> 2/3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502106643"/>
                  </a:ext>
                </a:extLst>
              </a:tr>
              <a:tr h="0">
                <a:tc>
                  <a:txBody>
                    <a:bodyPr/>
                    <a:lstStyle/>
                    <a:p>
                      <a:pPr algn="just">
                        <a:lnSpc>
                          <a:spcPct val="150000"/>
                        </a:lnSpc>
                        <a:spcAft>
                          <a:spcPts val="900"/>
                        </a:spcAft>
                      </a:pP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Chia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khổ</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4khổ,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  9khổ,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cs typeface="Times New Roman" panose="02020603050405020304" pitchFamily="18" charset="0"/>
                        </a:rPr>
                        <a:t>khổ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69136225"/>
                  </a:ext>
                </a:extLst>
              </a:tr>
            </a:tbl>
          </a:graphicData>
        </a:graphic>
      </p:graphicFrame>
      <p:sp>
        <p:nvSpPr>
          <p:cNvPr id="8" name="Rectangle 3">
            <a:extLst>
              <a:ext uri="{FF2B5EF4-FFF2-40B4-BE49-F238E27FC236}">
                <a16:creationId xmlns:a16="http://schemas.microsoft.com/office/drawing/2014/main" id="{425C4EC1-01A7-9F85-3EF1-E52769772AE9}"/>
              </a:ext>
            </a:extLst>
          </p:cNvPr>
          <p:cNvSpPr>
            <a:spLocks noChangeArrowheads="1"/>
          </p:cNvSpPr>
          <p:nvPr/>
        </p:nvSpPr>
        <p:spPr bwMode="auto">
          <a:xfrm>
            <a:off x="3791823" y="424215"/>
            <a:ext cx="49906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4157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4E713DB-9486-6D2D-29C9-F9A69747F12F}"/>
              </a:ext>
            </a:extLst>
          </p:cNvPr>
          <p:cNvSpPr txBox="1"/>
          <p:nvPr/>
        </p:nvSpPr>
        <p:spPr>
          <a:xfrm>
            <a:off x="1686186" y="156108"/>
            <a:ext cx="9018165" cy="742832"/>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275D4D2-A761-CE6D-2C83-6457458CBA7B}"/>
              </a:ext>
            </a:extLst>
          </p:cNvPr>
          <p:cNvPicPr>
            <a:picLocks noChangeAspect="1"/>
          </p:cNvPicPr>
          <p:nvPr/>
        </p:nvPicPr>
        <p:blipFill>
          <a:blip r:embed="rId3"/>
          <a:stretch>
            <a:fillRect/>
          </a:stretch>
        </p:blipFill>
        <p:spPr>
          <a:xfrm>
            <a:off x="1686186" y="1055048"/>
            <a:ext cx="9185946" cy="5060119"/>
          </a:xfrm>
          <a:prstGeom prst="rect">
            <a:avLst/>
          </a:prstGeom>
        </p:spPr>
      </p:pic>
    </p:spTree>
    <p:extLst>
      <p:ext uri="{BB962C8B-B14F-4D97-AF65-F5344CB8AC3E}">
        <p14:creationId xmlns:p14="http://schemas.microsoft.com/office/powerpoint/2010/main" val="23762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5E7A214-95EC-7FD6-739C-13722F31A52D}"/>
              </a:ext>
            </a:extLst>
          </p:cNvPr>
          <p:cNvSpPr txBox="1"/>
          <p:nvPr/>
        </p:nvSpPr>
        <p:spPr>
          <a:xfrm>
            <a:off x="1306513" y="453032"/>
            <a:ext cx="9578974" cy="1107996"/>
          </a:xfrm>
          <a:prstGeom prst="rect">
            <a:avLst/>
          </a:prstGeom>
          <a:noFill/>
        </p:spPr>
        <p:txBody>
          <a:bodyPr wrap="square" rtlCol="0">
            <a:spAutoFit/>
          </a:bodyPr>
          <a:lstStyle/>
          <a:p>
            <a:pPr algn="ctr"/>
            <a:r>
              <a:rPr lang="en-US" sz="6600" b="1" dirty="0" err="1">
                <a:latin typeface="Times New Roman" panose="02020603050405020304" pitchFamily="18" charset="0"/>
                <a:cs typeface="Times New Roman" panose="02020603050405020304" pitchFamily="18" charset="0"/>
              </a:rPr>
              <a:t>Tiết</a:t>
            </a:r>
            <a:r>
              <a:rPr lang="en-US" sz="6600" b="1" dirty="0">
                <a:latin typeface="Times New Roman" panose="02020603050405020304" pitchFamily="18" charset="0"/>
                <a:cs typeface="Times New Roman" panose="02020603050405020304" pitchFamily="18" charset="0"/>
              </a:rPr>
              <a:t>: 20, 21</a:t>
            </a:r>
          </a:p>
        </p:txBody>
      </p:sp>
      <p:sp>
        <p:nvSpPr>
          <p:cNvPr id="5" name="TextBox 4">
            <a:extLst>
              <a:ext uri="{FF2B5EF4-FFF2-40B4-BE49-F238E27FC236}">
                <a16:creationId xmlns:a16="http://schemas.microsoft.com/office/drawing/2014/main" id="{7AF567EF-41CD-8AA2-2BC5-E85E89C873E3}"/>
              </a:ext>
            </a:extLst>
          </p:cNvPr>
          <p:cNvSpPr txBox="1"/>
          <p:nvPr/>
        </p:nvSpPr>
        <p:spPr>
          <a:xfrm>
            <a:off x="1430801" y="1988134"/>
            <a:ext cx="9159524" cy="1107996"/>
          </a:xfrm>
          <a:prstGeom prst="rect">
            <a:avLst/>
          </a:prstGeom>
          <a:noFill/>
        </p:spPr>
        <p:txBody>
          <a:bodyPr wrap="square" rtlCol="0">
            <a:spAutoFit/>
          </a:bodyPr>
          <a:lstStyle/>
          <a:p>
            <a:pPr algn="ctr"/>
            <a:r>
              <a:rPr lang="en-US" sz="6600" b="1" dirty="0">
                <a:latin typeface="Times New Roman" panose="02020603050405020304" pitchFamily="18" charset="0"/>
                <a:cs typeface="Times New Roman" panose="02020603050405020304" pitchFamily="18" charset="0"/>
              </a:rPr>
              <a:t>GẶP LÁ CƠM NẾP</a:t>
            </a:r>
          </a:p>
        </p:txBody>
      </p:sp>
      <p:sp>
        <p:nvSpPr>
          <p:cNvPr id="6" name="TextBox 5">
            <a:extLst>
              <a:ext uri="{FF2B5EF4-FFF2-40B4-BE49-F238E27FC236}">
                <a16:creationId xmlns:a16="http://schemas.microsoft.com/office/drawing/2014/main" id="{A6C57448-57DF-85E4-9175-2405F7E9FF84}"/>
              </a:ext>
            </a:extLst>
          </p:cNvPr>
          <p:cNvSpPr txBox="1"/>
          <p:nvPr/>
        </p:nvSpPr>
        <p:spPr>
          <a:xfrm>
            <a:off x="2141014" y="3315071"/>
            <a:ext cx="9159524" cy="1107996"/>
          </a:xfrm>
          <a:prstGeom prst="rect">
            <a:avLst/>
          </a:prstGeom>
          <a:noFill/>
        </p:spPr>
        <p:txBody>
          <a:bodyPr wrap="square" rtlCol="0">
            <a:spAutoFit/>
          </a:bodyPr>
          <a:lstStyle/>
          <a:p>
            <a:pPr algn="ctr"/>
            <a:r>
              <a:rPr lang="en-US" sz="6600" b="1" dirty="0">
                <a:latin typeface="Times New Roman" panose="02020603050405020304" pitchFamily="18" charset="0"/>
                <a:cs typeface="Times New Roman" panose="02020603050405020304" pitchFamily="18" charset="0"/>
              </a:rPr>
              <a:t>Thanh </a:t>
            </a:r>
            <a:r>
              <a:rPr lang="en-US" sz="6600" b="1" dirty="0" err="1">
                <a:latin typeface="Times New Roman" panose="02020603050405020304" pitchFamily="18" charset="0"/>
                <a:cs typeface="Times New Roman" panose="02020603050405020304" pitchFamily="18" charset="0"/>
              </a:rPr>
              <a:t>Thảo</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279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948" y="274321"/>
            <a:ext cx="6727371"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II.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Tìm</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hiểu</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2800" b="1" i="1" noProof="0" dirty="0">
                <a:solidFill>
                  <a:srgbClr val="0000CC"/>
                </a:solidFill>
                <a:latin typeface="Times New Roman" panose="02020603050405020304" pitchFamily="18" charset="0"/>
                <a:cs typeface="Times New Roman" panose="02020603050405020304" pitchFamily="18" charset="0"/>
              </a:rPr>
              <a:t>1 </a:t>
            </a:r>
            <a:r>
              <a:rPr lang="es-ES" sz="2800" b="1" i="1" noProof="0" dirty="0" err="1">
                <a:solidFill>
                  <a:srgbClr val="0000CC"/>
                </a:solidFill>
                <a:latin typeface="Times New Roman" panose="02020603050405020304" pitchFamily="18" charset="0"/>
                <a:cs typeface="Times New Roman" panose="02020603050405020304" pitchFamily="18" charset="0"/>
              </a:rPr>
              <a:t>Hoàn</a:t>
            </a:r>
            <a:r>
              <a:rPr lang="es-ES" sz="2800" b="1" i="1" noProof="0" dirty="0">
                <a:solidFill>
                  <a:srgbClr val="0000CC"/>
                </a:solidFill>
                <a:latin typeface="Times New Roman" panose="02020603050405020304" pitchFamily="18" charset="0"/>
                <a:cs typeface="Times New Roman" panose="02020603050405020304" pitchFamily="18" charset="0"/>
              </a:rPr>
              <a:t> </a:t>
            </a:r>
            <a:r>
              <a:rPr lang="es-ES" sz="2800" b="1" i="1" noProof="0" dirty="0" err="1">
                <a:solidFill>
                  <a:srgbClr val="0000CC"/>
                </a:solidFill>
                <a:latin typeface="Times New Roman" panose="02020603050405020304" pitchFamily="18" charset="0"/>
                <a:cs typeface="Times New Roman" panose="02020603050405020304" pitchFamily="18" charset="0"/>
              </a:rPr>
              <a:t>cảnh</a:t>
            </a:r>
            <a:r>
              <a:rPr lang="es-ES" sz="2800" b="1" i="1" noProof="0" dirty="0">
                <a:solidFill>
                  <a:srgbClr val="0000CC"/>
                </a:solidFill>
                <a:latin typeface="Times New Roman" panose="02020603050405020304" pitchFamily="18" charset="0"/>
                <a:cs typeface="Times New Roman" panose="02020603050405020304" pitchFamily="18" charset="0"/>
              </a:rPr>
              <a:t>:</a:t>
            </a:r>
            <a:r>
              <a:rPr kumimoji="0" lang="en-US" sz="1800" b="0" i="1" u="none" strike="noStrike" kern="1200" cap="none" spc="0" normalizeH="0" baseline="0" noProof="0" dirty="0">
                <a:ln>
                  <a:noFill/>
                </a:ln>
                <a:solidFill>
                  <a:srgbClr val="0000CC"/>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3" name="Rectangle 2"/>
          <p:cNvSpPr/>
          <p:nvPr/>
        </p:nvSpPr>
        <p:spPr>
          <a:xfrm>
            <a:off x="3545615" y="1505427"/>
            <a:ext cx="4262718" cy="1815882"/>
          </a:xfrm>
          <a:prstGeom prst="rect">
            <a:avLst/>
          </a:prstGeom>
          <a:solidFill>
            <a:srgbClr val="00FFFF"/>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Thèm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xôi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mùa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gặt</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tầm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Mùi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xôi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lùng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39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5931725-8B6C-641C-A4D3-840C4AC850AD}"/>
              </a:ext>
            </a:extLst>
          </p:cNvPr>
          <p:cNvSpPr txBox="1"/>
          <p:nvPr/>
        </p:nvSpPr>
        <p:spPr>
          <a:xfrm>
            <a:off x="282603" y="2778982"/>
            <a:ext cx="2807165" cy="523220"/>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Hoàn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B44498C-A2D1-8FFA-0B00-82573D637B46}"/>
              </a:ext>
            </a:extLst>
          </p:cNvPr>
          <p:cNvSpPr txBox="1"/>
          <p:nvPr/>
        </p:nvSpPr>
        <p:spPr>
          <a:xfrm>
            <a:off x="1686186" y="156108"/>
            <a:ext cx="9018165" cy="742832"/>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Hoàn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cảnh</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0572C64-D852-B1A9-6221-76DEAF2C43C3}"/>
              </a:ext>
            </a:extLst>
          </p:cNvPr>
          <p:cNvSpPr txBox="1"/>
          <p:nvPr/>
        </p:nvSpPr>
        <p:spPr>
          <a:xfrm>
            <a:off x="3932340" y="1327050"/>
            <a:ext cx="3751976"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nếp</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2986D37-D7AD-9EF2-01DB-22EE4437B7F7}"/>
              </a:ext>
            </a:extLst>
          </p:cNvPr>
          <p:cNvSpPr txBox="1"/>
          <p:nvPr/>
        </p:nvSpPr>
        <p:spPr>
          <a:xfrm>
            <a:off x="3901403" y="3622304"/>
            <a:ext cx="3537008"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384363A-152F-3968-BDF8-F0C67F5D9955}"/>
              </a:ext>
            </a:extLst>
          </p:cNvPr>
          <p:cNvPicPr>
            <a:picLocks noChangeAspect="1"/>
          </p:cNvPicPr>
          <p:nvPr/>
        </p:nvPicPr>
        <p:blipFill>
          <a:blip r:embed="rId3"/>
          <a:stretch>
            <a:fillRect/>
          </a:stretch>
        </p:blipFill>
        <p:spPr>
          <a:xfrm>
            <a:off x="8800137" y="2137982"/>
            <a:ext cx="2609850" cy="1752600"/>
          </a:xfrm>
          <a:prstGeom prst="rect">
            <a:avLst/>
          </a:prstGeom>
        </p:spPr>
      </p:pic>
      <p:pic>
        <p:nvPicPr>
          <p:cNvPr id="3074" name="Picture 2" descr="Nguồn gốc ra đời và ý nghĩa ngày của Mẹ">
            <a:extLst>
              <a:ext uri="{FF2B5EF4-FFF2-40B4-BE49-F238E27FC236}">
                <a16:creationId xmlns:a16="http://schemas.microsoft.com/office/drawing/2014/main" id="{C0D1576C-05AB-1D5A-0B03-044A599FD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0137" y="4314801"/>
            <a:ext cx="2857500" cy="16002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F8973B4A-4EC4-75DB-E8CE-04E88322BC98}"/>
              </a:ext>
            </a:extLst>
          </p:cNvPr>
          <p:cNvCxnSpPr>
            <a:cxnSpLocks/>
            <a:endCxn id="7" idx="1"/>
          </p:cNvCxnSpPr>
          <p:nvPr/>
        </p:nvCxnSpPr>
        <p:spPr>
          <a:xfrm flipV="1">
            <a:off x="3154680" y="2019548"/>
            <a:ext cx="777660" cy="9660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1A53E5-B8E6-7A4D-C125-B0B85DBF3DC0}"/>
              </a:ext>
            </a:extLst>
          </p:cNvPr>
          <p:cNvCxnSpPr>
            <a:cxnSpLocks/>
          </p:cNvCxnSpPr>
          <p:nvPr/>
        </p:nvCxnSpPr>
        <p:spPr>
          <a:xfrm>
            <a:off x="3154680" y="3041426"/>
            <a:ext cx="850392" cy="8999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2AA3271-6E29-6688-DF19-6B72554940F7}"/>
              </a:ext>
            </a:extLst>
          </p:cNvPr>
          <p:cNvCxnSpPr>
            <a:cxnSpLocks/>
          </p:cNvCxnSpPr>
          <p:nvPr/>
        </p:nvCxnSpPr>
        <p:spPr>
          <a:xfrm flipV="1">
            <a:off x="7438411" y="3235696"/>
            <a:ext cx="1371488" cy="7331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25C6694-0D18-4104-DAB9-50E26BDA40FA}"/>
              </a:ext>
            </a:extLst>
          </p:cNvPr>
          <p:cNvCxnSpPr>
            <a:cxnSpLocks/>
          </p:cNvCxnSpPr>
          <p:nvPr/>
        </p:nvCxnSpPr>
        <p:spPr>
          <a:xfrm>
            <a:off x="7438411" y="4280737"/>
            <a:ext cx="1691050" cy="5692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642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par>
                                <p:cTn id="38" presetID="53" presetClass="entr" presetSubtype="16"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16" fill="hold" nodeType="withEffect">
                                  <p:stCondLst>
                                    <p:cond delay="0"/>
                                  </p:stCondLst>
                                  <p:childTnLst>
                                    <p:set>
                                      <p:cBhvr>
                                        <p:cTn id="51" dur="1" fill="hold">
                                          <p:stCondLst>
                                            <p:cond delay="0"/>
                                          </p:stCondLst>
                                        </p:cTn>
                                        <p:tgtEl>
                                          <p:spTgt spid="3074"/>
                                        </p:tgtEl>
                                        <p:attrNameLst>
                                          <p:attrName>style.visibility</p:attrName>
                                        </p:attrNameLst>
                                      </p:cBhvr>
                                      <p:to>
                                        <p:strVal val="visible"/>
                                      </p:to>
                                    </p:set>
                                    <p:anim calcmode="lin" valueType="num">
                                      <p:cBhvr>
                                        <p:cTn id="52" dur="500" fill="hold"/>
                                        <p:tgtEl>
                                          <p:spTgt spid="3074"/>
                                        </p:tgtEl>
                                        <p:attrNameLst>
                                          <p:attrName>ppt_w</p:attrName>
                                        </p:attrNameLst>
                                      </p:cBhvr>
                                      <p:tavLst>
                                        <p:tav tm="0">
                                          <p:val>
                                            <p:fltVal val="0"/>
                                          </p:val>
                                        </p:tav>
                                        <p:tav tm="100000">
                                          <p:val>
                                            <p:strVal val="#ppt_w"/>
                                          </p:val>
                                        </p:tav>
                                      </p:tavLst>
                                    </p:anim>
                                    <p:anim calcmode="lin" valueType="num">
                                      <p:cBhvr>
                                        <p:cTn id="53" dur="500" fill="hold"/>
                                        <p:tgtEl>
                                          <p:spTgt spid="3074"/>
                                        </p:tgtEl>
                                        <p:attrNameLst>
                                          <p:attrName>ppt_h</p:attrName>
                                        </p:attrNameLst>
                                      </p:cBhvr>
                                      <p:tavLst>
                                        <p:tav tm="0">
                                          <p:val>
                                            <p:fltVal val="0"/>
                                          </p:val>
                                        </p:tav>
                                        <p:tav tm="100000">
                                          <p:val>
                                            <p:strVal val="#ppt_h"/>
                                          </p:val>
                                        </p:tav>
                                      </p:tavLst>
                                    </p:anim>
                                    <p:animEffect transition="in" filter="fade">
                                      <p:cBhvr>
                                        <p:cTn id="5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6151FDE-E686-893B-84D9-2595347B63BE}"/>
              </a:ext>
            </a:extLst>
          </p:cNvPr>
          <p:cNvSpPr txBox="1"/>
          <p:nvPr/>
        </p:nvSpPr>
        <p:spPr>
          <a:xfrm>
            <a:off x="785523" y="2769303"/>
            <a:ext cx="1966821"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AE8E85-C0DB-769B-B44D-9557B64ECDD0}"/>
              </a:ext>
            </a:extLst>
          </p:cNvPr>
          <p:cNvSpPr txBox="1"/>
          <p:nvPr/>
        </p:nvSpPr>
        <p:spPr>
          <a:xfrm>
            <a:off x="1686186" y="156108"/>
            <a:ext cx="9018165" cy="742832"/>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C7C630E-2B38-4818-86FA-675572BDD9D0}"/>
              </a:ext>
            </a:extLst>
          </p:cNvPr>
          <p:cNvSpPr txBox="1"/>
          <p:nvPr/>
        </p:nvSpPr>
        <p:spPr>
          <a:xfrm>
            <a:off x="5036058" y="1616368"/>
            <a:ext cx="4555998"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cs typeface="Times New Roman" panose="02020603050405020304" pitchFamily="18" charset="0"/>
              </a:rPr>
              <a:t>một hoàn cảnh đặc biệt</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AB91CB0-1F12-475A-B3AE-40CD6B3E3D4D}"/>
              </a:ext>
            </a:extLst>
          </p:cNvPr>
          <p:cNvSpPr txBox="1"/>
          <p:nvPr/>
        </p:nvSpPr>
        <p:spPr>
          <a:xfrm>
            <a:off x="5036058" y="4021740"/>
            <a:ext cx="471220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cs typeface="Times New Roman" panose="02020603050405020304" pitchFamily="18" charset="0"/>
              </a:rPr>
              <a:t>Qua đó thấy được ở anh sự tinh tế trong cảm nhận.</a:t>
            </a:r>
            <a:endParaRPr lang="en-US" sz="2800" b="1" dirty="0">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0613DA66-7D89-2415-484C-6FF752A07F23}"/>
              </a:ext>
            </a:extLst>
          </p:cNvPr>
          <p:cNvCxnSpPr>
            <a:cxnSpLocks/>
          </p:cNvCxnSpPr>
          <p:nvPr/>
        </p:nvCxnSpPr>
        <p:spPr>
          <a:xfrm>
            <a:off x="2752344" y="3031938"/>
            <a:ext cx="2250948" cy="13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4F5B4FE-0BF0-820E-4B89-2DFB614A0137}"/>
              </a:ext>
            </a:extLst>
          </p:cNvPr>
          <p:cNvSpPr txBox="1"/>
          <p:nvPr/>
        </p:nvSpPr>
        <p:spPr>
          <a:xfrm>
            <a:off x="5036058" y="1608186"/>
            <a:ext cx="4555998"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cs typeface="Times New Roman" panose="02020603050405020304" pitchFamily="18" charset="0"/>
              </a:rPr>
              <a:t>một hoàn cảnh đặc biệt</a:t>
            </a:r>
            <a:endParaRPr lang="en-US" sz="2800" b="1"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E372D6C1-52A8-D29C-6E6C-78D4D4F379CB}"/>
              </a:ext>
            </a:extLst>
          </p:cNvPr>
          <p:cNvCxnSpPr>
            <a:cxnSpLocks/>
          </p:cNvCxnSpPr>
          <p:nvPr/>
        </p:nvCxnSpPr>
        <p:spPr>
          <a:xfrm flipV="1">
            <a:off x="2752344" y="1810236"/>
            <a:ext cx="2250948" cy="1212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36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353" y="95801"/>
            <a:ext cx="8467588"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2.</a:t>
            </a:r>
            <a:r>
              <a:rPr kumimoji="0" lang="es-E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Cảm</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xúc</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suy</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ngẫm</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của</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người</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lính</a:t>
            </a:r>
            <a:r>
              <a:rPr kumimoji="0" lang="en-US" sz="1800" b="0" i="1" u="none" strike="noStrike" kern="1200" cap="none" spc="0" normalizeH="0" baseline="0" noProof="0" dirty="0">
                <a:ln>
                  <a:noFill/>
                </a:ln>
                <a:solidFill>
                  <a:srgbClr val="0000CC"/>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graphicFrame>
        <p:nvGraphicFramePr>
          <p:cNvPr id="3" name="Table 2"/>
          <p:cNvGraphicFramePr>
            <a:graphicFrameLocks noGrp="1"/>
          </p:cNvGraphicFramePr>
          <p:nvPr/>
        </p:nvGraphicFramePr>
        <p:xfrm>
          <a:off x="496388" y="1225346"/>
          <a:ext cx="11090365" cy="3255214"/>
        </p:xfrm>
        <a:graphic>
          <a:graphicData uri="http://schemas.openxmlformats.org/drawingml/2006/table">
            <a:tbl>
              <a:tblPr firstRow="1" firstCol="1" bandRow="1">
                <a:tableStyleId>{5C22544A-7EE6-4342-B048-85BDC9FD1C3A}</a:tableStyleId>
              </a:tblPr>
              <a:tblGrid>
                <a:gridCol w="4388055">
                  <a:extLst>
                    <a:ext uri="{9D8B030D-6E8A-4147-A177-3AD203B41FA5}">
                      <a16:colId xmlns:a16="http://schemas.microsoft.com/office/drawing/2014/main" val="3833892879"/>
                    </a:ext>
                  </a:extLst>
                </a:gridCol>
                <a:gridCol w="6702310">
                  <a:extLst>
                    <a:ext uri="{9D8B030D-6E8A-4147-A177-3AD203B41FA5}">
                      <a16:colId xmlns:a16="http://schemas.microsoft.com/office/drawing/2014/main" val="2146575302"/>
                    </a:ext>
                  </a:extLst>
                </a:gridCol>
              </a:tblGrid>
              <a:tr h="802326">
                <a:tc>
                  <a:txBody>
                    <a:bodyPr/>
                    <a:lstStyle/>
                    <a:p>
                      <a:pPr indent="139700">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Những dòng th</a:t>
                      </a:r>
                      <a:r>
                        <a:rPr lang="en-US" sz="2800" dirty="0">
                          <a:solidFill>
                            <a:srgbClr val="C00000"/>
                          </a:solidFill>
                          <a:effectLst/>
                          <a:latin typeface="Times New Roman" panose="02020603050405020304" pitchFamily="18" charset="0"/>
                          <a:cs typeface="Times New Roman" panose="02020603050405020304" pitchFamily="18" charset="0"/>
                        </a:rPr>
                        <a:t>ơ</a:t>
                      </a:r>
                      <a:r>
                        <a:rPr lang="vi-VN" sz="2800" dirty="0">
                          <a:solidFill>
                            <a:srgbClr val="C00000"/>
                          </a:solidFill>
                          <a:effectLst/>
                          <a:latin typeface="Times New Roman" panose="02020603050405020304" pitchFamily="18" charset="0"/>
                          <a:cs typeface="Times New Roman" panose="02020603050405020304" pitchFamily="18" charset="0"/>
                        </a:rPr>
                        <a:t> kể về mẹ</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spcAft>
                          <a:spcPts val="0"/>
                        </a:spcAft>
                      </a:pPr>
                      <a:r>
                        <a:rPr lang="vi-VN" sz="2800" dirty="0">
                          <a:solidFill>
                            <a:srgbClr val="C00000"/>
                          </a:solidFill>
                          <a:effectLst/>
                          <a:latin typeface="+mj-lt"/>
                        </a:rPr>
                        <a:t>Hình ảnh người mẹ trong kí ức người con</a:t>
                      </a:r>
                      <a:endParaRPr lang="en-US" sz="2800" dirty="0">
                        <a:solidFill>
                          <a:srgbClr val="C00000"/>
                        </a:solidFill>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935803367"/>
                  </a:ext>
                </a:extLst>
              </a:tr>
              <a:tr h="2452888">
                <a:tc>
                  <a:txBody>
                    <a:bodyPr/>
                    <a:lstStyle/>
                    <a:p>
                      <a:pPr indent="139700">
                        <a:spcAft>
                          <a:spcPts val="15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342900" lvl="0" indent="-342900">
                        <a:spcAft>
                          <a:spcPts val="1500"/>
                        </a:spcAft>
                        <a:buClr>
                          <a:srgbClr val="000000"/>
                        </a:buClr>
                        <a:buSzPts val="1100"/>
                        <a:buFont typeface="Symbol" panose="05050102010706020507" pitchFamily="18" charset="2"/>
                        <a:buChar char="-"/>
                        <a:tabLst>
                          <a:tab pos="248920" algn="l"/>
                        </a:tabLst>
                      </a:pPr>
                      <a:endParaRPr lang="en-US" sz="2800" u="none" strike="noStrike" spc="0" dirty="0">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736666403"/>
                  </a:ext>
                </a:extLst>
              </a:tr>
            </a:tbl>
          </a:graphicData>
        </a:graphic>
      </p:graphicFrame>
      <p:sp>
        <p:nvSpPr>
          <p:cNvPr id="6" name="Rectangle 5"/>
          <p:cNvSpPr/>
          <p:nvPr/>
        </p:nvSpPr>
        <p:spPr>
          <a:xfrm>
            <a:off x="496388" y="2087597"/>
            <a:ext cx="4180115" cy="2392963"/>
          </a:xfrm>
          <a:prstGeom prst="rect">
            <a:avLst/>
          </a:prstGeom>
        </p:spPr>
        <p:txBody>
          <a:bodyPr wrap="square">
            <a:spAutoFit/>
          </a:bodyPr>
          <a:lstStyle/>
          <a:p>
            <a:pPr marL="0" marR="0" lvl="0" indent="139700" algn="l" defTabSz="457200" rtl="0" eaLnBrk="1" fontAlgn="auto" latinLnBrk="0" hangingPunct="1">
              <a:lnSpc>
                <a:spcPct val="100000"/>
              </a:lnSpc>
              <a:spcBef>
                <a:spcPts val="0"/>
              </a:spcBef>
              <a:spcAft>
                <a:spcPts val="15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Mẹ ở đâu chiều nay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139700" algn="l" defTabSz="457200" rtl="0" eaLnBrk="1" fontAlgn="auto" latinLnBrk="0" hangingPunct="1">
              <a:lnSpc>
                <a:spcPct val="100000"/>
              </a:lnSpc>
              <a:spcBef>
                <a:spcPts val="0"/>
              </a:spcBef>
              <a:spcAft>
                <a:spcPts val="15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Nhặt lá về đun bếp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139700" algn="l" defTabSz="457200" rtl="0" eaLnBrk="1" fontAlgn="auto" latinLnBrk="0" hangingPunct="1">
              <a:lnSpc>
                <a:spcPct val="100000"/>
              </a:lnSpc>
              <a:spcBef>
                <a:spcPts val="0"/>
              </a:spcBef>
              <a:spcAft>
                <a:spcPts val="15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Phải mẹ thổi cơm nếp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139700" algn="l" defTabSz="457200" rtl="0" eaLnBrk="1" fontAlgn="auto" latinLnBrk="0" hangingPunct="1">
              <a:lnSpc>
                <a:spcPct val="100000"/>
              </a:lnSpc>
              <a:spcBef>
                <a:spcPts val="0"/>
              </a:spcBef>
              <a:spcAft>
                <a:spcPts val="15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suốt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a:t>
            </a:r>
          </a:p>
        </p:txBody>
      </p:sp>
      <p:sp>
        <p:nvSpPr>
          <p:cNvPr id="7" name="Rectangle 6"/>
          <p:cNvSpPr/>
          <p:nvPr/>
        </p:nvSpPr>
        <p:spPr>
          <a:xfrm>
            <a:off x="4918718" y="2171830"/>
            <a:ext cx="6511281" cy="954107"/>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1500"/>
              </a:spcAft>
              <a:buClr>
                <a:srgbClr val="000000"/>
              </a:buClr>
              <a:buSzPts val="1100"/>
              <a:buFont typeface="Symbol" panose="05050102010706020507" pitchFamily="18" charset="2"/>
              <a:buChar char="-"/>
              <a:tabLst>
                <a:tab pos="248920"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Mẹ là người tần tảo, chăm lo cuộc sống gia đình.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020453" y="3061458"/>
            <a:ext cx="4458272" cy="523220"/>
          </a:xfrm>
          <a:prstGeom prst="rect">
            <a:avLst/>
          </a:prstGeom>
        </p:spPr>
        <p:txBody>
          <a:bodyPr wrap="none">
            <a:spAutoFit/>
          </a:bodyPr>
          <a:lstStyle/>
          <a:p>
            <a:pPr marL="342900" marR="0" lvl="0" indent="-342900" algn="l" defTabSz="457200" rtl="0" eaLnBrk="1" fontAlgn="auto" latinLnBrk="0" hangingPunct="1">
              <a:lnSpc>
                <a:spcPct val="100000"/>
              </a:lnSpc>
              <a:spcBef>
                <a:spcPts val="0"/>
              </a:spcBef>
              <a:spcAft>
                <a:spcPts val="1500"/>
              </a:spcAft>
              <a:buClr>
                <a:srgbClr val="000000"/>
              </a:buClr>
              <a:buSzPts val="1100"/>
              <a:buFont typeface="Symbol" panose="05050102010706020507" pitchFamily="18" charset="2"/>
              <a:buChar char="-"/>
              <a:tabLst>
                <a:tab pos="248920"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Mẹ rất yêu thương các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5020453" y="3584678"/>
            <a:ext cx="6096000" cy="523220"/>
          </a:xfrm>
          <a:prstGeom prst="rect">
            <a:avLst/>
          </a:prstGeom>
        </p:spPr>
        <p:txBody>
          <a:bodyPr>
            <a:spAutoFit/>
          </a:bodyPr>
          <a:lstStyle/>
          <a:p>
            <a:pPr marL="342900" marR="0" lvl="0" indent="-342900" algn="l" defTabSz="457200" rtl="0" eaLnBrk="1" fontAlgn="auto" latinLnBrk="0" hangingPunct="1">
              <a:lnSpc>
                <a:spcPct val="100000"/>
              </a:lnSpc>
              <a:spcBef>
                <a:spcPts val="0"/>
              </a:spcBef>
              <a:spcAft>
                <a:spcPts val="1500"/>
              </a:spcAft>
              <a:buClr>
                <a:srgbClr val="000000"/>
              </a:buClr>
              <a:buSzPts val="1100"/>
              <a:buFont typeface="Symbol" panose="05050102010706020507" pitchFamily="18" charset="2"/>
              <a:buChar char="-"/>
              <a:tabLst>
                <a:tab pos="248920"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Mẹ 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ấ</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 giản dị, mộc mạc, chất phác.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89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948" y="274321"/>
            <a:ext cx="6727371"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II.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Tìm</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hiểu</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2.</a:t>
            </a:r>
            <a:r>
              <a:rPr lang="es-ES" sz="2800" i="1" dirty="0">
                <a:solidFill>
                  <a:srgbClr val="0000CC"/>
                </a:solidFill>
                <a:latin typeface="Times New Roman" panose="02020603050405020304" pitchFamily="18" charset="0"/>
                <a:cs typeface="Times New Roman" panose="02020603050405020304" pitchFamily="18" charset="0"/>
              </a:rPr>
              <a:t> </a:t>
            </a:r>
            <a:r>
              <a:rPr lang="es-ES" sz="2800" i="1" dirty="0" err="1">
                <a:solidFill>
                  <a:srgbClr val="0000CC"/>
                </a:solidFill>
                <a:latin typeface="Times New Roman" panose="02020603050405020304" pitchFamily="18" charset="0"/>
                <a:cs typeface="Times New Roman" panose="02020603050405020304" pitchFamily="18" charset="0"/>
              </a:rPr>
              <a:t>Cảm</a:t>
            </a:r>
            <a:r>
              <a:rPr lang="es-ES" sz="2800" i="1" dirty="0">
                <a:solidFill>
                  <a:srgbClr val="0000CC"/>
                </a:solidFill>
                <a:latin typeface="Times New Roman" panose="02020603050405020304" pitchFamily="18" charset="0"/>
                <a:cs typeface="Times New Roman" panose="02020603050405020304" pitchFamily="18" charset="0"/>
              </a:rPr>
              <a:t> </a:t>
            </a:r>
            <a:r>
              <a:rPr lang="es-ES" sz="2800" i="1" dirty="0" err="1">
                <a:solidFill>
                  <a:srgbClr val="0000CC"/>
                </a:solidFill>
                <a:latin typeface="Times New Roman" panose="02020603050405020304" pitchFamily="18" charset="0"/>
                <a:cs typeface="Times New Roman" panose="02020603050405020304" pitchFamily="18" charset="0"/>
              </a:rPr>
              <a:t>xúc</a:t>
            </a:r>
            <a:r>
              <a:rPr lang="es-ES" sz="2800" i="1" dirty="0">
                <a:solidFill>
                  <a:srgbClr val="0000CC"/>
                </a:solidFill>
                <a:latin typeface="Times New Roman" panose="02020603050405020304" pitchFamily="18" charset="0"/>
                <a:cs typeface="Times New Roman" panose="02020603050405020304" pitchFamily="18" charset="0"/>
              </a:rPr>
              <a:t>, </a:t>
            </a:r>
            <a:r>
              <a:rPr lang="es-ES" sz="2800" i="1" dirty="0" err="1">
                <a:solidFill>
                  <a:srgbClr val="0000CC"/>
                </a:solidFill>
                <a:latin typeface="Times New Roman" panose="02020603050405020304" pitchFamily="18" charset="0"/>
                <a:cs typeface="Times New Roman" panose="02020603050405020304" pitchFamily="18" charset="0"/>
              </a:rPr>
              <a:t>suy</a:t>
            </a:r>
            <a:r>
              <a:rPr lang="es-ES" sz="2800" i="1" dirty="0">
                <a:solidFill>
                  <a:srgbClr val="0000CC"/>
                </a:solidFill>
                <a:latin typeface="Times New Roman" panose="02020603050405020304" pitchFamily="18" charset="0"/>
                <a:cs typeface="Times New Roman" panose="02020603050405020304" pitchFamily="18" charset="0"/>
              </a:rPr>
              <a:t> </a:t>
            </a:r>
            <a:r>
              <a:rPr lang="es-ES" sz="2800" i="1" dirty="0" err="1">
                <a:solidFill>
                  <a:srgbClr val="0000CC"/>
                </a:solidFill>
                <a:latin typeface="Times New Roman" panose="02020603050405020304" pitchFamily="18" charset="0"/>
                <a:cs typeface="Times New Roman" panose="02020603050405020304" pitchFamily="18" charset="0"/>
              </a:rPr>
              <a:t>ngẫm</a:t>
            </a:r>
            <a:r>
              <a:rPr lang="es-ES" sz="2800" i="1" dirty="0">
                <a:solidFill>
                  <a:srgbClr val="0000CC"/>
                </a:solidFill>
                <a:latin typeface="Times New Roman" panose="02020603050405020304" pitchFamily="18" charset="0"/>
                <a:cs typeface="Times New Roman" panose="02020603050405020304" pitchFamily="18" charset="0"/>
              </a:rPr>
              <a:t> </a:t>
            </a:r>
            <a:r>
              <a:rPr lang="es-ES" sz="2800" i="1" dirty="0" err="1">
                <a:solidFill>
                  <a:srgbClr val="0000CC"/>
                </a:solidFill>
                <a:latin typeface="Times New Roman" panose="02020603050405020304" pitchFamily="18" charset="0"/>
                <a:cs typeface="Times New Roman" panose="02020603050405020304" pitchFamily="18" charset="0"/>
              </a:rPr>
              <a:t>của</a:t>
            </a:r>
            <a:r>
              <a:rPr lang="es-ES" sz="2800" i="1" dirty="0">
                <a:solidFill>
                  <a:srgbClr val="0000CC"/>
                </a:solidFill>
                <a:latin typeface="Times New Roman" panose="02020603050405020304" pitchFamily="18" charset="0"/>
                <a:cs typeface="Times New Roman" panose="02020603050405020304" pitchFamily="18" charset="0"/>
              </a:rPr>
              <a:t> </a:t>
            </a:r>
            <a:r>
              <a:rPr lang="es-ES" sz="2800" i="1" dirty="0" err="1">
                <a:solidFill>
                  <a:srgbClr val="0000CC"/>
                </a:solidFill>
                <a:latin typeface="Times New Roman" panose="02020603050405020304" pitchFamily="18" charset="0"/>
                <a:cs typeface="Times New Roman" panose="02020603050405020304" pitchFamily="18" charset="0"/>
              </a:rPr>
              <a:t>người</a:t>
            </a:r>
            <a:r>
              <a:rPr lang="es-ES" sz="2800" i="1" dirty="0">
                <a:solidFill>
                  <a:srgbClr val="0000CC"/>
                </a:solidFill>
                <a:latin typeface="Times New Roman" panose="02020603050405020304" pitchFamily="18" charset="0"/>
                <a:cs typeface="Times New Roman" panose="02020603050405020304" pitchFamily="18" charset="0"/>
              </a:rPr>
              <a:t> </a:t>
            </a:r>
            <a:r>
              <a:rPr lang="es-ES" sz="2800" i="1" dirty="0" err="1">
                <a:solidFill>
                  <a:srgbClr val="0000CC"/>
                </a:solidFill>
                <a:latin typeface="Times New Roman" panose="02020603050405020304" pitchFamily="18" charset="0"/>
                <a:cs typeface="Times New Roman" panose="02020603050405020304" pitchFamily="18" charset="0"/>
              </a:rPr>
              <a:t>lính</a:t>
            </a:r>
            <a:r>
              <a:rPr kumimoji="0" lang="en-US" sz="1800" b="0" i="1" u="none" strike="noStrike" kern="1200" cap="none" spc="0" normalizeH="0" baseline="0" noProof="0" dirty="0">
                <a:ln>
                  <a:noFill/>
                </a:ln>
                <a:solidFill>
                  <a:srgbClr val="0000CC"/>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C5931A5-FACE-E531-0CA5-C6322ABC93CD}"/>
              </a:ext>
            </a:extLst>
          </p:cNvPr>
          <p:cNvSpPr/>
          <p:nvPr/>
        </p:nvSpPr>
        <p:spPr>
          <a:xfrm>
            <a:off x="687978" y="1810063"/>
            <a:ext cx="10254842" cy="1292662"/>
          </a:xfrm>
          <a:prstGeom prst="rect">
            <a:avLst/>
          </a:prstGeom>
          <a:ln>
            <a:solidFill>
              <a:schemeClr val="tx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0" fontAlgn="base"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suốt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1511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353" y="95801"/>
            <a:ext cx="8467588" cy="15081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defTabSz="457200">
              <a:defRPr/>
            </a:pPr>
            <a:r>
              <a:rPr lang="es-ES" sz="2800" b="1" i="1" dirty="0">
                <a:solidFill>
                  <a:srgbClr val="0000CC"/>
                </a:solidFill>
                <a:latin typeface="Times New Roman" panose="02020603050405020304" pitchFamily="18" charset="0"/>
                <a:cs typeface="Times New Roman" panose="02020603050405020304" pitchFamily="18" charset="0"/>
              </a:rPr>
              <a:t>2</a:t>
            </a:r>
            <a:r>
              <a:rPr kumimoji="0" lang="es-E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lang="en-US" sz="1800" i="1" dirty="0">
                <a:solidFill>
                  <a:srgbClr val="0000CC"/>
                </a:solidFill>
                <a:latin typeface="Times New Roman" panose="02020603050405020304" pitchFamily="18" charset="0"/>
                <a:cs typeface="Times New Roman" panose="02020603050405020304" pitchFamily="18" charset="0"/>
              </a:rPr>
              <a:t> </a:t>
            </a:r>
            <a:r>
              <a:rPr lang="en-US" sz="1800" i="1" dirty="0" err="1">
                <a:solidFill>
                  <a:srgbClr val="0000CC"/>
                </a:solidFill>
                <a:latin typeface="Times New Roman" panose="02020603050405020304" pitchFamily="18" charset="0"/>
                <a:cs typeface="Times New Roman" panose="02020603050405020304" pitchFamily="18" charset="0"/>
              </a:rPr>
              <a:t>Cảm</a:t>
            </a:r>
            <a:r>
              <a:rPr lang="en-US" sz="1800" i="1" dirty="0">
                <a:solidFill>
                  <a:srgbClr val="0000CC"/>
                </a:solidFill>
                <a:latin typeface="Times New Roman" panose="02020603050405020304" pitchFamily="18" charset="0"/>
                <a:cs typeface="Times New Roman" panose="02020603050405020304" pitchFamily="18" charset="0"/>
              </a:rPr>
              <a:t> </a:t>
            </a:r>
            <a:r>
              <a:rPr lang="en-US" sz="1800" i="1" dirty="0" err="1">
                <a:solidFill>
                  <a:srgbClr val="0000CC"/>
                </a:solidFill>
                <a:latin typeface="Times New Roman" panose="02020603050405020304" pitchFamily="18" charset="0"/>
                <a:cs typeface="Times New Roman" panose="02020603050405020304" pitchFamily="18" charset="0"/>
              </a:rPr>
              <a:t>xúc</a:t>
            </a:r>
            <a:r>
              <a:rPr lang="en-US" sz="1800" i="1" dirty="0">
                <a:solidFill>
                  <a:srgbClr val="0000CC"/>
                </a:solidFill>
                <a:latin typeface="Times New Roman" panose="02020603050405020304" pitchFamily="18" charset="0"/>
                <a:cs typeface="Times New Roman" panose="02020603050405020304" pitchFamily="18" charset="0"/>
              </a:rPr>
              <a:t>, </a:t>
            </a:r>
            <a:r>
              <a:rPr lang="en-US" sz="1800" i="1" dirty="0" err="1">
                <a:solidFill>
                  <a:srgbClr val="0000CC"/>
                </a:solidFill>
                <a:latin typeface="Times New Roman" panose="02020603050405020304" pitchFamily="18" charset="0"/>
                <a:cs typeface="Times New Roman" panose="02020603050405020304" pitchFamily="18" charset="0"/>
              </a:rPr>
              <a:t>suy</a:t>
            </a:r>
            <a:r>
              <a:rPr lang="en-US" sz="1800" i="1" dirty="0">
                <a:solidFill>
                  <a:srgbClr val="0000CC"/>
                </a:solidFill>
                <a:latin typeface="Times New Roman" panose="02020603050405020304" pitchFamily="18" charset="0"/>
                <a:cs typeface="Times New Roman" panose="02020603050405020304" pitchFamily="18" charset="0"/>
              </a:rPr>
              <a:t> </a:t>
            </a:r>
            <a:r>
              <a:rPr lang="en-US" sz="1800" i="1" dirty="0" err="1">
                <a:solidFill>
                  <a:srgbClr val="0000CC"/>
                </a:solidFill>
                <a:latin typeface="Times New Roman" panose="02020603050405020304" pitchFamily="18" charset="0"/>
                <a:cs typeface="Times New Roman" panose="02020603050405020304" pitchFamily="18" charset="0"/>
              </a:rPr>
              <a:t>ngẫm</a:t>
            </a:r>
            <a:r>
              <a:rPr lang="en-US" sz="1800" i="1" dirty="0">
                <a:solidFill>
                  <a:srgbClr val="0000CC"/>
                </a:solidFill>
                <a:latin typeface="Times New Roman" panose="02020603050405020304" pitchFamily="18" charset="0"/>
                <a:cs typeface="Times New Roman" panose="02020603050405020304" pitchFamily="18" charset="0"/>
              </a:rPr>
              <a:t> </a:t>
            </a:r>
            <a:r>
              <a:rPr lang="en-US" sz="1800" i="1" dirty="0" err="1">
                <a:solidFill>
                  <a:srgbClr val="0000CC"/>
                </a:solidFill>
                <a:latin typeface="Times New Roman" panose="02020603050405020304" pitchFamily="18" charset="0"/>
                <a:cs typeface="Times New Roman" panose="02020603050405020304" pitchFamily="18" charset="0"/>
              </a:rPr>
              <a:t>của</a:t>
            </a:r>
            <a:r>
              <a:rPr lang="en-US" sz="1800" i="1" dirty="0">
                <a:solidFill>
                  <a:srgbClr val="0000CC"/>
                </a:solidFill>
                <a:latin typeface="Times New Roman" panose="02020603050405020304" pitchFamily="18" charset="0"/>
                <a:cs typeface="Times New Roman" panose="02020603050405020304" pitchFamily="18" charset="0"/>
              </a:rPr>
              <a:t> </a:t>
            </a:r>
            <a:r>
              <a:rPr lang="en-US" sz="1800" i="1" dirty="0" err="1">
                <a:solidFill>
                  <a:srgbClr val="0000CC"/>
                </a:solidFill>
                <a:latin typeface="Times New Roman" panose="02020603050405020304" pitchFamily="18" charset="0"/>
                <a:cs typeface="Times New Roman" panose="02020603050405020304" pitchFamily="18" charset="0"/>
              </a:rPr>
              <a:t>người</a:t>
            </a:r>
            <a:r>
              <a:rPr lang="en-US" sz="1800" i="1" dirty="0">
                <a:solidFill>
                  <a:srgbClr val="0000CC"/>
                </a:solidFill>
                <a:latin typeface="Times New Roman" panose="02020603050405020304" pitchFamily="18" charset="0"/>
                <a:cs typeface="Times New Roman" panose="02020603050405020304" pitchFamily="18" charset="0"/>
              </a:rPr>
              <a:t> </a:t>
            </a:r>
            <a:r>
              <a:rPr lang="en-US" sz="1800" i="1" dirty="0" err="1">
                <a:solidFill>
                  <a:srgbClr val="0000CC"/>
                </a:solidFill>
                <a:latin typeface="Times New Roman" panose="02020603050405020304" pitchFamily="18" charset="0"/>
                <a:cs typeface="Times New Roman" panose="02020603050405020304" pitchFamily="18" charset="0"/>
              </a:rPr>
              <a:t>lính</a:t>
            </a:r>
            <a:r>
              <a:rPr kumimoji="0" lang="en-US" sz="1200" b="0" i="1" u="none" strike="noStrike" kern="1200" cap="none" spc="0" normalizeH="0" baseline="0" noProof="0" dirty="0">
                <a:ln>
                  <a:noFill/>
                </a:ln>
                <a:solidFill>
                  <a:srgbClr val="0000CC"/>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CC"/>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graphicFrame>
        <p:nvGraphicFramePr>
          <p:cNvPr id="3" name="Table 2"/>
          <p:cNvGraphicFramePr>
            <a:graphicFrameLocks noGrp="1"/>
          </p:cNvGraphicFramePr>
          <p:nvPr/>
        </p:nvGraphicFramePr>
        <p:xfrm>
          <a:off x="496388" y="1225346"/>
          <a:ext cx="11090365" cy="3255214"/>
        </p:xfrm>
        <a:graphic>
          <a:graphicData uri="http://schemas.openxmlformats.org/drawingml/2006/table">
            <a:tbl>
              <a:tblPr firstRow="1" firstCol="1" bandRow="1">
                <a:tableStyleId>{5C22544A-7EE6-4342-B048-85BDC9FD1C3A}</a:tableStyleId>
              </a:tblPr>
              <a:tblGrid>
                <a:gridCol w="4388055">
                  <a:extLst>
                    <a:ext uri="{9D8B030D-6E8A-4147-A177-3AD203B41FA5}">
                      <a16:colId xmlns:a16="http://schemas.microsoft.com/office/drawing/2014/main" val="3833892879"/>
                    </a:ext>
                  </a:extLst>
                </a:gridCol>
                <a:gridCol w="6702310">
                  <a:extLst>
                    <a:ext uri="{9D8B030D-6E8A-4147-A177-3AD203B41FA5}">
                      <a16:colId xmlns:a16="http://schemas.microsoft.com/office/drawing/2014/main" val="2146575302"/>
                    </a:ext>
                  </a:extLst>
                </a:gridCol>
              </a:tblGrid>
              <a:tr h="802326">
                <a:tc>
                  <a:txBody>
                    <a:bodyPr/>
                    <a:lstStyle/>
                    <a:p>
                      <a:pPr indent="139700">
                        <a:spcAft>
                          <a:spcPts val="0"/>
                        </a:spcAft>
                      </a:pPr>
                      <a:r>
                        <a:rPr lang="vi-VN" sz="2800" dirty="0">
                          <a:solidFill>
                            <a:srgbClr val="C00000"/>
                          </a:solidFill>
                          <a:effectLst/>
                          <a:latin typeface="Times New Roman" panose="02020603050405020304" pitchFamily="18" charset="0"/>
                          <a:cs typeface="Times New Roman" panose="02020603050405020304" pitchFamily="18" charset="0"/>
                        </a:rPr>
                        <a:t>Những dòng th</a:t>
                      </a:r>
                      <a:r>
                        <a:rPr lang="en-US" sz="2800" dirty="0">
                          <a:solidFill>
                            <a:srgbClr val="C00000"/>
                          </a:solidFill>
                          <a:effectLst/>
                          <a:latin typeface="Times New Roman" panose="02020603050405020304" pitchFamily="18" charset="0"/>
                          <a:cs typeface="Times New Roman" panose="02020603050405020304" pitchFamily="18" charset="0"/>
                        </a:rPr>
                        <a:t>ơ</a:t>
                      </a:r>
                      <a:r>
                        <a:rPr lang="vi-VN" sz="2800" dirty="0">
                          <a:solidFill>
                            <a:srgbClr val="C00000"/>
                          </a:solidFill>
                          <a:effectLst/>
                          <a:latin typeface="Times New Roman" panose="02020603050405020304" pitchFamily="18" charset="0"/>
                          <a:cs typeface="Times New Roman" panose="02020603050405020304" pitchFamily="18" charset="0"/>
                        </a:rPr>
                        <a:t> kể về mẹ</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spcAft>
                          <a:spcPts val="0"/>
                        </a:spcAft>
                      </a:pPr>
                      <a:r>
                        <a:rPr lang="vi-VN" sz="2800" dirty="0">
                          <a:solidFill>
                            <a:srgbClr val="C00000"/>
                          </a:solidFill>
                          <a:effectLst/>
                          <a:latin typeface="+mj-lt"/>
                        </a:rPr>
                        <a:t>Hình ảnh người mẹ trong kí ức người con</a:t>
                      </a:r>
                      <a:endParaRPr lang="en-US" sz="2800" dirty="0">
                        <a:solidFill>
                          <a:srgbClr val="C00000"/>
                        </a:solidFill>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935803367"/>
                  </a:ext>
                </a:extLst>
              </a:tr>
              <a:tr h="2452888">
                <a:tc>
                  <a:txBody>
                    <a:bodyPr/>
                    <a:lstStyle/>
                    <a:p>
                      <a:pPr indent="139700">
                        <a:spcAft>
                          <a:spcPts val="15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342900" lvl="0" indent="-342900">
                        <a:spcAft>
                          <a:spcPts val="1500"/>
                        </a:spcAft>
                        <a:buClr>
                          <a:srgbClr val="000000"/>
                        </a:buClr>
                        <a:buSzPts val="1100"/>
                        <a:buFont typeface="Symbol" panose="05050102010706020507" pitchFamily="18" charset="2"/>
                        <a:buChar char="-"/>
                        <a:tabLst>
                          <a:tab pos="248920" algn="l"/>
                        </a:tabLst>
                      </a:pPr>
                      <a:endParaRPr lang="en-US" sz="2800" u="none" strike="noStrike" spc="0" dirty="0">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736666403"/>
                  </a:ext>
                </a:extLst>
              </a:tr>
            </a:tbl>
          </a:graphicData>
        </a:graphic>
      </p:graphicFrame>
      <p:sp>
        <p:nvSpPr>
          <p:cNvPr id="4" name="Rectangle 3"/>
          <p:cNvSpPr/>
          <p:nvPr/>
        </p:nvSpPr>
        <p:spPr>
          <a:xfrm>
            <a:off x="694508" y="4553292"/>
            <a:ext cx="10119360"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=&gt; -</a:t>
            </a: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Hình ảnh người mẹ trong kí ức con: hiền từ, đảm đang, chịu thương chịu khó, thương con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66353" y="5470774"/>
            <a:ext cx="10550434" cy="954107"/>
          </a:xfrm>
          <a:prstGeom prst="rect">
            <a:avLst/>
          </a:prstGeom>
        </p:spPr>
        <p:txBody>
          <a:bodyPr wrap="square">
            <a:sp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Cụm từ “thơm suốt đường con” là nỗi nhớ, tình yêu mà tác giả dành cho món ăn dân dã ở quê và tình cảm dành cho mẹ mình</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p:cNvSpPr/>
          <p:nvPr/>
        </p:nvSpPr>
        <p:spPr>
          <a:xfrm>
            <a:off x="496388" y="2087597"/>
            <a:ext cx="4180115" cy="2392963"/>
          </a:xfrm>
          <a:prstGeom prst="rect">
            <a:avLst/>
          </a:prstGeom>
        </p:spPr>
        <p:txBody>
          <a:bodyPr wrap="square">
            <a:spAutoFit/>
          </a:bodyPr>
          <a:lstStyle/>
          <a:p>
            <a:pPr marL="0" marR="0" lvl="0" indent="139700" algn="l" defTabSz="457200" rtl="0" eaLnBrk="1" fontAlgn="auto" latinLnBrk="0" hangingPunct="1">
              <a:lnSpc>
                <a:spcPct val="100000"/>
              </a:lnSpc>
              <a:spcBef>
                <a:spcPts val="0"/>
              </a:spcBef>
              <a:spcAft>
                <a:spcPts val="15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Mẹ ở đâu chiều nay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139700" algn="l" defTabSz="457200" rtl="0" eaLnBrk="1" fontAlgn="auto" latinLnBrk="0" hangingPunct="1">
              <a:lnSpc>
                <a:spcPct val="100000"/>
              </a:lnSpc>
              <a:spcBef>
                <a:spcPts val="0"/>
              </a:spcBef>
              <a:spcAft>
                <a:spcPts val="15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Nhặt lá về đun bếp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139700" algn="l" defTabSz="457200" rtl="0" eaLnBrk="1" fontAlgn="auto" latinLnBrk="0" hangingPunct="1">
              <a:lnSpc>
                <a:spcPct val="100000"/>
              </a:lnSpc>
              <a:spcBef>
                <a:spcPts val="0"/>
              </a:spcBef>
              <a:spcAft>
                <a:spcPts val="15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Phải mẹ thổi cơm nếp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139700" algn="l" defTabSz="457200" rtl="0" eaLnBrk="1" fontAlgn="auto" latinLnBrk="0" hangingPunct="1">
              <a:lnSpc>
                <a:spcPct val="100000"/>
              </a:lnSpc>
              <a:spcBef>
                <a:spcPts val="0"/>
              </a:spcBef>
              <a:spcAft>
                <a:spcPts val="15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suốt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a:t>
            </a:r>
          </a:p>
        </p:txBody>
      </p:sp>
      <p:sp>
        <p:nvSpPr>
          <p:cNvPr id="7" name="Rectangle 6"/>
          <p:cNvSpPr/>
          <p:nvPr/>
        </p:nvSpPr>
        <p:spPr>
          <a:xfrm>
            <a:off x="4918718" y="2171830"/>
            <a:ext cx="6511281" cy="954107"/>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1500"/>
              </a:spcAft>
              <a:buClr>
                <a:srgbClr val="000000"/>
              </a:buClr>
              <a:buSzPts val="1100"/>
              <a:buFont typeface="Symbol" panose="05050102010706020507" pitchFamily="18" charset="2"/>
              <a:buChar char="-"/>
              <a:tabLst>
                <a:tab pos="248920"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Mẹ là người tần tảo, chăm lo cuộc sống gia đình.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020453" y="3061458"/>
            <a:ext cx="4458272" cy="523220"/>
          </a:xfrm>
          <a:prstGeom prst="rect">
            <a:avLst/>
          </a:prstGeom>
        </p:spPr>
        <p:txBody>
          <a:bodyPr wrap="none">
            <a:spAutoFit/>
          </a:bodyPr>
          <a:lstStyle/>
          <a:p>
            <a:pPr marL="342900" marR="0" lvl="0" indent="-342900" algn="l" defTabSz="457200" rtl="0" eaLnBrk="1" fontAlgn="auto" latinLnBrk="0" hangingPunct="1">
              <a:lnSpc>
                <a:spcPct val="100000"/>
              </a:lnSpc>
              <a:spcBef>
                <a:spcPts val="0"/>
              </a:spcBef>
              <a:spcAft>
                <a:spcPts val="1500"/>
              </a:spcAft>
              <a:buClr>
                <a:srgbClr val="000000"/>
              </a:buClr>
              <a:buSzPts val="1100"/>
              <a:buFont typeface="Symbol" panose="05050102010706020507" pitchFamily="18" charset="2"/>
              <a:buChar char="-"/>
              <a:tabLst>
                <a:tab pos="248920"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Mẹ rất yêu thương các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5020453" y="3584678"/>
            <a:ext cx="6096000" cy="523220"/>
          </a:xfrm>
          <a:prstGeom prst="rect">
            <a:avLst/>
          </a:prstGeom>
        </p:spPr>
        <p:txBody>
          <a:bodyPr>
            <a:spAutoFit/>
          </a:bodyPr>
          <a:lstStyle/>
          <a:p>
            <a:pPr marL="342900" marR="0" lvl="0" indent="-342900" algn="l" defTabSz="457200" rtl="0" eaLnBrk="1" fontAlgn="auto" latinLnBrk="0" hangingPunct="1">
              <a:lnSpc>
                <a:spcPct val="100000"/>
              </a:lnSpc>
              <a:spcBef>
                <a:spcPts val="0"/>
              </a:spcBef>
              <a:spcAft>
                <a:spcPts val="1500"/>
              </a:spcAft>
              <a:buClr>
                <a:srgbClr val="000000"/>
              </a:buClr>
              <a:buSzPts val="1100"/>
              <a:buFont typeface="Symbol" panose="05050102010706020507" pitchFamily="18" charset="2"/>
              <a:buChar char="-"/>
              <a:tabLst>
                <a:tab pos="248920"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Mẹ 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ấ</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 giản dị, mộc mạc, chất phác.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90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 calcmode="lin" valueType="num">
                                      <p:cBhvr additive="base">
                                        <p:cTn id="4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776CB32-E1B8-9CE6-5708-CA4FD2A1D4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50" b="99688" l="10000" r="90000">
                        <a14:foregroundMark x1="45156" y1="9375" x2="45156" y2="9375"/>
                        <a14:foregroundMark x1="45156" y1="9375" x2="45156" y2="9375"/>
                        <a14:foregroundMark x1="45469" y1="6406" x2="45469" y2="6406"/>
                        <a14:foregroundMark x1="45469" y1="6406" x2="45469" y2="6406"/>
                        <a14:foregroundMark x1="50313" y1="95781" x2="50313" y2="95781"/>
                        <a14:foregroundMark x1="50938" y1="95781" x2="50938" y2="95781"/>
                        <a14:foregroundMark x1="54219" y1="97500" x2="54219" y2="97500"/>
                        <a14:foregroundMark x1="54531" y1="98125" x2="54531" y2="98125"/>
                        <a14:foregroundMark x1="54531" y1="98750" x2="54531" y2="98750"/>
                        <a14:foregroundMark x1="74063" y1="88125" x2="74063" y2="88125"/>
                        <a14:foregroundMark x1="74063" y1="87813" x2="74063" y2="87813"/>
                        <a14:foregroundMark x1="73438" y1="86563" x2="73438" y2="86563"/>
                        <a14:foregroundMark x1="72813" y1="83281" x2="72813" y2="82031"/>
                        <a14:foregroundMark x1="72813" y1="82031" x2="72813" y2="82031"/>
                        <a14:foregroundMark x1="27969" y1="98125" x2="27969" y2="98125"/>
                        <a14:foregroundMark x1="28281" y1="98125" x2="28281" y2="98125"/>
                        <a14:foregroundMark x1="28281" y1="98750" x2="28281" y2="98750"/>
                        <a14:foregroundMark x1="28281" y1="98750" x2="28281" y2="99688"/>
                      </a14:backgroundRemoval>
                    </a14:imgEffect>
                  </a14:imgLayer>
                </a14:imgProps>
              </a:ext>
            </a:extLst>
          </a:blip>
          <a:stretch>
            <a:fillRect/>
          </a:stretch>
        </p:blipFill>
        <p:spPr>
          <a:xfrm>
            <a:off x="825254" y="1631183"/>
            <a:ext cx="2770573" cy="4135145"/>
          </a:xfrm>
          <a:prstGeom prst="rect">
            <a:avLst/>
          </a:prstGeom>
        </p:spPr>
      </p:pic>
      <p:sp>
        <p:nvSpPr>
          <p:cNvPr id="5" name="TextBox 4">
            <a:extLst>
              <a:ext uri="{FF2B5EF4-FFF2-40B4-BE49-F238E27FC236}">
                <a16:creationId xmlns:a16="http://schemas.microsoft.com/office/drawing/2014/main" id="{D97FEE94-4CA6-BC49-529B-B587F7375A94}"/>
              </a:ext>
            </a:extLst>
          </p:cNvPr>
          <p:cNvSpPr txBox="1"/>
          <p:nvPr/>
        </p:nvSpPr>
        <p:spPr>
          <a:xfrm>
            <a:off x="1659553" y="342539"/>
            <a:ext cx="9018165" cy="742832"/>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DBD8AFA-9D1B-476F-0B55-F05BA5B018B6}"/>
              </a:ext>
            </a:extLst>
          </p:cNvPr>
          <p:cNvSpPr txBox="1"/>
          <p:nvPr/>
        </p:nvSpPr>
        <p:spPr>
          <a:xfrm>
            <a:off x="4500979" y="1369573"/>
            <a:ext cx="3846251" cy="523220"/>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R</a:t>
            </a:r>
            <a:r>
              <a:rPr lang="vi-VN" sz="2800" b="1" dirty="0">
                <a:latin typeface="Times New Roman" panose="02020603050405020304" pitchFamily="18" charset="0"/>
                <a:cs typeface="Times New Roman" panose="02020603050405020304" pitchFamily="18" charset="0"/>
              </a:rPr>
              <a:t>ất yêu thương mẹ</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C75AC45-DEE1-D271-C42C-63423CB04400}"/>
              </a:ext>
            </a:extLst>
          </p:cNvPr>
          <p:cNvSpPr txBox="1"/>
          <p:nvPr/>
        </p:nvSpPr>
        <p:spPr>
          <a:xfrm>
            <a:off x="4521054" y="4192809"/>
            <a:ext cx="6156664" cy="1384995"/>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C</a:t>
            </a:r>
            <a:r>
              <a:rPr lang="vi-VN" sz="2800" b="1" dirty="0">
                <a:latin typeface="Times New Roman" panose="02020603050405020304" pitchFamily="18" charset="0"/>
                <a:cs typeface="Times New Roman" panose="02020603050405020304" pitchFamily="18" charset="0"/>
              </a:rPr>
              <a:t>ả nỗi xót xa vì anh đi xa, không thể đỡ đần, sẻ chia nỗi vất vả, nhọc nhằn cùng mẹ.</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F3A9FDC-75A0-CD78-04AB-242F2511E4D1}"/>
              </a:ext>
            </a:extLst>
          </p:cNvPr>
          <p:cNvSpPr txBox="1"/>
          <p:nvPr/>
        </p:nvSpPr>
        <p:spPr>
          <a:xfrm>
            <a:off x="4421080" y="2431280"/>
            <a:ext cx="4554245" cy="954107"/>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T</a:t>
            </a:r>
            <a:r>
              <a:rPr lang="vi-VN" sz="2800" b="1" dirty="0">
                <a:latin typeface="Times New Roman" panose="02020603050405020304" pitchFamily="18" charset="0"/>
                <a:cs typeface="Times New Roman" panose="02020603050405020304" pitchFamily="18" charset="0"/>
              </a:rPr>
              <a:t>hấu hiểu nỗi vất vả và tình cảm mà mẹ dành cho mình.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026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942364" y="214190"/>
            <a:ext cx="9625701" cy="1378198"/>
          </a:xfrm>
          <a:prstGeom prst="rect">
            <a:avLst/>
          </a:prstGeom>
          <a:noFill/>
        </p:spPr>
        <p:txBody>
          <a:bodyPr wrap="square">
            <a:spAutoFit/>
          </a:bodyPr>
          <a:lstStyle/>
          <a:p>
            <a:pPr lvl="0" defTabSz="457200">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s-ES" sz="2800" b="1" i="1" noProof="0" dirty="0">
                <a:solidFill>
                  <a:srgbClr val="0000CC"/>
                </a:solidFill>
                <a:latin typeface="Times New Roman" panose="02020603050405020304" pitchFamily="18" charset="0"/>
                <a:cs typeface="Times New Roman" panose="02020603050405020304" pitchFamily="18" charset="0"/>
              </a:rPr>
              <a:t>2</a:t>
            </a:r>
            <a:r>
              <a:rPr lang="es-ES" sz="2800" b="1" i="1" dirty="0">
                <a:solidFill>
                  <a:srgbClr val="0000CC"/>
                </a:solidFill>
                <a:latin typeface="Times New Roman" panose="02020603050405020304" pitchFamily="18" charset="0"/>
                <a:cs typeface="Times New Roman" panose="02020603050405020304" pitchFamily="18" charset="0"/>
              </a:rPr>
              <a:t>.</a:t>
            </a:r>
            <a:r>
              <a:rPr lang="en-US" sz="2800" b="1" i="1" dirty="0" err="1">
                <a:solidFill>
                  <a:srgbClr val="0000CC"/>
                </a:solidFill>
                <a:latin typeface="Times New Roman" panose="02020603050405020304" pitchFamily="18" charset="0"/>
                <a:cs typeface="Times New Roman" panose="02020603050405020304" pitchFamily="18" charset="0"/>
              </a:rPr>
              <a:t>Cảm</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xúc</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suy</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ngẫm</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của</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nhà</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thơ</a:t>
            </a:r>
            <a:r>
              <a:rPr lang="en-US" sz="2800" b="1" i="1" dirty="0">
                <a:solidFill>
                  <a:srgbClr val="0000CC"/>
                </a:solidFill>
                <a:latin typeface="Times New Roman" panose="02020603050405020304" pitchFamily="18" charset="0"/>
                <a:cs typeface="Times New Roman" panose="02020603050405020304" pitchFamily="18" charset="0"/>
              </a:rPr>
              <a:t> qua </a:t>
            </a:r>
            <a:r>
              <a:rPr lang="en-US" sz="2800" b="1" i="1" dirty="0" err="1">
                <a:solidFill>
                  <a:srgbClr val="0000CC"/>
                </a:solidFill>
                <a:latin typeface="Times New Roman" panose="02020603050405020304" pitchFamily="18" charset="0"/>
                <a:cs typeface="Times New Roman" panose="02020603050405020304" pitchFamily="18" charset="0"/>
              </a:rPr>
              <a:t>nỗi</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nhớ</a:t>
            </a:r>
            <a:r>
              <a:rPr lang="en-US" sz="2800" b="1" i="1" dirty="0">
                <a:solidFill>
                  <a:srgbClr val="0000CC"/>
                </a:solidFill>
                <a:latin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10160" y="755295"/>
            <a:ext cx="7744690" cy="5618872"/>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1272303" y="2178448"/>
            <a:ext cx="5189925" cy="353943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Trong khổ thơ thứ 3, người con thể hiện những tình cảm, cảm xúc gì? Vì sao những tình cảm, cảm xúc ấy lại cùng trào dâng trong tâm hồn người con khi “gặp lá cơm nếp”?</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7734530" y="1470630"/>
            <a:ext cx="3515106" cy="3764099"/>
          </a:xfrm>
          <a:prstGeom prst="rect">
            <a:avLst/>
          </a:prstGeom>
        </p:spPr>
      </p:pic>
    </p:spTree>
    <p:extLst>
      <p:ext uri="{BB962C8B-B14F-4D97-AF65-F5344CB8AC3E}">
        <p14:creationId xmlns:p14="http://schemas.microsoft.com/office/powerpoint/2010/main" val="127862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83E6C29-C520-F9EC-FC5E-2B6685387B07}"/>
              </a:ext>
            </a:extLst>
          </p:cNvPr>
          <p:cNvSpPr txBox="1"/>
          <p:nvPr/>
        </p:nvSpPr>
        <p:spPr>
          <a:xfrm>
            <a:off x="3229252" y="1120676"/>
            <a:ext cx="5142392" cy="2308324"/>
          </a:xfrm>
          <a:prstGeom prst="rect">
            <a:avLst/>
          </a:prstGeom>
          <a:noFill/>
        </p:spPr>
        <p:txBody>
          <a:bodyPr wrap="square">
            <a:spAutoFit/>
          </a:bodyPr>
          <a:lstStyle/>
          <a:p>
            <a:pPr indent="254000"/>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4000"/>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4000"/>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4000"/>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Chia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CB63FF4-772B-0AE4-56AE-E62947359385}"/>
              </a:ext>
            </a:extLst>
          </p:cNvPr>
          <p:cNvSpPr txBox="1"/>
          <p:nvPr/>
        </p:nvSpPr>
        <p:spPr>
          <a:xfrm>
            <a:off x="1924234" y="3476042"/>
            <a:ext cx="7406197" cy="954107"/>
          </a:xfrm>
          <a:prstGeom prst="rect">
            <a:avLst/>
          </a:prstGeom>
          <a:noFill/>
        </p:spPr>
        <p:txBody>
          <a:bodyPr wrap="square">
            <a:spAutoFit/>
          </a:bodyPr>
          <a:lstStyle/>
          <a:p>
            <a:pPr algn="just"/>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Tình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xúc</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người</a:t>
            </a:r>
            <a:r>
              <a:rPr lang="en-US" sz="2800" b="1" dirty="0">
                <a:solidFill>
                  <a:srgbClr val="C00000"/>
                </a:solidFill>
                <a:effectLst/>
                <a:latin typeface="Times New Roman" panose="02020603050405020304" pitchFamily="18" charset="0"/>
                <a:ea typeface="Times New Roman" panose="02020603050405020304" pitchFamily="18" charset="0"/>
              </a:rPr>
              <a:t> con: </a:t>
            </a:r>
            <a:r>
              <a:rPr lang="en-US" sz="2800" b="1" dirty="0" err="1">
                <a:solidFill>
                  <a:srgbClr val="C00000"/>
                </a:solidFill>
                <a:effectLst/>
                <a:latin typeface="Times New Roman" panose="02020603050405020304" pitchFamily="18" charset="0"/>
                <a:ea typeface="Times New Roman" panose="02020603050405020304" pitchFamily="18" charset="0"/>
              </a:rPr>
              <a:t>dành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ỗ</a:t>
            </a:r>
            <a:r>
              <a:rPr lang="en-US" sz="2800" b="1" dirty="0" err="1">
                <a:solidFill>
                  <a:srgbClr val="C00000"/>
                </a:solidFill>
                <a:effectLst/>
                <a:latin typeface="Times New Roman" panose="02020603050405020304" pitchFamily="18" charset="0"/>
                <a:ea typeface="Times New Roman" panose="02020603050405020304" pitchFamily="18" charset="0"/>
              </a:rPr>
              <a:t>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ớ</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ươ</a:t>
            </a:r>
            <a:r>
              <a:rPr lang="en-US" sz="2800" b="1" dirty="0" err="1">
                <a:solidFill>
                  <a:srgbClr val="C00000"/>
                </a:solidFill>
                <a:effectLst/>
                <a:latin typeface="Times New Roman" panose="02020603050405020304" pitchFamily="18" charset="0"/>
                <a:ea typeface="Times New Roman" panose="02020603050405020304" pitchFamily="18" charset="0"/>
              </a:rPr>
              <a:t>ng</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cho</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ả</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ng</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ườ</a:t>
            </a:r>
            <a:r>
              <a:rPr lang="en-US" sz="2800" b="1" dirty="0" err="1">
                <a:solidFill>
                  <a:srgbClr val="C00000"/>
                </a:solidFill>
                <a:effectLst/>
                <a:latin typeface="Times New Roman" panose="02020603050405020304" pitchFamily="18" charset="0"/>
                <a:ea typeface="Times New Roman" panose="02020603050405020304" pitchFamily="18" charset="0"/>
              </a:rPr>
              <a:t>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mẹ</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và</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nước</a:t>
            </a:r>
            <a:r>
              <a:rPr lang="en-US" sz="2800" b="1" dirty="0">
                <a:solidFill>
                  <a:srgbClr val="C00000"/>
                </a:solidFill>
                <a:effectLst/>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cxnSp>
        <p:nvCxnSpPr>
          <p:cNvPr id="9" name="Straight Connector 8">
            <a:extLst>
              <a:ext uri="{FF2B5EF4-FFF2-40B4-BE49-F238E27FC236}">
                <a16:creationId xmlns:a16="http://schemas.microsoft.com/office/drawing/2014/main" id="{B2B93E56-B51A-1B46-9958-C8B43EA88C8C}"/>
              </a:ext>
            </a:extLst>
          </p:cNvPr>
          <p:cNvCxnSpPr>
            <a:cxnSpLocks/>
          </p:cNvCxnSpPr>
          <p:nvPr/>
        </p:nvCxnSpPr>
        <p:spPr>
          <a:xfrm flipV="1">
            <a:off x="3604335" y="1735983"/>
            <a:ext cx="3657599" cy="7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5033AB-BB22-54C6-69C6-F916489B8290}"/>
              </a:ext>
            </a:extLst>
          </p:cNvPr>
          <p:cNvCxnSpPr>
            <a:cxnSpLocks/>
          </p:cNvCxnSpPr>
          <p:nvPr/>
        </p:nvCxnSpPr>
        <p:spPr>
          <a:xfrm>
            <a:off x="4536491" y="2268036"/>
            <a:ext cx="3249226" cy="470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40963B-2DA5-1C96-0969-CC244026E80C}"/>
              </a:ext>
            </a:extLst>
          </p:cNvPr>
          <p:cNvCxnSpPr>
            <a:cxnSpLocks/>
          </p:cNvCxnSpPr>
          <p:nvPr/>
        </p:nvCxnSpPr>
        <p:spPr>
          <a:xfrm>
            <a:off x="3684234" y="2821937"/>
            <a:ext cx="324922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A839F7-32E3-5126-BD93-DC3F59ECFEDD}"/>
              </a:ext>
            </a:extLst>
          </p:cNvPr>
          <p:cNvCxnSpPr>
            <a:cxnSpLocks/>
          </p:cNvCxnSpPr>
          <p:nvPr/>
        </p:nvCxnSpPr>
        <p:spPr>
          <a:xfrm>
            <a:off x="3684234" y="3336842"/>
            <a:ext cx="436781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D1C03E1-0F11-448B-49BE-21733D525D1B}"/>
              </a:ext>
            </a:extLst>
          </p:cNvPr>
          <p:cNvSpPr txBox="1"/>
          <p:nvPr/>
        </p:nvSpPr>
        <p:spPr>
          <a:xfrm>
            <a:off x="2017448" y="4603775"/>
            <a:ext cx="7406197" cy="954107"/>
          </a:xfrm>
          <a:prstGeom prst="rect">
            <a:avLst/>
          </a:prstGeom>
          <a:noFill/>
        </p:spPr>
        <p:txBody>
          <a:bodyPr wrap="square">
            <a:spAutoFit/>
          </a:bodyPr>
          <a:lstStyle/>
          <a:p>
            <a:pPr algn="just"/>
            <a:r>
              <a:rPr lang="en-US" sz="2800" b="1" dirty="0">
                <a:solidFill>
                  <a:srgbClr val="C00000"/>
                </a:solidFill>
                <a:latin typeface="Times New Roman" panose="02020603050405020304" pitchFamily="18" charset="0"/>
                <a:ea typeface="Times New Roman" panose="02020603050405020304" pitchFamily="18" charset="0"/>
              </a:rPr>
              <a:t>=&gt; </a:t>
            </a:r>
            <a:r>
              <a:rPr lang="vi-VN" sz="2800" b="1" dirty="0">
                <a:solidFill>
                  <a:srgbClr val="C00000"/>
                </a:solidFill>
                <a:latin typeface="Times New Roman" panose="02020603050405020304" pitchFamily="18" charset="0"/>
                <a:ea typeface="Times New Roman" panose="02020603050405020304" pitchFamily="18" charset="0"/>
              </a:rPr>
              <a:t>trào dâng trong tâm hồn người con khi gặp lá cơm nếp</a:t>
            </a:r>
            <a:r>
              <a:rPr lang="en-US" sz="2800" b="1" dirty="0">
                <a:solidFill>
                  <a:srgbClr val="C00000"/>
                </a:solidFill>
                <a:latin typeface="Times New Roman" panose="02020603050405020304" pitchFamily="18" charset="0"/>
                <a:ea typeface="Times New Roman" panose="02020603050405020304" pitchFamily="18" charset="0"/>
              </a:rPr>
              <a:t>.</a:t>
            </a:r>
            <a:r>
              <a:rPr lang="vi-VN" sz="2800" b="1" dirty="0">
                <a:solidFill>
                  <a:srgbClr val="C00000"/>
                </a:solidFill>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spTree>
    <p:extLst>
      <p:ext uri="{BB962C8B-B14F-4D97-AF65-F5344CB8AC3E}">
        <p14:creationId xmlns:p14="http://schemas.microsoft.com/office/powerpoint/2010/main" val="1429930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DA1778F-D755-C653-F51D-80002970186D}"/>
              </a:ext>
            </a:extLst>
          </p:cNvPr>
          <p:cNvPicPr>
            <a:picLocks noChangeAspect="1"/>
          </p:cNvPicPr>
          <p:nvPr/>
        </p:nvPicPr>
        <p:blipFill>
          <a:blip r:embed="rId3"/>
          <a:stretch>
            <a:fillRect/>
          </a:stretch>
        </p:blipFill>
        <p:spPr>
          <a:xfrm>
            <a:off x="710214" y="1505182"/>
            <a:ext cx="2773115" cy="33686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a:extLst>
              <a:ext uri="{FF2B5EF4-FFF2-40B4-BE49-F238E27FC236}">
                <a16:creationId xmlns:a16="http://schemas.microsoft.com/office/drawing/2014/main" id="{396EFAED-30BE-0F3D-8012-9095B2642276}"/>
              </a:ext>
            </a:extLst>
          </p:cNvPr>
          <p:cNvSpPr txBox="1"/>
          <p:nvPr/>
        </p:nvSpPr>
        <p:spPr>
          <a:xfrm>
            <a:off x="3978136" y="1200316"/>
            <a:ext cx="6156664" cy="1569660"/>
          </a:xfrm>
          <a:prstGeom prst="rect">
            <a:avLst/>
          </a:prstGeom>
          <a:noFill/>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H</a:t>
            </a:r>
            <a:r>
              <a:rPr lang="vi-VN" sz="3200" b="1" dirty="0">
                <a:latin typeface="Times New Roman" panose="02020603050405020304" pitchFamily="18" charset="0"/>
                <a:cs typeface="Times New Roman" panose="02020603050405020304" pitchFamily="18" charset="0"/>
              </a:rPr>
              <a:t>ương vị lá cơm nếp khiến người con nhớ đến món cơm nếp mà người mẹ đã nấu. </a:t>
            </a:r>
            <a:endParaRPr lang="en-US"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0E43F3A-8D37-3B00-ECD8-A376AE48079E}"/>
              </a:ext>
            </a:extLst>
          </p:cNvPr>
          <p:cNvSpPr txBox="1"/>
          <p:nvPr/>
        </p:nvSpPr>
        <p:spPr>
          <a:xfrm>
            <a:off x="3769510" y="3138464"/>
            <a:ext cx="4059315" cy="1077218"/>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=&gt;</a:t>
            </a:r>
            <a:r>
              <a:rPr lang="vi-VN" sz="3200" b="1" dirty="0">
                <a:solidFill>
                  <a:srgbClr val="FF0000"/>
                </a:solidFill>
                <a:latin typeface="Times New Roman" panose="02020603050405020304" pitchFamily="18" charset="0"/>
                <a:cs typeface="Times New Roman" panose="02020603050405020304" pitchFamily="18" charset="0"/>
              </a:rPr>
              <a:t> biểu tượng của quê hương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B9FEF77-CC52-2E3B-F36B-9F6699C01B2D}"/>
              </a:ext>
            </a:extLst>
          </p:cNvPr>
          <p:cNvPicPr>
            <a:picLocks noChangeAspect="1"/>
          </p:cNvPicPr>
          <p:nvPr/>
        </p:nvPicPr>
        <p:blipFill>
          <a:blip r:embed="rId4"/>
          <a:stretch>
            <a:fillRect/>
          </a:stretch>
        </p:blipFill>
        <p:spPr>
          <a:xfrm>
            <a:off x="7953113" y="2493361"/>
            <a:ext cx="3590818" cy="2184414"/>
          </a:xfrm>
          <a:prstGeom prst="rect">
            <a:avLst/>
          </a:prstGeom>
        </p:spPr>
      </p:pic>
      <p:sp>
        <p:nvSpPr>
          <p:cNvPr id="9" name="TextBox 8">
            <a:extLst>
              <a:ext uri="{FF2B5EF4-FFF2-40B4-BE49-F238E27FC236}">
                <a16:creationId xmlns:a16="http://schemas.microsoft.com/office/drawing/2014/main" id="{770AF3C4-4F9B-A30F-732B-3F58CA9D3E6D}"/>
              </a:ext>
            </a:extLst>
          </p:cNvPr>
          <p:cNvSpPr txBox="1"/>
          <p:nvPr/>
        </p:nvSpPr>
        <p:spPr>
          <a:xfrm>
            <a:off x="2872866" y="4885437"/>
            <a:ext cx="7576152" cy="1077218"/>
          </a:xfrm>
          <a:prstGeom prst="rect">
            <a:avLst/>
          </a:prstGeom>
          <a:noFill/>
        </p:spPr>
        <p:txBody>
          <a:bodyPr wrap="square">
            <a:spAutoFit/>
          </a:bodyPr>
          <a:lstStyle/>
          <a:p>
            <a:pPr algn="just"/>
            <a:r>
              <a:rPr lang="vi-VN" sz="3200" b="1" dirty="0">
                <a:solidFill>
                  <a:srgbClr val="FF0000"/>
                </a:solidFill>
                <a:latin typeface="Times New Roman" panose="02020603050405020304" pitchFamily="18" charset="0"/>
                <a:cs typeface="Times New Roman" panose="02020603050405020304" pitchFamily="18" charset="0"/>
              </a:rPr>
              <a:t>=&gt; Người mẹ và quê hương, đất nước gắn bó trong một mối quan hệ mật thiết.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5417198-B897-EB98-9438-2DCFA1D62AE6}"/>
              </a:ext>
            </a:extLst>
          </p:cNvPr>
          <p:cNvSpPr txBox="1"/>
          <p:nvPr/>
        </p:nvSpPr>
        <p:spPr>
          <a:xfrm>
            <a:off x="2872866" y="4911358"/>
            <a:ext cx="7576152" cy="1077218"/>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=&gt;</a:t>
            </a:r>
            <a:r>
              <a:rPr lang="vi-VN" sz="3200" b="1" dirty="0">
                <a:solidFill>
                  <a:srgbClr val="FF0000"/>
                </a:solidFill>
                <a:latin typeface="Times New Roman" panose="02020603050405020304" pitchFamily="18" charset="0"/>
                <a:cs typeface="Times New Roman" panose="02020603050405020304" pitchFamily="18" charset="0"/>
              </a:rPr>
              <a:t> =&gt; Người lính có tâm hồn nhạy cảm, yêu gia đình, yêu quê hương đất nước.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4946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grpId="1" nodeType="clickEffect">
                                  <p:stCondLst>
                                    <p:cond delay="0"/>
                                  </p:stCondLst>
                                  <p:childTnLst>
                                    <p:animEffect transition="out" filter="circle(out)">
                                      <p:cBhvr>
                                        <p:cTn id="40" dur="2000"/>
                                        <p:tgtEl>
                                          <p:spTgt spid="9"/>
                                        </p:tgtEl>
                                      </p:cBhvr>
                                    </p:animEffect>
                                    <p:set>
                                      <p:cBhvr>
                                        <p:cTn id="41" dur="1" fill="hold">
                                          <p:stCondLst>
                                            <p:cond delay="1999"/>
                                          </p:stCondLst>
                                        </p:cTn>
                                        <p:tgtEl>
                                          <p:spTgt spid="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9" grpId="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8733" y="1778466"/>
            <a:ext cx="95789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9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1232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2617" y="972777"/>
            <a:ext cx="4506686" cy="3108543"/>
          </a:xfrm>
          <a:prstGeom prst="rect">
            <a:avLst/>
          </a:prstGeom>
          <a:solidFill>
            <a:srgbClr val="00FFFF"/>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mùi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rừng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Sơn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thơm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507" y="712184"/>
            <a:ext cx="6413863" cy="3108543"/>
          </a:xfrm>
          <a:prstGeom prst="rect">
            <a:avLst/>
          </a:prstGeom>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gười con đã dành những tình cảm nhớ thương và kính yêu dạt dào dành cho mẹ và đất nước.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4572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ình cảm thiêng liêng của người con dành cho cội nguồn, cho dân tộc, cho người mẹ kính yêu đã sinh ra và yêu thương mình.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TextBox 3"/>
          <p:cNvSpPr txBox="1"/>
          <p:nvPr/>
        </p:nvSpPr>
        <p:spPr>
          <a:xfrm>
            <a:off x="313508" y="235132"/>
            <a:ext cx="727601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800" b="1" i="1" dirty="0">
                <a:solidFill>
                  <a:srgbClr val="0000CC"/>
                </a:solidFill>
                <a:latin typeface="Times New Roman" panose="02020603050405020304" pitchFamily="18" charset="0"/>
                <a:cs typeface="Times New Roman" panose="02020603050405020304" pitchFamily="18" charset="0"/>
              </a:rPr>
              <a:t>2</a:t>
            </a:r>
            <a:r>
              <a:rPr kumimoji="0" lang="es-E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Cảm</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xúc</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suy</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ngẫm</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của</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nhà</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thơ</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qua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nỗi</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nhớ</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500743" y="4100656"/>
            <a:ext cx="6096000" cy="1815882"/>
          </a:xfrm>
          <a:prstGeom prst="rect">
            <a:avLst/>
          </a:prstGeom>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ùi vị quê hương: từ “mùi vị” dùng để nói về cảm nhận bằng trái tim, tâm hồn của tác giả đối với quê hương thân yêu của mình.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1601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318233" y="214190"/>
            <a:ext cx="2783903"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751737" y="1470630"/>
            <a:ext cx="5836766" cy="4234649"/>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1398578" y="2755497"/>
            <a:ext cx="4380785" cy="2062103"/>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Theo em, chủ đề của văn bản là gì?</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Nghệ thuật đặc sắc được thể hiện qua văn bản? </a:t>
            </a: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7734530" y="1470630"/>
            <a:ext cx="3515106" cy="3764099"/>
          </a:xfrm>
          <a:prstGeom prst="rect">
            <a:avLst/>
          </a:prstGeom>
        </p:spPr>
      </p:pic>
    </p:spTree>
    <p:extLst>
      <p:ext uri="{BB962C8B-B14F-4D97-AF65-F5344CB8AC3E}">
        <p14:creationId xmlns:p14="http://schemas.microsoft.com/office/powerpoint/2010/main" val="20650947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318233" y="214190"/>
            <a:ext cx="2783903"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79899" y="527116"/>
            <a:ext cx="6387727" cy="5332145"/>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880672" y="1741124"/>
            <a:ext cx="4563122" cy="353943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1. Nội dung </a:t>
            </a:r>
          </a:p>
          <a:p>
            <a:pPr lvl="0" algn="just"/>
            <a:r>
              <a:rPr lang="vi-VN" sz="3200" b="1" dirty="0">
                <a:solidFill>
                  <a:prstClr val="black"/>
                </a:solidFill>
                <a:latin typeface="Times New Roman" panose="02020603050405020304" pitchFamily="18" charset="0"/>
                <a:cs typeface="Times New Roman" panose="02020603050405020304" pitchFamily="18" charset="0"/>
              </a:rPr>
              <a:t>Thông qua hình ảnh nồi xôi mới, bài thơ thể hiện tình cảm sâu sắc của tác giả dành cho quê hương và cho người mẹ kính yêu của mình.</a:t>
            </a: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10180049" y="4342624"/>
            <a:ext cx="1635120" cy="1750944"/>
          </a:xfrm>
          <a:prstGeom prst="rect">
            <a:avLst/>
          </a:prstGeom>
        </p:spPr>
      </p:pic>
      <p:pic>
        <p:nvPicPr>
          <p:cNvPr id="9" name="Picture 8">
            <a:extLst>
              <a:ext uri="{FF2B5EF4-FFF2-40B4-BE49-F238E27FC236}">
                <a16:creationId xmlns:a16="http://schemas.microsoft.com/office/drawing/2014/main" id="{A12F39D1-4C36-6280-FAD9-1B1E37B403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6769567" y="1422863"/>
            <a:ext cx="4583863" cy="3795233"/>
          </a:xfrm>
          <a:prstGeom prst="rect">
            <a:avLst/>
          </a:prstGeom>
        </p:spPr>
      </p:pic>
      <p:sp>
        <p:nvSpPr>
          <p:cNvPr id="10" name="TextBox 9">
            <a:extLst>
              <a:ext uri="{FF2B5EF4-FFF2-40B4-BE49-F238E27FC236}">
                <a16:creationId xmlns:a16="http://schemas.microsoft.com/office/drawing/2014/main" id="{17A698CF-C63F-D655-2518-B7FD9CEB5DFE}"/>
              </a:ext>
            </a:extLst>
          </p:cNvPr>
          <p:cNvSpPr txBox="1"/>
          <p:nvPr/>
        </p:nvSpPr>
        <p:spPr>
          <a:xfrm>
            <a:off x="7399365" y="2644170"/>
            <a:ext cx="3677685" cy="156966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2. Nghệ thuật</a:t>
            </a:r>
          </a:p>
          <a:p>
            <a:pPr lvl="0" algn="just"/>
            <a:r>
              <a:rPr lang="vi-VN" sz="3200" b="1" dirty="0">
                <a:solidFill>
                  <a:prstClr val="black"/>
                </a:solidFill>
                <a:latin typeface="Times New Roman" panose="02020603050405020304" pitchFamily="18" charset="0"/>
                <a:cs typeface="Times New Roman" panose="02020603050405020304" pitchFamily="18" charset="0"/>
              </a:rPr>
              <a:t>So sánh, liệt kê, điệp ngữ</a:t>
            </a:r>
          </a:p>
        </p:txBody>
      </p:sp>
    </p:spTree>
    <p:extLst>
      <p:ext uri="{BB962C8B-B14F-4D97-AF65-F5344CB8AC3E}">
        <p14:creationId xmlns:p14="http://schemas.microsoft.com/office/powerpoint/2010/main" val="2566493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4"/>
          <a:stretch>
            <a:fillRect/>
          </a:stretch>
        </p:blipFill>
        <p:spPr>
          <a:xfrm>
            <a:off x="0" y="0"/>
            <a:ext cx="12192000" cy="6858000"/>
          </a:xfrm>
          <a:prstGeom prst="rect">
            <a:avLst/>
          </a:prstGeom>
        </p:spPr>
      </p:pic>
      <p:pic>
        <p:nvPicPr>
          <p:cNvPr id="2" name="Tác dụng bất ngờ của lá dứa thơm (lá cơm nếp) đối với sức khỏe">
            <a:hlinkClick r:id="" action="ppaction://media"/>
            <a:extLst>
              <a:ext uri="{FF2B5EF4-FFF2-40B4-BE49-F238E27FC236}">
                <a16:creationId xmlns:a16="http://schemas.microsoft.com/office/drawing/2014/main" id="{F80309D5-834E-41DF-7F88-3BB4E9D4DCDD}"/>
              </a:ext>
            </a:extLst>
          </p:cNvPr>
          <p:cNvPicPr>
            <a:picLocks noChangeAspect="1"/>
          </p:cNvPicPr>
          <p:nvPr>
            <a:videoFile r:link="rId1"/>
            <p:extLst>
              <p:ext uri="{DAA4B4D4-6D71-4841-9C94-3DE7FCFB9230}">
                <p14:media xmlns:p14="http://schemas.microsoft.com/office/powerpoint/2010/main" r:embed="rId2">
                  <p14:trim st="16311" end="16284.9999"/>
                </p14:media>
              </p:ext>
            </p:extLst>
          </p:nvPr>
        </p:nvPicPr>
        <p:blipFill>
          <a:blip r:embed="rId5"/>
          <a:stretch>
            <a:fillRect/>
          </a:stretch>
        </p:blipFill>
        <p:spPr>
          <a:xfrm>
            <a:off x="1047565" y="656949"/>
            <a:ext cx="7466121" cy="5166803"/>
          </a:xfrm>
          <a:prstGeom prst="rect">
            <a:avLst/>
          </a:prstGeom>
        </p:spPr>
      </p:pic>
      <p:pic>
        <p:nvPicPr>
          <p:cNvPr id="5" name="Picture 4">
            <a:extLst>
              <a:ext uri="{FF2B5EF4-FFF2-40B4-BE49-F238E27FC236}">
                <a16:creationId xmlns:a16="http://schemas.microsoft.com/office/drawing/2014/main" id="{39584D0D-3B3E-9689-3BD8-EE3E2036554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8677435" y="1278385"/>
            <a:ext cx="3514565" cy="2909902"/>
          </a:xfrm>
          <a:prstGeom prst="rect">
            <a:avLst/>
          </a:prstGeom>
        </p:spPr>
      </p:pic>
      <p:sp>
        <p:nvSpPr>
          <p:cNvPr id="6" name="TextBox 5">
            <a:extLst>
              <a:ext uri="{FF2B5EF4-FFF2-40B4-BE49-F238E27FC236}">
                <a16:creationId xmlns:a16="http://schemas.microsoft.com/office/drawing/2014/main" id="{87CB2006-9351-11DF-5A73-95835FFBC7A1}"/>
              </a:ext>
            </a:extLst>
          </p:cNvPr>
          <p:cNvSpPr txBox="1"/>
          <p:nvPr/>
        </p:nvSpPr>
        <p:spPr>
          <a:xfrm>
            <a:off x="9327990" y="1971645"/>
            <a:ext cx="2392321"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72681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8733" y="1778466"/>
            <a:ext cx="95789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9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TẬP</a:t>
            </a:r>
            <a:endPar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65644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6744112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8733" y="1778466"/>
            <a:ext cx="95789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658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575686" y="484409"/>
            <a:ext cx="2783903"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DỤNG</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550416" y="1324570"/>
            <a:ext cx="6038087" cy="4380710"/>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1398578" y="2755497"/>
            <a:ext cx="4380785"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Viết đoạn văn  (5-7 câu) nêu cảm nghĩ về tình cảm của người con đối với mẹ trong bài Gặp lá nếp thơm</a:t>
            </a: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7734530" y="1470630"/>
            <a:ext cx="3515106" cy="3764099"/>
          </a:xfrm>
          <a:prstGeom prst="rect">
            <a:avLst/>
          </a:prstGeom>
        </p:spPr>
      </p:pic>
    </p:spTree>
    <p:extLst>
      <p:ext uri="{BB962C8B-B14F-4D97-AF65-F5344CB8AC3E}">
        <p14:creationId xmlns:p14="http://schemas.microsoft.com/office/powerpoint/2010/main" val="3484785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462F4F5-D826-F160-184C-57BF568ADD7F}"/>
              </a:ext>
            </a:extLst>
          </p:cNvPr>
          <p:cNvSpPr txBox="1"/>
          <p:nvPr/>
        </p:nvSpPr>
        <p:spPr>
          <a:xfrm>
            <a:off x="648070" y="492568"/>
            <a:ext cx="10218198"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Đi hết cuộc đời dài rộng này, chúng ta cũng không thể hiểu được hết công lao của mẹ cha. Bởi vậy, đã có biết bao sáng tác ra đời để ca ngợi công ơn trời bể ấy. Tác giả Thanh Thảo cũng viết về đề tài ấy, ngắn gọn nhưng đầy cảm xúc trong bài thơ Gặp lá cơm nếp. Bài thơ đã ghi lại cảm xúc của người con tình cờ nghĩ đến hương vị của mùi xôi và nhớ về mẹ. Tác giả đã xa nhà nhiều năm, thèm một bát xôi nếp mùa gặt và nhớ về mẹ cùng những hương vị yêu dấu của làng quê. Trong tâm hồn các anh, người mẹ là hình ảnh lớn lao nhất, đẹp đẽ nhất của quê hương. Với người lính, mẹ là suối nguồn của yêu thương, là ánh sáng diệu kì dõi theo con suốt cuộc đời.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37117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462F4F5-D826-F160-184C-57BF568ADD7F}"/>
              </a:ext>
            </a:extLst>
          </p:cNvPr>
          <p:cNvSpPr txBox="1"/>
          <p:nvPr/>
        </p:nvSpPr>
        <p:spPr>
          <a:xfrm>
            <a:off x="1384917" y="612844"/>
            <a:ext cx="9144000"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thơ "Mẹ già và đất nước/ Chia đều nỗi nhớ thương" như cảm xúc òa khóc trong lòng nhân vật khi nghĩ về người mẹ tảo tần và đất nước bình dị. Mẹ đã chịu một đời lam lũ, hi sinh để dành cho con những điều đẹp đẽ nhất. Bài thơ "Gặp lá cơm nếp" được viết lên từ nỗi nhớ, tình yêu mà nhà thơ dành cho mẹ. Bài thơ đã để lại nhiều cảm xúc trong lòng độc giả</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56395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8733" y="1778466"/>
            <a:ext cx="9578974" cy="3046988"/>
          </a:xfrm>
          <a:prstGeom prst="rect">
            <a:avLst/>
          </a:prstGeom>
          <a:noFill/>
        </p:spPr>
        <p:txBody>
          <a:bodyPr wrap="square" rtlCol="0">
            <a:spAutoFit/>
          </a:bodyPr>
          <a:lstStyle/>
          <a:p>
            <a:pPr lvl="0" algn="ctr">
              <a:defRPr/>
            </a:pPr>
            <a:r>
              <a:rPr lang="en-US" sz="9600" b="1" dirty="0">
                <a:solidFill>
                  <a:prstClr val="black"/>
                </a:solidFill>
                <a:latin typeface="Times New Roman" panose="02020603050405020304" pitchFamily="18" charset="0"/>
                <a:cs typeface="Times New Roman" panose="02020603050405020304" pitchFamily="18" charset="0"/>
              </a:rPr>
              <a:t>I. </a:t>
            </a:r>
            <a:r>
              <a:rPr lang="en-US" sz="9600" b="1" dirty="0" err="1">
                <a:solidFill>
                  <a:prstClr val="black"/>
                </a:solidFill>
                <a:latin typeface="Times New Roman" panose="02020603050405020304" pitchFamily="18" charset="0"/>
                <a:cs typeface="Times New Roman" panose="02020603050405020304" pitchFamily="18" charset="0"/>
              </a:rPr>
              <a:t>Đọc</a:t>
            </a:r>
            <a:r>
              <a:rPr lang="en-US" sz="9600" b="1" dirty="0">
                <a:solidFill>
                  <a:prstClr val="black"/>
                </a:solidFill>
                <a:latin typeface="Times New Roman" panose="02020603050405020304" pitchFamily="18" charset="0"/>
                <a:cs typeface="Times New Roman" panose="02020603050405020304" pitchFamily="18" charset="0"/>
              </a:rPr>
              <a:t> </a:t>
            </a:r>
            <a:r>
              <a:rPr lang="en-US" sz="9600" b="1" dirty="0" err="1">
                <a:solidFill>
                  <a:prstClr val="black"/>
                </a:solidFill>
                <a:latin typeface="Times New Roman" panose="02020603050405020304" pitchFamily="18" charset="0"/>
                <a:cs typeface="Times New Roman" panose="02020603050405020304" pitchFamily="18" charset="0"/>
              </a:rPr>
              <a:t>và</a:t>
            </a:r>
            <a:r>
              <a:rPr lang="en-US" sz="9600" b="1" dirty="0">
                <a:solidFill>
                  <a:prstClr val="black"/>
                </a:solidFill>
                <a:latin typeface="Times New Roman" panose="02020603050405020304" pitchFamily="18" charset="0"/>
                <a:cs typeface="Times New Roman" panose="02020603050405020304" pitchFamily="18" charset="0"/>
              </a:rPr>
              <a:t> </a:t>
            </a:r>
            <a:r>
              <a:rPr lang="en-US" sz="9600" b="1" dirty="0" err="1">
                <a:solidFill>
                  <a:prstClr val="black"/>
                </a:solidFill>
                <a:latin typeface="Times New Roman" panose="02020603050405020304" pitchFamily="18" charset="0"/>
                <a:cs typeface="Times New Roman" panose="02020603050405020304" pitchFamily="18" charset="0"/>
              </a:rPr>
              <a:t>tìm</a:t>
            </a:r>
            <a:r>
              <a:rPr lang="en-US" sz="9600" b="1" dirty="0">
                <a:solidFill>
                  <a:prstClr val="black"/>
                </a:solidFill>
                <a:latin typeface="Times New Roman" panose="02020603050405020304" pitchFamily="18" charset="0"/>
                <a:cs typeface="Times New Roman" panose="02020603050405020304" pitchFamily="18" charset="0"/>
              </a:rPr>
              <a:t> </a:t>
            </a:r>
            <a:r>
              <a:rPr lang="en-US" sz="9600" b="1" dirty="0" err="1">
                <a:solidFill>
                  <a:prstClr val="black"/>
                </a:solidFill>
                <a:latin typeface="Times New Roman" panose="02020603050405020304" pitchFamily="18" charset="0"/>
                <a:cs typeface="Times New Roman" panose="02020603050405020304" pitchFamily="18" charset="0"/>
              </a:rPr>
              <a:t>hiểu</a:t>
            </a:r>
            <a:r>
              <a:rPr lang="en-US" sz="9600" b="1" dirty="0">
                <a:solidFill>
                  <a:prstClr val="black"/>
                </a:solidFill>
                <a:latin typeface="Times New Roman" panose="02020603050405020304" pitchFamily="18" charset="0"/>
                <a:cs typeface="Times New Roman" panose="02020603050405020304" pitchFamily="18" charset="0"/>
              </a:rPr>
              <a:t> </a:t>
            </a:r>
            <a:r>
              <a:rPr lang="en-US" sz="9600" b="1" dirty="0" err="1">
                <a:solidFill>
                  <a:prstClr val="black"/>
                </a:solidFill>
                <a:latin typeface="Times New Roman" panose="02020603050405020304" pitchFamily="18" charset="0"/>
                <a:cs typeface="Times New Roman" panose="02020603050405020304" pitchFamily="18" charset="0"/>
              </a:rPr>
              <a:t>chung</a:t>
            </a:r>
            <a:endPar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130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3"/>
          <a:stretch>
            <a:fillRect/>
          </a:stretch>
        </p:blipFill>
        <p:spPr>
          <a:xfrm>
            <a:off x="0" y="-15273"/>
            <a:ext cx="12232193"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318233" y="214190"/>
            <a:ext cx="5163118"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DẪN TỰ HỌC</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1597982" y="1645861"/>
            <a:ext cx="4096144" cy="3212707"/>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1931013" y="2535649"/>
            <a:ext cx="320028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cũ</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Học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hoàn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thành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tập</a:t>
            </a:r>
            <a:r>
              <a:rPr lang="en-US" sz="3200" b="1" dirty="0">
                <a:solidFill>
                  <a:prstClr val="black"/>
                </a:solidFill>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flipH="1">
            <a:off x="10180049" y="4342624"/>
            <a:ext cx="1635120" cy="1750944"/>
          </a:xfrm>
          <a:prstGeom prst="rect">
            <a:avLst/>
          </a:prstGeom>
        </p:spPr>
      </p:pic>
      <p:pic>
        <p:nvPicPr>
          <p:cNvPr id="9" name="Picture 8">
            <a:extLst>
              <a:ext uri="{FF2B5EF4-FFF2-40B4-BE49-F238E27FC236}">
                <a16:creationId xmlns:a16="http://schemas.microsoft.com/office/drawing/2014/main" id="{A12F39D1-4C36-6280-FAD9-1B1E37B403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6769567" y="1422863"/>
            <a:ext cx="4583863" cy="3795233"/>
          </a:xfrm>
          <a:prstGeom prst="rect">
            <a:avLst/>
          </a:prstGeom>
        </p:spPr>
      </p:pic>
      <p:sp>
        <p:nvSpPr>
          <p:cNvPr id="10" name="TextBox 9">
            <a:extLst>
              <a:ext uri="{FF2B5EF4-FFF2-40B4-BE49-F238E27FC236}">
                <a16:creationId xmlns:a16="http://schemas.microsoft.com/office/drawing/2014/main" id="{17A698CF-C63F-D655-2518-B7FD9CEB5DFE}"/>
              </a:ext>
            </a:extLst>
          </p:cNvPr>
          <p:cNvSpPr txBox="1"/>
          <p:nvPr/>
        </p:nvSpPr>
        <p:spPr>
          <a:xfrm>
            <a:off x="7399366" y="2644170"/>
            <a:ext cx="3387004"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29076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E15CBF-ADA8-E25C-B95D-6552E2CE8474}"/>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773BDF6-EA7F-DD95-BAA9-F6870C1F5B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0" y="-1027337"/>
            <a:ext cx="6913669" cy="4870937"/>
          </a:xfrm>
          <a:prstGeom prst="rect">
            <a:avLst/>
          </a:prstGeom>
        </p:spPr>
      </p:pic>
      <p:pic>
        <p:nvPicPr>
          <p:cNvPr id="8" name="Picture 7">
            <a:extLst>
              <a:ext uri="{FF2B5EF4-FFF2-40B4-BE49-F238E27FC236}">
                <a16:creationId xmlns:a16="http://schemas.microsoft.com/office/drawing/2014/main" id="{6C033F6B-0746-6864-967B-6067BF675809}"/>
              </a:ext>
            </a:extLst>
          </p:cNvPr>
          <p:cNvPicPr>
            <a:picLocks noChangeAspect="1"/>
          </p:cNvPicPr>
          <p:nvPr/>
        </p:nvPicPr>
        <p:blipFill>
          <a:blip r:embed="rId5"/>
          <a:stretch>
            <a:fillRect/>
          </a:stretch>
        </p:blipFill>
        <p:spPr>
          <a:xfrm>
            <a:off x="9844267" y="1115243"/>
            <a:ext cx="2347733" cy="3313661"/>
          </a:xfrm>
          <a:prstGeom prst="rect">
            <a:avLst/>
          </a:prstGeom>
        </p:spPr>
      </p:pic>
      <p:sp>
        <p:nvSpPr>
          <p:cNvPr id="9" name="TextBox 8">
            <a:extLst>
              <a:ext uri="{FF2B5EF4-FFF2-40B4-BE49-F238E27FC236}">
                <a16:creationId xmlns:a16="http://schemas.microsoft.com/office/drawing/2014/main" id="{D9A3DE63-17F9-695A-E8B6-073CA2008305}"/>
              </a:ext>
            </a:extLst>
          </p:cNvPr>
          <p:cNvSpPr txBox="1"/>
          <p:nvPr/>
        </p:nvSpPr>
        <p:spPr>
          <a:xfrm rot="2033350">
            <a:off x="8984554" y="543293"/>
            <a:ext cx="172769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9C68805-5E06-6BCF-A661-BEE12E6BF42F}"/>
              </a:ext>
            </a:extLst>
          </p:cNvPr>
          <p:cNvSpPr txBox="1"/>
          <p:nvPr/>
        </p:nvSpPr>
        <p:spPr>
          <a:xfrm>
            <a:off x="1051211" y="397488"/>
            <a:ext cx="5377365" cy="2677656"/>
          </a:xfrm>
          <a:prstGeom prst="rect">
            <a:avLst/>
          </a:prstGeom>
          <a:noFill/>
        </p:spPr>
        <p:txBody>
          <a:bodyPr wrap="square">
            <a:spAutoFit/>
          </a:bodyPr>
          <a:lstStyle/>
          <a:p>
            <a:r>
              <a:rPr lang="vi-VN" sz="2800" i="1" dirty="0">
                <a:effectLst/>
                <a:latin typeface="Times New Roman" panose="02020603050405020304" pitchFamily="18" charset="0"/>
                <a:ea typeface="Times New Roman" panose="02020603050405020304" pitchFamily="18" charset="0"/>
              </a:rPr>
              <a:t>theo dõi </a:t>
            </a:r>
            <a:r>
              <a:rPr lang="vi-VN" sz="2800" dirty="0">
                <a:effectLst/>
                <a:latin typeface="Times New Roman" panose="02020603050405020304" pitchFamily="18" charset="0"/>
                <a:ea typeface="Times New Roman" panose="02020603050405020304" pitchFamily="18" charset="0"/>
              </a:rPr>
              <a:t>số tiếng trong mỗi dòng thơ, cách gieo vần, ngắt nhịp; lưu ý  </a:t>
            </a:r>
            <a:r>
              <a:rPr lang="vi-VN" sz="2800" i="1" dirty="0">
                <a:effectLst/>
                <a:latin typeface="Times New Roman" panose="02020603050405020304" pitchFamily="18" charset="0"/>
                <a:ea typeface="Times New Roman" panose="02020603050405020304" pitchFamily="18" charset="0"/>
              </a:rPr>
              <a:t>hình dung </a:t>
            </a:r>
            <a:r>
              <a:rPr lang="vi-VN" sz="2800" dirty="0">
                <a:effectLst/>
                <a:latin typeface="Times New Roman" panose="02020603050405020304" pitchFamily="18" charset="0"/>
                <a:ea typeface="Times New Roman" panose="02020603050405020304" pitchFamily="18" charset="0"/>
              </a:rPr>
              <a:t>được hình ản</a:t>
            </a:r>
            <a:r>
              <a:rPr lang="en-US" sz="2800" dirty="0">
                <a:latin typeface="Times New Roman" panose="02020603050405020304" pitchFamily="18" charset="0"/>
                <a:ea typeface="Times New Roman" panose="02020603050405020304" pitchFamily="18" charset="0"/>
              </a:rPr>
              <a:t>h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con</a:t>
            </a:r>
            <a:r>
              <a:rPr lang="vi-VN" sz="2800" dirty="0">
                <a:effectLst/>
                <a:latin typeface="Times New Roman" panose="02020603050405020304" pitchFamily="18" charset="0"/>
                <a:ea typeface="Times New Roman" panose="02020603050405020304" pitchFamily="18" charset="0"/>
              </a:rPr>
              <a:t> và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dành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quê</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vi-VN" sz="2800" dirty="0">
                <a:effectLst/>
                <a:latin typeface="Times New Roman" panose="02020603050405020304" pitchFamily="18" charset="0"/>
                <a:ea typeface="Times New Roman" panose="02020603050405020304" pitchFamily="18" charset="0"/>
              </a:rPr>
              <a:t>.</a:t>
            </a:r>
            <a:endParaRPr lang="en-US" sz="2800" dirty="0"/>
          </a:p>
        </p:txBody>
      </p:sp>
      <p:sp>
        <p:nvSpPr>
          <p:cNvPr id="10" name="TextBox 9">
            <a:extLst>
              <a:ext uri="{FF2B5EF4-FFF2-40B4-BE49-F238E27FC236}">
                <a16:creationId xmlns:a16="http://schemas.microsoft.com/office/drawing/2014/main" id="{E3B5682A-04D7-E588-5C66-C17B5E44B1DC}"/>
              </a:ext>
            </a:extLst>
          </p:cNvPr>
          <p:cNvSpPr txBox="1"/>
          <p:nvPr/>
        </p:nvSpPr>
        <p:spPr>
          <a:xfrm>
            <a:off x="3739893" y="3866175"/>
            <a:ext cx="6724987" cy="2009524"/>
          </a:xfrm>
          <a:prstGeom prst="rect">
            <a:avLst/>
          </a:prstGeom>
          <a:noFill/>
        </p:spPr>
        <p:txBody>
          <a:bodyPr wrap="square">
            <a:spAutoFit/>
          </a:bodyPr>
          <a:lstStyle/>
          <a:p>
            <a:pPr marR="60960" lvl="1">
              <a:lnSpc>
                <a:spcPct val="118000"/>
              </a:lnSpc>
              <a:spcBef>
                <a:spcPts val="315"/>
              </a:spcBef>
              <a:spcAft>
                <a:spcPts val="0"/>
              </a:spcAft>
              <a:buSzPts val="1400"/>
              <a:tabLst>
                <a:tab pos="525780" algn="l"/>
                <a:tab pos="526415" algn="l"/>
                <a:tab pos="969645" algn="l"/>
                <a:tab pos="1244600" algn="l"/>
                <a:tab pos="1599565" algn="l"/>
                <a:tab pos="2008505" algn="l"/>
              </a:tabLst>
            </a:pPr>
            <a:r>
              <a:rPr lang="vi-VN" sz="2800" dirty="0">
                <a:effectLst/>
                <a:latin typeface="Times New Roman" panose="02020603050405020304" pitchFamily="18" charset="0"/>
                <a:ea typeface="Symbol" panose="05050102010706020507" pitchFamily="18" charset="2"/>
                <a:cs typeface="Symbol" panose="05050102010706020507" pitchFamily="18" charset="2"/>
              </a:rPr>
              <a:t>Khổ	1:	Ôn</a:t>
            </a:r>
            <a:r>
              <a:rPr lang="en-US" sz="2800" dirty="0">
                <a:effectLst/>
                <a:latin typeface="Times New Roman" panose="02020603050405020304" pitchFamily="18" charset="0"/>
                <a:ea typeface="Symbol" panose="05050102010706020507" pitchFamily="18" charset="2"/>
                <a:cs typeface="Symbol" panose="05050102010706020507" pitchFamily="18" charset="2"/>
              </a:rPr>
              <a:t> </a:t>
            </a:r>
            <a:r>
              <a:rPr lang="vi-VN" sz="2800" dirty="0">
                <a:effectLst/>
                <a:latin typeface="Times New Roman" panose="02020603050405020304" pitchFamily="18" charset="0"/>
                <a:ea typeface="Symbol" panose="05050102010706020507" pitchFamily="18" charset="2"/>
                <a:cs typeface="Symbol" panose="05050102010706020507" pitchFamily="18" charset="2"/>
              </a:rPr>
              <a:t>tồn,	</a:t>
            </a:r>
            <a:r>
              <a:rPr lang="vi-VN" sz="2800" spc="-35" dirty="0">
                <a:effectLst/>
                <a:latin typeface="Times New Roman" panose="02020603050405020304" pitchFamily="18" charset="0"/>
                <a:ea typeface="Symbol" panose="05050102010706020507" pitchFamily="18" charset="2"/>
                <a:cs typeface="Symbol" panose="05050102010706020507" pitchFamily="18" charset="2"/>
              </a:rPr>
              <a:t>tâm </a:t>
            </a:r>
            <a:r>
              <a:rPr lang="vi-VN" sz="2800" dirty="0">
                <a:effectLst/>
                <a:latin typeface="Times New Roman" panose="02020603050405020304" pitchFamily="18" charset="0"/>
                <a:ea typeface="Symbol" panose="05050102010706020507" pitchFamily="18" charset="2"/>
                <a:cs typeface="Symbol" panose="05050102010706020507" pitchFamily="18" charset="2"/>
              </a:rPr>
              <a:t>trạng</a:t>
            </a:r>
            <a:endParaRPr lang="en-US" sz="2800" dirty="0">
              <a:effectLst/>
              <a:latin typeface="Times New Roman" panose="02020603050405020304" pitchFamily="18" charset="0"/>
              <a:ea typeface="Symbol" panose="05050102010706020507" pitchFamily="18" charset="2"/>
              <a:cs typeface="Symbol" panose="05050102010706020507" pitchFamily="18" charset="2"/>
            </a:endParaRPr>
          </a:p>
          <a:p>
            <a:pPr lvl="1">
              <a:spcBef>
                <a:spcPts val="5"/>
              </a:spcBef>
              <a:spcAft>
                <a:spcPts val="0"/>
              </a:spcAft>
              <a:buSzPts val="1400"/>
              <a:tabLst>
                <a:tab pos="525780" algn="l"/>
                <a:tab pos="526415" algn="l"/>
              </a:tabLst>
            </a:pPr>
            <a:r>
              <a:rPr lang="vi-VN" sz="2800" dirty="0">
                <a:effectLst/>
                <a:latin typeface="Times New Roman" panose="02020603050405020304" pitchFamily="18" charset="0"/>
                <a:ea typeface="Symbol" panose="05050102010706020507" pitchFamily="18" charset="2"/>
                <a:cs typeface="Symbol" panose="05050102010706020507" pitchFamily="18" charset="2"/>
              </a:rPr>
              <a:t>Khổ 2: Bồi hồi, tha</a:t>
            </a:r>
            <a:r>
              <a:rPr lang="vi-VN" sz="2800" spc="-35" dirty="0">
                <a:effectLst/>
                <a:latin typeface="Times New Roman" panose="02020603050405020304" pitchFamily="18" charset="0"/>
                <a:ea typeface="Symbol" panose="05050102010706020507" pitchFamily="18" charset="2"/>
                <a:cs typeface="Symbol" panose="05050102010706020507" pitchFamily="18" charset="2"/>
              </a:rPr>
              <a:t> </a:t>
            </a:r>
            <a:r>
              <a:rPr lang="vi-VN" sz="2800" dirty="0">
                <a:effectLst/>
                <a:latin typeface="Times New Roman" panose="02020603050405020304" pitchFamily="18" charset="0"/>
                <a:ea typeface="Symbol" panose="05050102010706020507" pitchFamily="18" charset="2"/>
                <a:cs typeface="Symbol" panose="05050102010706020507" pitchFamily="18" charset="2"/>
              </a:rPr>
              <a:t>thiết</a:t>
            </a:r>
            <a:endParaRPr lang="en-US" sz="2800" dirty="0">
              <a:effectLst/>
              <a:latin typeface="Times New Roman" panose="02020603050405020304" pitchFamily="18" charset="0"/>
              <a:ea typeface="Symbol" panose="05050102010706020507" pitchFamily="18" charset="2"/>
              <a:cs typeface="Symbol" panose="05050102010706020507" pitchFamily="18" charset="2"/>
            </a:endParaRPr>
          </a:p>
          <a:p>
            <a:pPr marR="62230" lvl="1">
              <a:lnSpc>
                <a:spcPct val="118000"/>
              </a:lnSpc>
              <a:spcBef>
                <a:spcPts val="315"/>
              </a:spcBef>
              <a:spcAft>
                <a:spcPts val="0"/>
              </a:spcAft>
              <a:buSzPts val="1400"/>
              <a:tabLst>
                <a:tab pos="525780" algn="l"/>
                <a:tab pos="526415" algn="l"/>
              </a:tabLst>
            </a:pPr>
            <a:r>
              <a:rPr lang="vi-VN" sz="2800" dirty="0">
                <a:effectLst/>
                <a:latin typeface="Times New Roman" panose="02020603050405020304" pitchFamily="18" charset="0"/>
                <a:ea typeface="Symbol" panose="05050102010706020507" pitchFamily="18" charset="2"/>
                <a:cs typeface="Symbol" panose="05050102010706020507" pitchFamily="18" charset="2"/>
              </a:rPr>
              <a:t>Khổ 3: Xúc động, suy tư</a:t>
            </a:r>
            <a:endParaRPr lang="en-US" sz="2800" dirty="0">
              <a:effectLst/>
              <a:latin typeface="Times New Roman" panose="02020603050405020304" pitchFamily="18" charset="0"/>
              <a:ea typeface="Symbol" panose="05050102010706020507" pitchFamily="18" charset="2"/>
              <a:cs typeface="Symbol" panose="05050102010706020507" pitchFamily="18" charset="2"/>
            </a:endParaRPr>
          </a:p>
          <a:p>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Khổ 4: Xao</a:t>
            </a:r>
            <a:r>
              <a:rPr lang="vi-VN" sz="2800" spc="-2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xuyến</a:t>
            </a:r>
            <a:endParaRPr lang="en-US" sz="2800" dirty="0"/>
          </a:p>
        </p:txBody>
      </p:sp>
    </p:spTree>
    <p:extLst>
      <p:ext uri="{BB962C8B-B14F-4D97-AF65-F5344CB8AC3E}">
        <p14:creationId xmlns:p14="http://schemas.microsoft.com/office/powerpoint/2010/main" val="26932417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7E39DF3-7B8B-F43E-40EE-B788C0355C00}"/>
              </a:ext>
            </a:extLst>
          </p:cNvPr>
          <p:cNvSpPr txBox="1"/>
          <p:nvPr/>
        </p:nvSpPr>
        <p:spPr>
          <a:xfrm>
            <a:off x="681361" y="1323343"/>
            <a:ext cx="4361156"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Xa nhà đã mấy năm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Thèm bát xôi mùa gặt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Khói bay ngang tầm mắt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Mùi xôi sao lạ lùng.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Mẹ ở đâu chiều nay</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Nhặt lá về đun bếp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Phải mẹ thổi cơm nếp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Mà thơm suốt đường con.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F4AD9773-D36A-7BD8-4374-5C4386738F43}"/>
              </a:ext>
            </a:extLst>
          </p:cNvPr>
          <p:cNvSpPr txBox="1"/>
          <p:nvPr/>
        </p:nvSpPr>
        <p:spPr>
          <a:xfrm>
            <a:off x="5595891" y="1012954"/>
            <a:ext cx="5914748"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Ôi mùi vị quê hương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Con quên làm sao được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Mẹ già và đất nước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Chia đều nỗi nhớ thương.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Cây nhỏ </a:t>
            </a:r>
            <a:r>
              <a:rPr lang="en-US" sz="2800" b="1" dirty="0" err="1">
                <a:solidFill>
                  <a:srgbClr val="000000"/>
                </a:solidFill>
                <a:latin typeface="Times New Roman" panose="02020603050405020304" pitchFamily="18" charset="0"/>
              </a:rPr>
              <a:t>rừng</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Trường Sơn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Hiểu lòng nên thơm mãi...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(Nguồn: Thanh Thảo,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Dấu chân qua trảng cỏ</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NXB Hội Nhà văn, Hà Nội, 2015, tr38 – 39)</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EFF9BF4F-E794-0C42-82C0-63DBCA1B4B4F}"/>
              </a:ext>
            </a:extLst>
          </p:cNvPr>
          <p:cNvSpPr txBox="1"/>
          <p:nvPr/>
        </p:nvSpPr>
        <p:spPr>
          <a:xfrm>
            <a:off x="4318233" y="214190"/>
            <a:ext cx="4204330"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Gặp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nếp</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853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318233" y="214190"/>
            <a:ext cx="4540541" cy="824136"/>
          </a:xfrm>
          <a:prstGeom prst="rect">
            <a:avLst/>
          </a:prstGeom>
          <a:noFill/>
        </p:spPr>
        <p:txBody>
          <a:bodyPr wrap="square">
            <a:spAutoFit/>
          </a:bodyPr>
          <a:lstStyle/>
          <a:p>
            <a:pPr algn="just">
              <a:lnSpc>
                <a:spcPct val="150000"/>
              </a:lnSpc>
            </a:pP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1601241" y="1720370"/>
            <a:ext cx="5433984" cy="3658765"/>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2870999" y="2850975"/>
            <a:ext cx="2894467" cy="156966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Trình bày vài thông tin về tác giả, tác phẩm</a:t>
            </a: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7734530" y="1470630"/>
            <a:ext cx="3515106" cy="3764099"/>
          </a:xfrm>
          <a:prstGeom prst="rect">
            <a:avLst/>
          </a:prstGeom>
        </p:spPr>
      </p:pic>
    </p:spTree>
    <p:extLst>
      <p:ext uri="{BB962C8B-B14F-4D97-AF65-F5344CB8AC3E}">
        <p14:creationId xmlns:p14="http://schemas.microsoft.com/office/powerpoint/2010/main" val="2591094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0AC9355-5D7A-12F8-3564-6CBE537EB455}"/>
              </a:ext>
            </a:extLst>
          </p:cNvPr>
          <p:cNvSpPr txBox="1"/>
          <p:nvPr/>
        </p:nvSpPr>
        <p:spPr>
          <a:xfrm>
            <a:off x="5064854" y="104755"/>
            <a:ext cx="2653018" cy="905441"/>
          </a:xfrm>
          <a:prstGeom prst="rect">
            <a:avLst/>
          </a:prstGeom>
          <a:noFill/>
        </p:spPr>
        <p:txBody>
          <a:bodyPr wrap="square">
            <a:spAutoFit/>
          </a:bodyPr>
          <a:lstStyle/>
          <a:p>
            <a:pPr algn="just">
              <a:lnSpc>
                <a:spcPct val="150000"/>
              </a:lnSpc>
            </a:pPr>
            <a:r>
              <a:rPr lang="nl-NL"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giả</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A1C17A8-9C72-FCD7-2568-5CD73CD97E58}"/>
              </a:ext>
            </a:extLst>
          </p:cNvPr>
          <p:cNvSpPr txBox="1"/>
          <p:nvPr/>
        </p:nvSpPr>
        <p:spPr>
          <a:xfrm>
            <a:off x="836804" y="1114951"/>
            <a:ext cx="664617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Thanh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(1946),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7F167BD4-75D1-302D-E02E-7BC414935F18}"/>
              </a:ext>
            </a:extLst>
          </p:cNvPr>
          <p:cNvSpPr txBox="1"/>
          <p:nvPr/>
        </p:nvSpPr>
        <p:spPr>
          <a:xfrm>
            <a:off x="836804" y="2279222"/>
            <a:ext cx="664617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Mộ</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Ngãi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D3580F0-A72A-5137-4DDC-BDF226BC3905}"/>
              </a:ext>
            </a:extLst>
          </p:cNvPr>
          <p:cNvSpPr txBox="1"/>
          <p:nvPr/>
        </p:nvSpPr>
        <p:spPr>
          <a:xfrm>
            <a:off x="836804" y="3452510"/>
            <a:ext cx="6646178"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ý qua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80DCF1B-BEBF-B3D9-CBBD-C3DA0E13D7E9}"/>
              </a:ext>
            </a:extLst>
          </p:cNvPr>
          <p:cNvPicPr>
            <a:picLocks noChangeAspect="1"/>
          </p:cNvPicPr>
          <p:nvPr/>
        </p:nvPicPr>
        <p:blipFill>
          <a:blip r:embed="rId3"/>
          <a:stretch>
            <a:fillRect/>
          </a:stretch>
        </p:blipFill>
        <p:spPr>
          <a:xfrm>
            <a:off x="8078598" y="1114951"/>
            <a:ext cx="3045204" cy="397927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37487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2" name="Picture 1">
            <a:extLst>
              <a:ext uri="{FF2B5EF4-FFF2-40B4-BE49-F238E27FC236}">
                <a16:creationId xmlns:a16="http://schemas.microsoft.com/office/drawing/2014/main" id="{29C18242-2FFF-AC52-8E26-985DA3A83A61}"/>
              </a:ext>
            </a:extLst>
          </p:cNvPr>
          <p:cNvPicPr>
            <a:picLocks noChangeAspect="1"/>
          </p:cNvPicPr>
          <p:nvPr/>
        </p:nvPicPr>
        <p:blipFill>
          <a:blip r:embed="rId3"/>
          <a:stretch>
            <a:fillRect/>
          </a:stretch>
        </p:blipFill>
        <p:spPr>
          <a:xfrm>
            <a:off x="0" y="0"/>
            <a:ext cx="12192000" cy="6857999"/>
          </a:xfrm>
          <a:prstGeom prst="rect">
            <a:avLst/>
          </a:prstGeom>
        </p:spPr>
      </p:pic>
      <p:sp>
        <p:nvSpPr>
          <p:cNvPr id="880" name="Google Shape;880;p31"/>
          <p:cNvSpPr txBox="1">
            <a:spLocks noGrp="1"/>
          </p:cNvSpPr>
          <p:nvPr>
            <p:ph type="title"/>
          </p:nvPr>
        </p:nvSpPr>
        <p:spPr>
          <a:xfrm>
            <a:off x="318899" y="499809"/>
            <a:ext cx="10756000" cy="386800"/>
          </a:xfrm>
          <a:prstGeom prst="rect">
            <a:avLst/>
          </a:prstGeom>
        </p:spPr>
        <p:txBody>
          <a:bodyPr spcFirstLastPara="1" wrap="square" lIns="121900" tIns="121900" rIns="121900" bIns="121900" anchor="ctr" anchorCtr="0">
            <a:noAutofit/>
          </a:bodyPr>
          <a:lstStyle/>
          <a:p>
            <a:r>
              <a:rPr lang="en-US" sz="4267"/>
              <a:t>Một số tác phẩm tiêu biểu</a:t>
            </a:r>
            <a:endParaRPr sz="4267"/>
          </a:p>
        </p:txBody>
      </p:sp>
      <p:grpSp>
        <p:nvGrpSpPr>
          <p:cNvPr id="881" name="Google Shape;881;p31"/>
          <p:cNvGrpSpPr/>
          <p:nvPr/>
        </p:nvGrpSpPr>
        <p:grpSpPr>
          <a:xfrm>
            <a:off x="946995" y="4422333"/>
            <a:ext cx="1940800" cy="815600"/>
            <a:chOff x="710246" y="3316750"/>
            <a:chExt cx="1455600" cy="611700"/>
          </a:xfrm>
        </p:grpSpPr>
        <p:cxnSp>
          <p:nvCxnSpPr>
            <p:cNvPr id="882" name="Google Shape;882;p31"/>
            <p:cNvCxnSpPr>
              <a:stCxn id="883" idx="2"/>
            </p:cNvCxnSpPr>
            <p:nvPr/>
          </p:nvCxnSpPr>
          <p:spPr>
            <a:xfrm>
              <a:off x="1438046" y="3725050"/>
              <a:ext cx="0" cy="203400"/>
            </a:xfrm>
            <a:prstGeom prst="straightConnector1">
              <a:avLst/>
            </a:prstGeom>
            <a:noFill/>
            <a:ln w="19050" cap="flat" cmpd="sng">
              <a:solidFill>
                <a:schemeClr val="accent5"/>
              </a:solidFill>
              <a:prstDash val="solid"/>
              <a:round/>
              <a:headEnd type="none" w="med" len="med"/>
              <a:tailEnd type="diamond" w="med" len="med"/>
            </a:ln>
          </p:spPr>
        </p:cxnSp>
        <p:sp>
          <p:nvSpPr>
            <p:cNvPr id="883" name="Google Shape;883;p31"/>
            <p:cNvSpPr/>
            <p:nvPr/>
          </p:nvSpPr>
          <p:spPr>
            <a:xfrm>
              <a:off x="710246" y="33167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1977</a:t>
              </a:r>
              <a:endParaRPr sz="2667" b="1" kern="0" dirty="0">
                <a:solidFill>
                  <a:srgbClr val="233C4F"/>
                </a:solidFill>
                <a:latin typeface="Poppins"/>
                <a:ea typeface="Poppins"/>
                <a:cs typeface="Poppins"/>
                <a:sym typeface="Poppins"/>
              </a:endParaRPr>
            </a:p>
          </p:txBody>
        </p:sp>
      </p:grpSp>
      <p:sp>
        <p:nvSpPr>
          <p:cNvPr id="884" name="Google Shape;884;p31"/>
          <p:cNvSpPr txBox="1"/>
          <p:nvPr/>
        </p:nvSpPr>
        <p:spPr>
          <a:xfrm>
            <a:off x="946994" y="5327000"/>
            <a:ext cx="2089281"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vi-VN" sz="2667" kern="0" dirty="0">
                <a:solidFill>
                  <a:srgbClr val="5A3015"/>
                </a:solidFill>
                <a:latin typeface="Lobster" panose="020B0604020202020204" charset="0"/>
                <a:ea typeface="Poppins"/>
                <a:cs typeface="Poppins"/>
                <a:sym typeface="Poppins"/>
              </a:rPr>
              <a:t>Những người đi tới biển</a:t>
            </a:r>
            <a:endParaRPr sz="2667" kern="0" dirty="0">
              <a:solidFill>
                <a:srgbClr val="5A3015"/>
              </a:solidFill>
              <a:latin typeface="Lobster" panose="020B0604020202020204" charset="0"/>
              <a:ea typeface="Poppins"/>
              <a:cs typeface="Poppins"/>
              <a:sym typeface="Poppins"/>
            </a:endParaRPr>
          </a:p>
        </p:txBody>
      </p:sp>
      <p:grpSp>
        <p:nvGrpSpPr>
          <p:cNvPr id="885" name="Google Shape;885;p31"/>
          <p:cNvGrpSpPr/>
          <p:nvPr/>
        </p:nvGrpSpPr>
        <p:grpSpPr>
          <a:xfrm>
            <a:off x="1299994" y="2623433"/>
            <a:ext cx="2357917" cy="1702400"/>
            <a:chOff x="974995" y="1967575"/>
            <a:chExt cx="1768438" cy="1276800"/>
          </a:xfrm>
        </p:grpSpPr>
        <p:grpSp>
          <p:nvGrpSpPr>
            <p:cNvPr id="886" name="Google Shape;886;p31"/>
            <p:cNvGrpSpPr/>
            <p:nvPr/>
          </p:nvGrpSpPr>
          <p:grpSpPr>
            <a:xfrm rot="-10645051">
              <a:off x="974995" y="2426551"/>
              <a:ext cx="926096" cy="805776"/>
              <a:chOff x="4082775" y="914425"/>
              <a:chExt cx="777050" cy="973675"/>
            </a:xfrm>
          </p:grpSpPr>
          <p:sp>
            <p:nvSpPr>
              <p:cNvPr id="887" name="Google Shape;88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97" name="Google Shape;897;p31"/>
            <p:cNvSpPr/>
            <p:nvPr/>
          </p:nvSpPr>
          <p:spPr>
            <a:xfrm>
              <a:off x="1434833" y="1967575"/>
              <a:ext cx="1308600" cy="1276800"/>
            </a:xfrm>
            <a:prstGeom prst="arc">
              <a:avLst>
                <a:gd name="adj1" fmla="val 10823822"/>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898" name="Google Shape;898;p31"/>
            <p:cNvSpPr txBox="1"/>
            <p:nvPr/>
          </p:nvSpPr>
          <p:spPr>
            <a:xfrm>
              <a:off x="1093496" y="27426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01</a:t>
              </a:r>
              <a:endParaRPr sz="3333" kern="0">
                <a:solidFill>
                  <a:srgbClr val="233C4F"/>
                </a:solidFill>
                <a:latin typeface="Lobster"/>
                <a:ea typeface="Lobster"/>
                <a:cs typeface="Lobster"/>
                <a:sym typeface="Lobster"/>
              </a:endParaRPr>
            </a:p>
          </p:txBody>
        </p:sp>
      </p:grpSp>
      <p:grpSp>
        <p:nvGrpSpPr>
          <p:cNvPr id="899" name="Google Shape;899;p31"/>
          <p:cNvGrpSpPr/>
          <p:nvPr/>
        </p:nvGrpSpPr>
        <p:grpSpPr>
          <a:xfrm>
            <a:off x="3036279" y="3939400"/>
            <a:ext cx="1940800" cy="1298400"/>
            <a:chOff x="2277209" y="2954550"/>
            <a:chExt cx="1455600" cy="973800"/>
          </a:xfrm>
        </p:grpSpPr>
        <p:cxnSp>
          <p:nvCxnSpPr>
            <p:cNvPr id="900" name="Google Shape;900;p31"/>
            <p:cNvCxnSpPr>
              <a:stCxn id="901" idx="2"/>
            </p:cNvCxnSpPr>
            <p:nvPr/>
          </p:nvCxnSpPr>
          <p:spPr>
            <a:xfrm>
              <a:off x="3005009" y="3362850"/>
              <a:ext cx="0" cy="565500"/>
            </a:xfrm>
            <a:prstGeom prst="straightConnector1">
              <a:avLst/>
            </a:prstGeom>
            <a:noFill/>
            <a:ln w="19050" cap="flat" cmpd="sng">
              <a:solidFill>
                <a:schemeClr val="accent5"/>
              </a:solidFill>
              <a:prstDash val="solid"/>
              <a:round/>
              <a:headEnd type="none" w="med" len="med"/>
              <a:tailEnd type="diamond" w="med" len="med"/>
            </a:ln>
          </p:spPr>
        </p:cxnSp>
        <p:sp>
          <p:nvSpPr>
            <p:cNvPr id="901" name="Google Shape;901;p31"/>
            <p:cNvSpPr/>
            <p:nvPr/>
          </p:nvSpPr>
          <p:spPr>
            <a:xfrm>
              <a:off x="2277209" y="29545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1980</a:t>
              </a:r>
              <a:endParaRPr sz="2667" b="1" kern="0" dirty="0">
                <a:solidFill>
                  <a:srgbClr val="233C4F"/>
                </a:solidFill>
                <a:latin typeface="Poppins"/>
                <a:ea typeface="Poppins"/>
                <a:cs typeface="Poppins"/>
                <a:sym typeface="Poppins"/>
              </a:endParaRPr>
            </a:p>
          </p:txBody>
        </p:sp>
      </p:grpSp>
      <p:sp>
        <p:nvSpPr>
          <p:cNvPr id="902" name="Google Shape;902;p31"/>
          <p:cNvSpPr txBox="1"/>
          <p:nvPr/>
        </p:nvSpPr>
        <p:spPr>
          <a:xfrm>
            <a:off x="3036279" y="5401813"/>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Dấu</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chân</a:t>
            </a:r>
            <a:r>
              <a:rPr lang="en-US" sz="2667" kern="0" dirty="0">
                <a:solidFill>
                  <a:srgbClr val="5A3015"/>
                </a:solidFill>
                <a:latin typeface="Lobster" panose="020B0604020202020204" charset="0"/>
                <a:ea typeface="Poppins"/>
                <a:cs typeface="Poppins"/>
                <a:sym typeface="Poppins"/>
              </a:rPr>
              <a:t> qua </a:t>
            </a:r>
            <a:r>
              <a:rPr lang="en-US" sz="2667" kern="0" dirty="0" err="1">
                <a:solidFill>
                  <a:srgbClr val="5A3015"/>
                </a:solidFill>
                <a:latin typeface="Lobster" panose="020B0604020202020204" charset="0"/>
                <a:ea typeface="Poppins"/>
                <a:cs typeface="Poppins"/>
                <a:sym typeface="Poppins"/>
              </a:rPr>
              <a:t>trảng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cỏ</a:t>
            </a:r>
            <a:r>
              <a:rPr lang="en-US" sz="2667" kern="0" dirty="0">
                <a:solidFill>
                  <a:srgbClr val="5A3015"/>
                </a:solidFill>
                <a:latin typeface="Lobster" panose="020B0604020202020204" charset="0"/>
                <a:ea typeface="Poppins"/>
                <a:cs typeface="Poppins"/>
                <a:sym typeface="Poppins"/>
              </a:rPr>
              <a:t> </a:t>
            </a:r>
            <a:endParaRPr sz="2667" kern="0" dirty="0">
              <a:solidFill>
                <a:srgbClr val="5A3015"/>
              </a:solidFill>
              <a:latin typeface="Lobster" panose="020B0604020202020204" charset="0"/>
              <a:ea typeface="Poppins"/>
              <a:cs typeface="Poppins"/>
              <a:sym typeface="Poppins"/>
            </a:endParaRPr>
          </a:p>
        </p:txBody>
      </p:sp>
      <p:grpSp>
        <p:nvGrpSpPr>
          <p:cNvPr id="903" name="Google Shape;903;p31"/>
          <p:cNvGrpSpPr/>
          <p:nvPr/>
        </p:nvGrpSpPr>
        <p:grpSpPr>
          <a:xfrm>
            <a:off x="3454552" y="2140500"/>
            <a:ext cx="2297913" cy="1950088"/>
            <a:chOff x="2590913" y="1605375"/>
            <a:chExt cx="1723435" cy="1462566"/>
          </a:xfrm>
        </p:grpSpPr>
        <p:grpSp>
          <p:nvGrpSpPr>
            <p:cNvPr id="904" name="Google Shape;904;p31"/>
            <p:cNvGrpSpPr/>
            <p:nvPr/>
          </p:nvGrpSpPr>
          <p:grpSpPr>
            <a:xfrm rot="-6794687" flipH="1">
              <a:off x="2747296" y="2183981"/>
              <a:ext cx="703701" cy="804014"/>
              <a:chOff x="3212275" y="349350"/>
              <a:chExt cx="440900" cy="503850"/>
            </a:xfrm>
          </p:grpSpPr>
          <p:sp>
            <p:nvSpPr>
              <p:cNvPr id="905" name="Google Shape;905;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1"/>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9" name="Google Shape;909;p31"/>
            <p:cNvSpPr/>
            <p:nvPr/>
          </p:nvSpPr>
          <p:spPr>
            <a:xfrm>
              <a:off x="3005748" y="16053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10" name="Google Shape;910;p31"/>
            <p:cNvSpPr txBox="1"/>
            <p:nvPr/>
          </p:nvSpPr>
          <p:spPr>
            <a:xfrm>
              <a:off x="2660471" y="237044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02</a:t>
              </a:r>
              <a:endParaRPr sz="3333" kern="0">
                <a:solidFill>
                  <a:srgbClr val="233C4F"/>
                </a:solidFill>
                <a:latin typeface="Lobster"/>
                <a:ea typeface="Lobster"/>
                <a:cs typeface="Lobster"/>
                <a:sym typeface="Lobster"/>
              </a:endParaRPr>
            </a:p>
          </p:txBody>
        </p:sp>
      </p:grpSp>
      <p:grpSp>
        <p:nvGrpSpPr>
          <p:cNvPr id="911" name="Google Shape;911;p31"/>
          <p:cNvGrpSpPr/>
          <p:nvPr/>
        </p:nvGrpSpPr>
        <p:grpSpPr>
          <a:xfrm>
            <a:off x="5125573" y="3456467"/>
            <a:ext cx="1940800" cy="1781200"/>
            <a:chOff x="3844180" y="2592350"/>
            <a:chExt cx="1455600" cy="1335900"/>
          </a:xfrm>
        </p:grpSpPr>
        <p:cxnSp>
          <p:nvCxnSpPr>
            <p:cNvPr id="912" name="Google Shape;912;p31"/>
            <p:cNvCxnSpPr>
              <a:stCxn id="913" idx="2"/>
            </p:cNvCxnSpPr>
            <p:nvPr/>
          </p:nvCxnSpPr>
          <p:spPr>
            <a:xfrm>
              <a:off x="4571980" y="3000650"/>
              <a:ext cx="0" cy="927600"/>
            </a:xfrm>
            <a:prstGeom prst="straightConnector1">
              <a:avLst/>
            </a:prstGeom>
            <a:noFill/>
            <a:ln w="19050" cap="flat" cmpd="sng">
              <a:solidFill>
                <a:schemeClr val="accent5"/>
              </a:solidFill>
              <a:prstDash val="solid"/>
              <a:round/>
              <a:headEnd type="none" w="med" len="med"/>
              <a:tailEnd type="diamond" w="med" len="med"/>
            </a:ln>
          </p:spPr>
        </p:cxnSp>
        <p:sp>
          <p:nvSpPr>
            <p:cNvPr id="913" name="Google Shape;913;p31"/>
            <p:cNvSpPr/>
            <p:nvPr/>
          </p:nvSpPr>
          <p:spPr>
            <a:xfrm>
              <a:off x="3844180" y="25923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1994</a:t>
              </a:r>
              <a:endParaRPr sz="2667" b="1" kern="0" dirty="0">
                <a:solidFill>
                  <a:srgbClr val="233C4F"/>
                </a:solidFill>
                <a:latin typeface="Poppins"/>
                <a:ea typeface="Poppins"/>
                <a:cs typeface="Poppins"/>
                <a:sym typeface="Poppins"/>
              </a:endParaRPr>
            </a:p>
          </p:txBody>
        </p:sp>
      </p:grpSp>
      <p:sp>
        <p:nvSpPr>
          <p:cNvPr id="914" name="Google Shape;914;p31"/>
          <p:cNvSpPr txBox="1"/>
          <p:nvPr/>
        </p:nvSpPr>
        <p:spPr>
          <a:xfrm>
            <a:off x="5125600"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Những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ngọn</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sóng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mặt</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trời</a:t>
            </a:r>
            <a:endParaRPr sz="2667" kern="0" dirty="0">
              <a:solidFill>
                <a:srgbClr val="5A3015"/>
              </a:solidFill>
              <a:latin typeface="Lobster" panose="020B0604020202020204" charset="0"/>
              <a:ea typeface="Poppins"/>
              <a:cs typeface="Poppins"/>
              <a:sym typeface="Poppins"/>
            </a:endParaRPr>
          </a:p>
        </p:txBody>
      </p:sp>
      <p:grpSp>
        <p:nvGrpSpPr>
          <p:cNvPr id="915" name="Google Shape;915;p31"/>
          <p:cNvGrpSpPr/>
          <p:nvPr/>
        </p:nvGrpSpPr>
        <p:grpSpPr>
          <a:xfrm>
            <a:off x="5636561" y="1657567"/>
            <a:ext cx="2210456" cy="1865147"/>
            <a:chOff x="4227421" y="1243175"/>
            <a:chExt cx="1657842" cy="1398860"/>
          </a:xfrm>
        </p:grpSpPr>
        <p:grpSp>
          <p:nvGrpSpPr>
            <p:cNvPr id="916" name="Google Shape;916;p31"/>
            <p:cNvGrpSpPr/>
            <p:nvPr/>
          </p:nvGrpSpPr>
          <p:grpSpPr>
            <a:xfrm rot="-5792580">
              <a:off x="4247514" y="1717052"/>
              <a:ext cx="926059" cy="805794"/>
              <a:chOff x="4082775" y="914425"/>
              <a:chExt cx="777050" cy="973675"/>
            </a:xfrm>
          </p:grpSpPr>
          <p:sp>
            <p:nvSpPr>
              <p:cNvPr id="917" name="Google Shape;91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27" name="Google Shape;927;p31"/>
            <p:cNvSpPr/>
            <p:nvPr/>
          </p:nvSpPr>
          <p:spPr>
            <a:xfrm>
              <a:off x="4576663" y="12431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28" name="Google Shape;928;p31"/>
            <p:cNvSpPr txBox="1"/>
            <p:nvPr/>
          </p:nvSpPr>
          <p:spPr>
            <a:xfrm>
              <a:off x="4227421" y="20182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03</a:t>
              </a:r>
              <a:endParaRPr sz="3333" kern="0">
                <a:solidFill>
                  <a:srgbClr val="233C4F"/>
                </a:solidFill>
                <a:latin typeface="Lobster"/>
                <a:ea typeface="Lobster"/>
                <a:cs typeface="Lobster"/>
                <a:sym typeface="Lobster"/>
              </a:endParaRPr>
            </a:p>
          </p:txBody>
        </p:sp>
      </p:grpSp>
      <p:grpSp>
        <p:nvGrpSpPr>
          <p:cNvPr id="929" name="Google Shape;929;p31"/>
          <p:cNvGrpSpPr/>
          <p:nvPr/>
        </p:nvGrpSpPr>
        <p:grpSpPr>
          <a:xfrm>
            <a:off x="7214911" y="2973533"/>
            <a:ext cx="1940800" cy="2264000"/>
            <a:chOff x="5411183" y="2230150"/>
            <a:chExt cx="1455600" cy="1698000"/>
          </a:xfrm>
        </p:grpSpPr>
        <p:cxnSp>
          <p:nvCxnSpPr>
            <p:cNvPr id="930" name="Google Shape;930;p31"/>
            <p:cNvCxnSpPr>
              <a:stCxn id="931" idx="2"/>
            </p:cNvCxnSpPr>
            <p:nvPr/>
          </p:nvCxnSpPr>
          <p:spPr>
            <a:xfrm>
              <a:off x="6138983" y="2638450"/>
              <a:ext cx="0" cy="1289700"/>
            </a:xfrm>
            <a:prstGeom prst="straightConnector1">
              <a:avLst/>
            </a:prstGeom>
            <a:noFill/>
            <a:ln w="19050" cap="flat" cmpd="sng">
              <a:solidFill>
                <a:schemeClr val="accent5"/>
              </a:solidFill>
              <a:prstDash val="solid"/>
              <a:round/>
              <a:headEnd type="none" w="med" len="med"/>
              <a:tailEnd type="diamond" w="med" len="med"/>
            </a:ln>
          </p:spPr>
        </p:cxnSp>
        <p:sp>
          <p:nvSpPr>
            <p:cNvPr id="931" name="Google Shape;931;p31"/>
            <p:cNvSpPr/>
            <p:nvPr/>
          </p:nvSpPr>
          <p:spPr>
            <a:xfrm>
              <a:off x="5411183" y="22301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1985</a:t>
              </a:r>
              <a:endParaRPr sz="2667" b="1" kern="0" dirty="0">
                <a:solidFill>
                  <a:srgbClr val="233C4F"/>
                </a:solidFill>
                <a:latin typeface="Poppins"/>
                <a:ea typeface="Poppins"/>
                <a:cs typeface="Poppins"/>
                <a:sym typeface="Poppins"/>
              </a:endParaRPr>
            </a:p>
          </p:txBody>
        </p:sp>
      </p:grpSp>
      <p:sp>
        <p:nvSpPr>
          <p:cNvPr id="932" name="Google Shape;932;p31"/>
          <p:cNvSpPr txBox="1"/>
          <p:nvPr/>
        </p:nvSpPr>
        <p:spPr>
          <a:xfrm>
            <a:off x="7214903"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Khối</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vuông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rubic</a:t>
            </a:r>
            <a:endParaRPr sz="2667" kern="0" dirty="0">
              <a:solidFill>
                <a:srgbClr val="5A3015"/>
              </a:solidFill>
              <a:latin typeface="Lobster" panose="020B0604020202020204" charset="0"/>
              <a:ea typeface="Poppins"/>
              <a:cs typeface="Poppins"/>
              <a:sym typeface="Poppins"/>
            </a:endParaRPr>
          </a:p>
        </p:txBody>
      </p:sp>
      <p:grpSp>
        <p:nvGrpSpPr>
          <p:cNvPr id="933" name="Google Shape;933;p31"/>
          <p:cNvGrpSpPr/>
          <p:nvPr/>
        </p:nvGrpSpPr>
        <p:grpSpPr>
          <a:xfrm>
            <a:off x="7364504" y="1174634"/>
            <a:ext cx="2577067" cy="1985956"/>
            <a:chOff x="5523378" y="880975"/>
            <a:chExt cx="1932800" cy="1489467"/>
          </a:xfrm>
        </p:grpSpPr>
        <p:grpSp>
          <p:nvGrpSpPr>
            <p:cNvPr id="934" name="Google Shape;934;p31"/>
            <p:cNvGrpSpPr/>
            <p:nvPr/>
          </p:nvGrpSpPr>
          <p:grpSpPr>
            <a:xfrm rot="-154949" flipH="1">
              <a:off x="5647343" y="1563500"/>
              <a:ext cx="926096" cy="805776"/>
              <a:chOff x="4082775" y="914425"/>
              <a:chExt cx="777050" cy="973675"/>
            </a:xfrm>
          </p:grpSpPr>
          <p:sp>
            <p:nvSpPr>
              <p:cNvPr id="935" name="Google Shape;935;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45" name="Google Shape;945;p31"/>
            <p:cNvSpPr/>
            <p:nvPr/>
          </p:nvSpPr>
          <p:spPr>
            <a:xfrm>
              <a:off x="6147578" y="8809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46" name="Google Shape;946;p31"/>
            <p:cNvSpPr txBox="1"/>
            <p:nvPr/>
          </p:nvSpPr>
          <p:spPr>
            <a:xfrm>
              <a:off x="5794421" y="16560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04</a:t>
              </a:r>
              <a:endParaRPr sz="3333" kern="0">
                <a:solidFill>
                  <a:srgbClr val="233C4F"/>
                </a:solidFill>
                <a:latin typeface="Lobster"/>
                <a:ea typeface="Lobster"/>
                <a:cs typeface="Lobster"/>
                <a:sym typeface="Lobster"/>
              </a:endParaRPr>
            </a:p>
          </p:txBody>
        </p:sp>
      </p:grpSp>
      <p:grpSp>
        <p:nvGrpSpPr>
          <p:cNvPr id="947" name="Google Shape;947;p31"/>
          <p:cNvGrpSpPr/>
          <p:nvPr/>
        </p:nvGrpSpPr>
        <p:grpSpPr>
          <a:xfrm>
            <a:off x="9304195" y="2490600"/>
            <a:ext cx="1940800" cy="2746800"/>
            <a:chOff x="6978146" y="1867950"/>
            <a:chExt cx="1455600" cy="2060100"/>
          </a:xfrm>
        </p:grpSpPr>
        <p:cxnSp>
          <p:nvCxnSpPr>
            <p:cNvPr id="948" name="Google Shape;948;p31"/>
            <p:cNvCxnSpPr>
              <a:stCxn id="949" idx="2"/>
            </p:cNvCxnSpPr>
            <p:nvPr/>
          </p:nvCxnSpPr>
          <p:spPr>
            <a:xfrm>
              <a:off x="7705946" y="2276250"/>
              <a:ext cx="0" cy="1651800"/>
            </a:xfrm>
            <a:prstGeom prst="straightConnector1">
              <a:avLst/>
            </a:prstGeom>
            <a:noFill/>
            <a:ln w="19050" cap="flat" cmpd="sng">
              <a:solidFill>
                <a:schemeClr val="accent5"/>
              </a:solidFill>
              <a:prstDash val="solid"/>
              <a:round/>
              <a:headEnd type="none" w="med" len="med"/>
              <a:tailEnd type="diamond" w="med" len="med"/>
            </a:ln>
          </p:spPr>
        </p:cxnSp>
        <p:sp>
          <p:nvSpPr>
            <p:cNvPr id="949" name="Google Shape;949;p31"/>
            <p:cNvSpPr/>
            <p:nvPr/>
          </p:nvSpPr>
          <p:spPr>
            <a:xfrm>
              <a:off x="6978146" y="18679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1988</a:t>
              </a:r>
              <a:endParaRPr sz="2667" b="1" kern="0" dirty="0">
                <a:solidFill>
                  <a:srgbClr val="233C4F"/>
                </a:solidFill>
                <a:latin typeface="Poppins"/>
                <a:ea typeface="Poppins"/>
                <a:cs typeface="Poppins"/>
                <a:sym typeface="Poppins"/>
              </a:endParaRPr>
            </a:p>
          </p:txBody>
        </p:sp>
      </p:grpSp>
      <p:sp>
        <p:nvSpPr>
          <p:cNvPr id="950" name="Google Shape;950;p31"/>
          <p:cNvSpPr txBox="1"/>
          <p:nvPr/>
        </p:nvSpPr>
        <p:spPr>
          <a:xfrm>
            <a:off x="9304205"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Từ</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một</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đến</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một</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trăm</a:t>
            </a:r>
            <a:endParaRPr sz="2667" kern="0" dirty="0">
              <a:solidFill>
                <a:srgbClr val="5A3015"/>
              </a:solidFill>
              <a:latin typeface="Lobster" panose="020B0604020202020204" charset="0"/>
              <a:ea typeface="Poppins"/>
              <a:cs typeface="Poppins"/>
              <a:sym typeface="Poppins"/>
            </a:endParaRPr>
          </a:p>
        </p:txBody>
      </p:sp>
      <p:grpSp>
        <p:nvGrpSpPr>
          <p:cNvPr id="951" name="Google Shape;951;p31"/>
          <p:cNvGrpSpPr/>
          <p:nvPr/>
        </p:nvGrpSpPr>
        <p:grpSpPr>
          <a:xfrm>
            <a:off x="9803001" y="1317875"/>
            <a:ext cx="968572" cy="1072044"/>
            <a:chOff x="7352250" y="988406"/>
            <a:chExt cx="726429" cy="804033"/>
          </a:xfrm>
        </p:grpSpPr>
        <p:grpSp>
          <p:nvGrpSpPr>
            <p:cNvPr id="952" name="Google Shape;952;p31"/>
            <p:cNvGrpSpPr/>
            <p:nvPr/>
          </p:nvGrpSpPr>
          <p:grpSpPr>
            <a:xfrm rot="-10799814" flipH="1">
              <a:off x="7352250" y="988425"/>
              <a:ext cx="726429" cy="803993"/>
              <a:chOff x="3212275" y="349350"/>
              <a:chExt cx="392050" cy="503850"/>
            </a:xfrm>
          </p:grpSpPr>
          <p:sp>
            <p:nvSpPr>
              <p:cNvPr id="953" name="Google Shape;953;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56" name="Google Shape;956;p31"/>
            <p:cNvSpPr txBox="1"/>
            <p:nvPr/>
          </p:nvSpPr>
          <p:spPr>
            <a:xfrm>
              <a:off x="7361396" y="12938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05</a:t>
              </a:r>
              <a:endParaRPr sz="3333" kern="0">
                <a:solidFill>
                  <a:srgbClr val="233C4F"/>
                </a:solidFill>
                <a:latin typeface="Lobster"/>
                <a:ea typeface="Lobster"/>
                <a:cs typeface="Lobster"/>
                <a:sym typeface="Lobster"/>
              </a:endParaRPr>
            </a:p>
          </p:txBody>
        </p:sp>
      </p:grpSp>
      <p:grpSp>
        <p:nvGrpSpPr>
          <p:cNvPr id="85" name="Google Shape;145;p20">
            <a:extLst>
              <a:ext uri="{FF2B5EF4-FFF2-40B4-BE49-F238E27FC236}">
                <a16:creationId xmlns:a16="http://schemas.microsoft.com/office/drawing/2014/main" id="{B2D7E73C-D724-4B17-AD32-5EBB7AC504B9}"/>
              </a:ext>
            </a:extLst>
          </p:cNvPr>
          <p:cNvGrpSpPr/>
          <p:nvPr/>
        </p:nvGrpSpPr>
        <p:grpSpPr>
          <a:xfrm flipH="1">
            <a:off x="946995" y="401911"/>
            <a:ext cx="378584" cy="1167631"/>
            <a:chOff x="3211400" y="1162425"/>
            <a:chExt cx="1798475" cy="3363000"/>
          </a:xfrm>
        </p:grpSpPr>
        <p:sp>
          <p:nvSpPr>
            <p:cNvPr id="86" name="Google Shape;146;p20">
              <a:extLst>
                <a:ext uri="{FF2B5EF4-FFF2-40B4-BE49-F238E27FC236}">
                  <a16:creationId xmlns:a16="http://schemas.microsoft.com/office/drawing/2014/main" id="{BAF8C9E5-3253-46A3-B072-109DBBBB4610}"/>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147;p20">
              <a:extLst>
                <a:ext uri="{FF2B5EF4-FFF2-40B4-BE49-F238E27FC236}">
                  <a16:creationId xmlns:a16="http://schemas.microsoft.com/office/drawing/2014/main" id="{9D8F0643-106D-4ADF-A4AD-28684B09AB66}"/>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48;p20">
              <a:extLst>
                <a:ext uri="{FF2B5EF4-FFF2-40B4-BE49-F238E27FC236}">
                  <a16:creationId xmlns:a16="http://schemas.microsoft.com/office/drawing/2014/main" id="{042E71F4-9654-49CF-B061-529574BFE36A}"/>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49;p20">
              <a:extLst>
                <a:ext uri="{FF2B5EF4-FFF2-40B4-BE49-F238E27FC236}">
                  <a16:creationId xmlns:a16="http://schemas.microsoft.com/office/drawing/2014/main" id="{B22DAB74-65A2-4623-A769-4F6A2C65A01C}"/>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150;p20">
              <a:extLst>
                <a:ext uri="{FF2B5EF4-FFF2-40B4-BE49-F238E27FC236}">
                  <a16:creationId xmlns:a16="http://schemas.microsoft.com/office/drawing/2014/main" id="{E8351C96-C0D1-49F6-BF52-122C73A3E3C9}"/>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151;p20">
              <a:extLst>
                <a:ext uri="{FF2B5EF4-FFF2-40B4-BE49-F238E27FC236}">
                  <a16:creationId xmlns:a16="http://schemas.microsoft.com/office/drawing/2014/main" id="{26339FA8-24A2-4006-B147-0AE933681E9B}"/>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152;p20">
              <a:extLst>
                <a:ext uri="{FF2B5EF4-FFF2-40B4-BE49-F238E27FC236}">
                  <a16:creationId xmlns:a16="http://schemas.microsoft.com/office/drawing/2014/main" id="{6C9852B6-E1AB-4ED3-87FC-E4682172AF60}"/>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53;p20">
              <a:extLst>
                <a:ext uri="{FF2B5EF4-FFF2-40B4-BE49-F238E27FC236}">
                  <a16:creationId xmlns:a16="http://schemas.microsoft.com/office/drawing/2014/main" id="{179669D2-045B-49C4-8434-88978E3493B4}"/>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54;p20">
              <a:extLst>
                <a:ext uri="{FF2B5EF4-FFF2-40B4-BE49-F238E27FC236}">
                  <a16:creationId xmlns:a16="http://schemas.microsoft.com/office/drawing/2014/main" id="{8ADB26D9-A6E6-49FD-B07A-0AD7928F314A}"/>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55;p20">
              <a:extLst>
                <a:ext uri="{FF2B5EF4-FFF2-40B4-BE49-F238E27FC236}">
                  <a16:creationId xmlns:a16="http://schemas.microsoft.com/office/drawing/2014/main" id="{DAA01132-E5C3-43E0-9640-3E2F5ABDBDC6}"/>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56;p20">
              <a:extLst>
                <a:ext uri="{FF2B5EF4-FFF2-40B4-BE49-F238E27FC236}">
                  <a16:creationId xmlns:a16="http://schemas.microsoft.com/office/drawing/2014/main" id="{9B1B9D74-834A-4437-A18B-2131D3D59DFB}"/>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57;p20">
              <a:extLst>
                <a:ext uri="{FF2B5EF4-FFF2-40B4-BE49-F238E27FC236}">
                  <a16:creationId xmlns:a16="http://schemas.microsoft.com/office/drawing/2014/main" id="{21599949-25DB-4C22-8740-F4DED03A6EDA}"/>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58;p20">
              <a:extLst>
                <a:ext uri="{FF2B5EF4-FFF2-40B4-BE49-F238E27FC236}">
                  <a16:creationId xmlns:a16="http://schemas.microsoft.com/office/drawing/2014/main" id="{44B73D69-E769-49A0-B60C-D6BCE8AC4C51}"/>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59;p20">
              <a:extLst>
                <a:ext uri="{FF2B5EF4-FFF2-40B4-BE49-F238E27FC236}">
                  <a16:creationId xmlns:a16="http://schemas.microsoft.com/office/drawing/2014/main" id="{6603E151-1620-4623-A200-C036316027B8}"/>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60;p20">
              <a:extLst>
                <a:ext uri="{FF2B5EF4-FFF2-40B4-BE49-F238E27FC236}">
                  <a16:creationId xmlns:a16="http://schemas.microsoft.com/office/drawing/2014/main" id="{5409736F-4125-4A45-8A4D-1567C592C857}"/>
                </a:ext>
              </a:extLst>
            </p:cNvPr>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161;p20">
              <a:extLst>
                <a:ext uri="{FF2B5EF4-FFF2-40B4-BE49-F238E27FC236}">
                  <a16:creationId xmlns:a16="http://schemas.microsoft.com/office/drawing/2014/main" id="{F196C46E-A570-4D95-BA66-4E68273C9ECC}"/>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62;p20">
              <a:extLst>
                <a:ext uri="{FF2B5EF4-FFF2-40B4-BE49-F238E27FC236}">
                  <a16:creationId xmlns:a16="http://schemas.microsoft.com/office/drawing/2014/main" id="{275A2BD4-84AA-4628-8AD8-0525C01265FA}"/>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63;p20">
              <a:extLst>
                <a:ext uri="{FF2B5EF4-FFF2-40B4-BE49-F238E27FC236}">
                  <a16:creationId xmlns:a16="http://schemas.microsoft.com/office/drawing/2014/main" id="{F984C53B-27D8-4C3E-A134-BC8A31830B36}"/>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64;p20">
              <a:extLst>
                <a:ext uri="{FF2B5EF4-FFF2-40B4-BE49-F238E27FC236}">
                  <a16:creationId xmlns:a16="http://schemas.microsoft.com/office/drawing/2014/main" id="{B3E0000E-BD0D-4134-993C-5A7AC37F7D76}"/>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65;p20">
              <a:extLst>
                <a:ext uri="{FF2B5EF4-FFF2-40B4-BE49-F238E27FC236}">
                  <a16:creationId xmlns:a16="http://schemas.microsoft.com/office/drawing/2014/main" id="{0A324D8A-C12E-49B3-89A0-5523AE4203CE}"/>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66;p20">
              <a:extLst>
                <a:ext uri="{FF2B5EF4-FFF2-40B4-BE49-F238E27FC236}">
                  <a16:creationId xmlns:a16="http://schemas.microsoft.com/office/drawing/2014/main" id="{1EA796E2-E8B3-4AC9-95C7-58670FDCF52A}"/>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5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0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14"/>
                                        </p:tgtEl>
                                        <p:attrNameLst>
                                          <p:attrName>style.visibility</p:attrName>
                                        </p:attrNameLst>
                                      </p:cBhvr>
                                      <p:to>
                                        <p:strVal val="visible"/>
                                      </p:to>
                                    </p:set>
                                    <p:animEffect transition="in" filter="randombar(horizontal)">
                                      <p:cBhvr>
                                        <p:cTn id="16" dur="500"/>
                                        <p:tgtEl>
                                          <p:spTgt spid="9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32"/>
                                        </p:tgtEl>
                                        <p:attrNameLst>
                                          <p:attrName>style.visibility</p:attrName>
                                        </p:attrNameLst>
                                      </p:cBhvr>
                                      <p:to>
                                        <p:strVal val="visible"/>
                                      </p:to>
                                    </p:set>
                                    <p:animEffect transition="in" filter="fade">
                                      <p:cBhvr>
                                        <p:cTn id="21" dur="1000"/>
                                        <p:tgtEl>
                                          <p:spTgt spid="932"/>
                                        </p:tgtEl>
                                      </p:cBhvr>
                                    </p:animEffect>
                                    <p:anim calcmode="lin" valueType="num">
                                      <p:cBhvr>
                                        <p:cTn id="22" dur="1000" fill="hold"/>
                                        <p:tgtEl>
                                          <p:spTgt spid="932"/>
                                        </p:tgtEl>
                                        <p:attrNameLst>
                                          <p:attrName>ppt_x</p:attrName>
                                        </p:attrNameLst>
                                      </p:cBhvr>
                                      <p:tavLst>
                                        <p:tav tm="0">
                                          <p:val>
                                            <p:strVal val="#ppt_x"/>
                                          </p:val>
                                        </p:tav>
                                        <p:tav tm="100000">
                                          <p:val>
                                            <p:strVal val="#ppt_x"/>
                                          </p:val>
                                        </p:tav>
                                      </p:tavLst>
                                    </p:anim>
                                    <p:anim calcmode="lin" valueType="num">
                                      <p:cBhvr>
                                        <p:cTn id="23" dur="1000" fill="hold"/>
                                        <p:tgtEl>
                                          <p:spTgt spid="9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50"/>
                                        </p:tgtEl>
                                        <p:attrNameLst>
                                          <p:attrName>style.visibility</p:attrName>
                                        </p:attrNameLst>
                                      </p:cBhvr>
                                      <p:to>
                                        <p:strVal val="visible"/>
                                      </p:to>
                                    </p:set>
                                    <p:animEffect transition="in" filter="wipe(down)">
                                      <p:cBhvr>
                                        <p:cTn id="28" dur="500"/>
                                        <p:tgtEl>
                                          <p:spTgt spid="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0"/>
      <p:bldP spid="902" grpId="0"/>
      <p:bldP spid="914" grpId="0"/>
      <p:bldP spid="932" grpId="0"/>
      <p:bldP spid="9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2181</Words>
  <Application>Microsoft Office PowerPoint</Application>
  <PresentationFormat>Widescreen</PresentationFormat>
  <Paragraphs>199</Paragraphs>
  <Slides>40</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.VnTime</vt:lpstr>
      <vt:lpstr>Arial</vt:lpstr>
      <vt:lpstr>Calibri</vt:lpstr>
      <vt:lpstr>Calibri Light</vt:lpstr>
      <vt:lpstr>Lobster</vt:lpstr>
      <vt:lpstr>Poppins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tác phẩm tiêu biểu</vt:lpstr>
      <vt:lpstr>PowerPoint Presentation</vt:lpstr>
      <vt:lpstr>3. Tác phẩm</vt:lpstr>
      <vt:lpstr>PowerPoint Presentation</vt:lpstr>
      <vt:lpstr>Bố cục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loài cỏ lạ</dc:creator>
  <cp:lastModifiedBy>loài cỏ lạ</cp:lastModifiedBy>
  <cp:revision>4</cp:revision>
  <dcterms:created xsi:type="dcterms:W3CDTF">2023-09-30T12:40:57Z</dcterms:created>
  <dcterms:modified xsi:type="dcterms:W3CDTF">2023-10-04T07:20:42Z</dcterms:modified>
</cp:coreProperties>
</file>