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4" r:id="rId2"/>
    <p:sldId id="343" r:id="rId3"/>
    <p:sldId id="345" r:id="rId4"/>
    <p:sldId id="346" r:id="rId5"/>
    <p:sldId id="347" r:id="rId6"/>
    <p:sldId id="708" r:id="rId7"/>
    <p:sldId id="717" r:id="rId8"/>
    <p:sldId id="718" r:id="rId9"/>
    <p:sldId id="709" r:id="rId10"/>
    <p:sldId id="348" r:id="rId11"/>
    <p:sldId id="713" r:id="rId12"/>
    <p:sldId id="714" r:id="rId13"/>
    <p:sldId id="719" r:id="rId14"/>
    <p:sldId id="350" r:id="rId15"/>
    <p:sldId id="716" r:id="rId16"/>
    <p:sldId id="355" r:id="rId17"/>
    <p:sldId id="35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F2CC5-C82F-E8BA-8D1F-BA7D20269E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F3B561-B389-01B0-3EA8-7A8202B160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A10E4B-D16A-8CFD-0DB0-4946038D5FFE}"/>
              </a:ext>
            </a:extLst>
          </p:cNvPr>
          <p:cNvSpPr>
            <a:spLocks noGrp="1"/>
          </p:cNvSpPr>
          <p:nvPr>
            <p:ph type="dt" sz="half" idx="10"/>
          </p:nvPr>
        </p:nvSpPr>
        <p:spPr/>
        <p:txBody>
          <a:bodyPr/>
          <a:lstStyle/>
          <a:p>
            <a:fld id="{74BF92FD-B37E-407C-8862-6E23B2D4218D}" type="datetimeFigureOut">
              <a:rPr lang="en-US" smtClean="0"/>
              <a:t>12-Oct-23</a:t>
            </a:fld>
            <a:endParaRPr lang="en-US"/>
          </a:p>
        </p:txBody>
      </p:sp>
      <p:sp>
        <p:nvSpPr>
          <p:cNvPr id="5" name="Footer Placeholder 4">
            <a:extLst>
              <a:ext uri="{FF2B5EF4-FFF2-40B4-BE49-F238E27FC236}">
                <a16:creationId xmlns:a16="http://schemas.microsoft.com/office/drawing/2014/main" id="{FAE81057-3424-2347-9D66-85558261A1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F74C2-6CB3-6DC6-2CAD-AFE35989D9D1}"/>
              </a:ext>
            </a:extLst>
          </p:cNvPr>
          <p:cNvSpPr>
            <a:spLocks noGrp="1"/>
          </p:cNvSpPr>
          <p:nvPr>
            <p:ph type="sldNum" sz="quarter" idx="12"/>
          </p:nvPr>
        </p:nvSpPr>
        <p:spPr/>
        <p:txBody>
          <a:bodyPr/>
          <a:lstStyle/>
          <a:p>
            <a:fld id="{AA6F200D-1530-4808-A436-19FAF77F5F0C}" type="slidenum">
              <a:rPr lang="en-US" smtClean="0"/>
              <a:t>‹#›</a:t>
            </a:fld>
            <a:endParaRPr lang="en-US"/>
          </a:p>
        </p:txBody>
      </p:sp>
    </p:spTree>
    <p:extLst>
      <p:ext uri="{BB962C8B-B14F-4D97-AF65-F5344CB8AC3E}">
        <p14:creationId xmlns:p14="http://schemas.microsoft.com/office/powerpoint/2010/main" val="2083016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76DF4-5DF7-AA2E-E039-0D2CA18761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058AEF-6AA0-7E12-A76A-CFBF5D5ED1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3E2C66-8737-5EA1-0CE1-8E07B61C9776}"/>
              </a:ext>
            </a:extLst>
          </p:cNvPr>
          <p:cNvSpPr>
            <a:spLocks noGrp="1"/>
          </p:cNvSpPr>
          <p:nvPr>
            <p:ph type="dt" sz="half" idx="10"/>
          </p:nvPr>
        </p:nvSpPr>
        <p:spPr/>
        <p:txBody>
          <a:bodyPr/>
          <a:lstStyle/>
          <a:p>
            <a:fld id="{74BF92FD-B37E-407C-8862-6E23B2D4218D}" type="datetimeFigureOut">
              <a:rPr lang="en-US" smtClean="0"/>
              <a:t>12-Oct-23</a:t>
            </a:fld>
            <a:endParaRPr lang="en-US"/>
          </a:p>
        </p:txBody>
      </p:sp>
      <p:sp>
        <p:nvSpPr>
          <p:cNvPr id="5" name="Footer Placeholder 4">
            <a:extLst>
              <a:ext uri="{FF2B5EF4-FFF2-40B4-BE49-F238E27FC236}">
                <a16:creationId xmlns:a16="http://schemas.microsoft.com/office/drawing/2014/main" id="{89A45112-629C-8AA7-13EC-0DBBDF88A0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8F7835-B40D-564E-DA19-302D943B0AA6}"/>
              </a:ext>
            </a:extLst>
          </p:cNvPr>
          <p:cNvSpPr>
            <a:spLocks noGrp="1"/>
          </p:cNvSpPr>
          <p:nvPr>
            <p:ph type="sldNum" sz="quarter" idx="12"/>
          </p:nvPr>
        </p:nvSpPr>
        <p:spPr/>
        <p:txBody>
          <a:bodyPr/>
          <a:lstStyle/>
          <a:p>
            <a:fld id="{AA6F200D-1530-4808-A436-19FAF77F5F0C}" type="slidenum">
              <a:rPr lang="en-US" smtClean="0"/>
              <a:t>‹#›</a:t>
            </a:fld>
            <a:endParaRPr lang="en-US"/>
          </a:p>
        </p:txBody>
      </p:sp>
    </p:spTree>
    <p:extLst>
      <p:ext uri="{BB962C8B-B14F-4D97-AF65-F5344CB8AC3E}">
        <p14:creationId xmlns:p14="http://schemas.microsoft.com/office/powerpoint/2010/main" val="1749564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874EBB-2E6E-D66B-C4CA-2FDC993345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E65127-8F44-7664-735A-2D4C9197D5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0FE988-7292-AD80-567F-808F276FC02B}"/>
              </a:ext>
            </a:extLst>
          </p:cNvPr>
          <p:cNvSpPr>
            <a:spLocks noGrp="1"/>
          </p:cNvSpPr>
          <p:nvPr>
            <p:ph type="dt" sz="half" idx="10"/>
          </p:nvPr>
        </p:nvSpPr>
        <p:spPr/>
        <p:txBody>
          <a:bodyPr/>
          <a:lstStyle/>
          <a:p>
            <a:fld id="{74BF92FD-B37E-407C-8862-6E23B2D4218D}" type="datetimeFigureOut">
              <a:rPr lang="en-US" smtClean="0"/>
              <a:t>12-Oct-23</a:t>
            </a:fld>
            <a:endParaRPr lang="en-US"/>
          </a:p>
        </p:txBody>
      </p:sp>
      <p:sp>
        <p:nvSpPr>
          <p:cNvPr id="5" name="Footer Placeholder 4">
            <a:extLst>
              <a:ext uri="{FF2B5EF4-FFF2-40B4-BE49-F238E27FC236}">
                <a16:creationId xmlns:a16="http://schemas.microsoft.com/office/drawing/2014/main" id="{964B6572-E750-747F-686A-F2410F0237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9A6BC8-7977-1FA5-825B-8CF093AA4839}"/>
              </a:ext>
            </a:extLst>
          </p:cNvPr>
          <p:cNvSpPr>
            <a:spLocks noGrp="1"/>
          </p:cNvSpPr>
          <p:nvPr>
            <p:ph type="sldNum" sz="quarter" idx="12"/>
          </p:nvPr>
        </p:nvSpPr>
        <p:spPr/>
        <p:txBody>
          <a:bodyPr/>
          <a:lstStyle/>
          <a:p>
            <a:fld id="{AA6F200D-1530-4808-A436-19FAF77F5F0C}" type="slidenum">
              <a:rPr lang="en-US" smtClean="0"/>
              <a:t>‹#›</a:t>
            </a:fld>
            <a:endParaRPr lang="en-US"/>
          </a:p>
        </p:txBody>
      </p:sp>
    </p:spTree>
    <p:extLst>
      <p:ext uri="{BB962C8B-B14F-4D97-AF65-F5344CB8AC3E}">
        <p14:creationId xmlns:p14="http://schemas.microsoft.com/office/powerpoint/2010/main" val="254835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98F19-E2E2-5DA2-5DDA-AA97EB4D5D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8A0376-8956-E4DF-EF68-E1E87A1CBB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BC953-7551-B336-CE11-B71F16D35317}"/>
              </a:ext>
            </a:extLst>
          </p:cNvPr>
          <p:cNvSpPr>
            <a:spLocks noGrp="1"/>
          </p:cNvSpPr>
          <p:nvPr>
            <p:ph type="dt" sz="half" idx="10"/>
          </p:nvPr>
        </p:nvSpPr>
        <p:spPr/>
        <p:txBody>
          <a:bodyPr/>
          <a:lstStyle/>
          <a:p>
            <a:fld id="{74BF92FD-B37E-407C-8862-6E23B2D4218D}" type="datetimeFigureOut">
              <a:rPr lang="en-US" smtClean="0"/>
              <a:t>12-Oct-23</a:t>
            </a:fld>
            <a:endParaRPr lang="en-US"/>
          </a:p>
        </p:txBody>
      </p:sp>
      <p:sp>
        <p:nvSpPr>
          <p:cNvPr id="5" name="Footer Placeholder 4">
            <a:extLst>
              <a:ext uri="{FF2B5EF4-FFF2-40B4-BE49-F238E27FC236}">
                <a16:creationId xmlns:a16="http://schemas.microsoft.com/office/drawing/2014/main" id="{7A38C727-1B93-9A83-5BC5-A0CF781BF5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D1699A-C66B-B07C-4BE3-DEE3EF01173C}"/>
              </a:ext>
            </a:extLst>
          </p:cNvPr>
          <p:cNvSpPr>
            <a:spLocks noGrp="1"/>
          </p:cNvSpPr>
          <p:nvPr>
            <p:ph type="sldNum" sz="quarter" idx="12"/>
          </p:nvPr>
        </p:nvSpPr>
        <p:spPr/>
        <p:txBody>
          <a:bodyPr/>
          <a:lstStyle/>
          <a:p>
            <a:fld id="{AA6F200D-1530-4808-A436-19FAF77F5F0C}" type="slidenum">
              <a:rPr lang="en-US" smtClean="0"/>
              <a:t>‹#›</a:t>
            </a:fld>
            <a:endParaRPr lang="en-US"/>
          </a:p>
        </p:txBody>
      </p:sp>
    </p:spTree>
    <p:extLst>
      <p:ext uri="{BB962C8B-B14F-4D97-AF65-F5344CB8AC3E}">
        <p14:creationId xmlns:p14="http://schemas.microsoft.com/office/powerpoint/2010/main" val="1853858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9C4CB-B2E7-CD4B-4406-EFDC1B6BB1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246FD1-4833-76A6-D8E3-FE5270768C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D626E4-A6DD-9667-7BC0-8028680FE03C}"/>
              </a:ext>
            </a:extLst>
          </p:cNvPr>
          <p:cNvSpPr>
            <a:spLocks noGrp="1"/>
          </p:cNvSpPr>
          <p:nvPr>
            <p:ph type="dt" sz="half" idx="10"/>
          </p:nvPr>
        </p:nvSpPr>
        <p:spPr/>
        <p:txBody>
          <a:bodyPr/>
          <a:lstStyle/>
          <a:p>
            <a:fld id="{74BF92FD-B37E-407C-8862-6E23B2D4218D}" type="datetimeFigureOut">
              <a:rPr lang="en-US" smtClean="0"/>
              <a:t>12-Oct-23</a:t>
            </a:fld>
            <a:endParaRPr lang="en-US"/>
          </a:p>
        </p:txBody>
      </p:sp>
      <p:sp>
        <p:nvSpPr>
          <p:cNvPr id="5" name="Footer Placeholder 4">
            <a:extLst>
              <a:ext uri="{FF2B5EF4-FFF2-40B4-BE49-F238E27FC236}">
                <a16:creationId xmlns:a16="http://schemas.microsoft.com/office/drawing/2014/main" id="{8A280116-B4FB-0F75-B87D-D5519CEFEF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927F55-76A9-E62A-002B-C49A673F4A1E}"/>
              </a:ext>
            </a:extLst>
          </p:cNvPr>
          <p:cNvSpPr>
            <a:spLocks noGrp="1"/>
          </p:cNvSpPr>
          <p:nvPr>
            <p:ph type="sldNum" sz="quarter" idx="12"/>
          </p:nvPr>
        </p:nvSpPr>
        <p:spPr/>
        <p:txBody>
          <a:bodyPr/>
          <a:lstStyle/>
          <a:p>
            <a:fld id="{AA6F200D-1530-4808-A436-19FAF77F5F0C}" type="slidenum">
              <a:rPr lang="en-US" smtClean="0"/>
              <a:t>‹#›</a:t>
            </a:fld>
            <a:endParaRPr lang="en-US"/>
          </a:p>
        </p:txBody>
      </p:sp>
    </p:spTree>
    <p:extLst>
      <p:ext uri="{BB962C8B-B14F-4D97-AF65-F5344CB8AC3E}">
        <p14:creationId xmlns:p14="http://schemas.microsoft.com/office/powerpoint/2010/main" val="3000520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68FDC-69B2-CBC0-F0A5-CBC1ED80AA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5CD671-3AC2-7329-3728-3D4429F57C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EB1C82-F900-854E-EE20-A6AC12AA12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344F09-FC99-CFB1-97B7-ED135D05B3B3}"/>
              </a:ext>
            </a:extLst>
          </p:cNvPr>
          <p:cNvSpPr>
            <a:spLocks noGrp="1"/>
          </p:cNvSpPr>
          <p:nvPr>
            <p:ph type="dt" sz="half" idx="10"/>
          </p:nvPr>
        </p:nvSpPr>
        <p:spPr/>
        <p:txBody>
          <a:bodyPr/>
          <a:lstStyle/>
          <a:p>
            <a:fld id="{74BF92FD-B37E-407C-8862-6E23B2D4218D}" type="datetimeFigureOut">
              <a:rPr lang="en-US" smtClean="0"/>
              <a:t>12-Oct-23</a:t>
            </a:fld>
            <a:endParaRPr lang="en-US"/>
          </a:p>
        </p:txBody>
      </p:sp>
      <p:sp>
        <p:nvSpPr>
          <p:cNvPr id="6" name="Footer Placeholder 5">
            <a:extLst>
              <a:ext uri="{FF2B5EF4-FFF2-40B4-BE49-F238E27FC236}">
                <a16:creationId xmlns:a16="http://schemas.microsoft.com/office/drawing/2014/main" id="{40B997DE-FDBC-C3DD-4269-12845AF0CF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CE7A43-1B25-C930-D85B-0E9B33C9AD94}"/>
              </a:ext>
            </a:extLst>
          </p:cNvPr>
          <p:cNvSpPr>
            <a:spLocks noGrp="1"/>
          </p:cNvSpPr>
          <p:nvPr>
            <p:ph type="sldNum" sz="quarter" idx="12"/>
          </p:nvPr>
        </p:nvSpPr>
        <p:spPr/>
        <p:txBody>
          <a:bodyPr/>
          <a:lstStyle/>
          <a:p>
            <a:fld id="{AA6F200D-1530-4808-A436-19FAF77F5F0C}" type="slidenum">
              <a:rPr lang="en-US" smtClean="0"/>
              <a:t>‹#›</a:t>
            </a:fld>
            <a:endParaRPr lang="en-US"/>
          </a:p>
        </p:txBody>
      </p:sp>
    </p:spTree>
    <p:extLst>
      <p:ext uri="{BB962C8B-B14F-4D97-AF65-F5344CB8AC3E}">
        <p14:creationId xmlns:p14="http://schemas.microsoft.com/office/powerpoint/2010/main" val="305831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35C7-C944-028E-CBD6-9BD7F9074D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E95477-DCF0-4F73-86AA-DFC7248264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68B6D-BE1E-2F14-6A92-842B956E79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1D4179-2C37-67DD-BC67-4BD875F6C3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2B14EF-DD35-C7EC-2EB0-F162F1C9A0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E814FB-DFDC-4362-8FDF-D77175B78592}"/>
              </a:ext>
            </a:extLst>
          </p:cNvPr>
          <p:cNvSpPr>
            <a:spLocks noGrp="1"/>
          </p:cNvSpPr>
          <p:nvPr>
            <p:ph type="dt" sz="half" idx="10"/>
          </p:nvPr>
        </p:nvSpPr>
        <p:spPr/>
        <p:txBody>
          <a:bodyPr/>
          <a:lstStyle/>
          <a:p>
            <a:fld id="{74BF92FD-B37E-407C-8862-6E23B2D4218D}" type="datetimeFigureOut">
              <a:rPr lang="en-US" smtClean="0"/>
              <a:t>12-Oct-23</a:t>
            </a:fld>
            <a:endParaRPr lang="en-US"/>
          </a:p>
        </p:txBody>
      </p:sp>
      <p:sp>
        <p:nvSpPr>
          <p:cNvPr id="8" name="Footer Placeholder 7">
            <a:extLst>
              <a:ext uri="{FF2B5EF4-FFF2-40B4-BE49-F238E27FC236}">
                <a16:creationId xmlns:a16="http://schemas.microsoft.com/office/drawing/2014/main" id="{788B608C-FCB4-7DF3-0C15-9688B54C1B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E23742-B802-7997-BF29-0663149C49A8}"/>
              </a:ext>
            </a:extLst>
          </p:cNvPr>
          <p:cNvSpPr>
            <a:spLocks noGrp="1"/>
          </p:cNvSpPr>
          <p:nvPr>
            <p:ph type="sldNum" sz="quarter" idx="12"/>
          </p:nvPr>
        </p:nvSpPr>
        <p:spPr/>
        <p:txBody>
          <a:bodyPr/>
          <a:lstStyle/>
          <a:p>
            <a:fld id="{AA6F200D-1530-4808-A436-19FAF77F5F0C}" type="slidenum">
              <a:rPr lang="en-US" smtClean="0"/>
              <a:t>‹#›</a:t>
            </a:fld>
            <a:endParaRPr lang="en-US"/>
          </a:p>
        </p:txBody>
      </p:sp>
    </p:spTree>
    <p:extLst>
      <p:ext uri="{BB962C8B-B14F-4D97-AF65-F5344CB8AC3E}">
        <p14:creationId xmlns:p14="http://schemas.microsoft.com/office/powerpoint/2010/main" val="3054721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85DB6-2E34-745B-5B48-7757DE4723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5E5C06-0C38-2C15-48B8-3C0CC86E1030}"/>
              </a:ext>
            </a:extLst>
          </p:cNvPr>
          <p:cNvSpPr>
            <a:spLocks noGrp="1"/>
          </p:cNvSpPr>
          <p:nvPr>
            <p:ph type="dt" sz="half" idx="10"/>
          </p:nvPr>
        </p:nvSpPr>
        <p:spPr/>
        <p:txBody>
          <a:bodyPr/>
          <a:lstStyle/>
          <a:p>
            <a:fld id="{74BF92FD-B37E-407C-8862-6E23B2D4218D}" type="datetimeFigureOut">
              <a:rPr lang="en-US" smtClean="0"/>
              <a:t>12-Oct-23</a:t>
            </a:fld>
            <a:endParaRPr lang="en-US"/>
          </a:p>
        </p:txBody>
      </p:sp>
      <p:sp>
        <p:nvSpPr>
          <p:cNvPr id="4" name="Footer Placeholder 3">
            <a:extLst>
              <a:ext uri="{FF2B5EF4-FFF2-40B4-BE49-F238E27FC236}">
                <a16:creationId xmlns:a16="http://schemas.microsoft.com/office/drawing/2014/main" id="{63D17578-683C-56CB-5139-E23EF449CD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E969F2-9006-1E2C-DF3C-E85116B689FD}"/>
              </a:ext>
            </a:extLst>
          </p:cNvPr>
          <p:cNvSpPr>
            <a:spLocks noGrp="1"/>
          </p:cNvSpPr>
          <p:nvPr>
            <p:ph type="sldNum" sz="quarter" idx="12"/>
          </p:nvPr>
        </p:nvSpPr>
        <p:spPr/>
        <p:txBody>
          <a:bodyPr/>
          <a:lstStyle/>
          <a:p>
            <a:fld id="{AA6F200D-1530-4808-A436-19FAF77F5F0C}" type="slidenum">
              <a:rPr lang="en-US" smtClean="0"/>
              <a:t>‹#›</a:t>
            </a:fld>
            <a:endParaRPr lang="en-US"/>
          </a:p>
        </p:txBody>
      </p:sp>
    </p:spTree>
    <p:extLst>
      <p:ext uri="{BB962C8B-B14F-4D97-AF65-F5344CB8AC3E}">
        <p14:creationId xmlns:p14="http://schemas.microsoft.com/office/powerpoint/2010/main" val="448796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A7BB4E-6F5B-0D6A-0239-C1EB24E507E3}"/>
              </a:ext>
            </a:extLst>
          </p:cNvPr>
          <p:cNvSpPr>
            <a:spLocks noGrp="1"/>
          </p:cNvSpPr>
          <p:nvPr>
            <p:ph type="dt" sz="half" idx="10"/>
          </p:nvPr>
        </p:nvSpPr>
        <p:spPr/>
        <p:txBody>
          <a:bodyPr/>
          <a:lstStyle/>
          <a:p>
            <a:fld id="{74BF92FD-B37E-407C-8862-6E23B2D4218D}" type="datetimeFigureOut">
              <a:rPr lang="en-US" smtClean="0"/>
              <a:t>12-Oct-23</a:t>
            </a:fld>
            <a:endParaRPr lang="en-US"/>
          </a:p>
        </p:txBody>
      </p:sp>
      <p:sp>
        <p:nvSpPr>
          <p:cNvPr id="3" name="Footer Placeholder 2">
            <a:extLst>
              <a:ext uri="{FF2B5EF4-FFF2-40B4-BE49-F238E27FC236}">
                <a16:creationId xmlns:a16="http://schemas.microsoft.com/office/drawing/2014/main" id="{BA850227-B265-F5EF-558A-93B34F35EF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DA0C1E-7B4B-AC96-0BCF-788F4D0DAD35}"/>
              </a:ext>
            </a:extLst>
          </p:cNvPr>
          <p:cNvSpPr>
            <a:spLocks noGrp="1"/>
          </p:cNvSpPr>
          <p:nvPr>
            <p:ph type="sldNum" sz="quarter" idx="12"/>
          </p:nvPr>
        </p:nvSpPr>
        <p:spPr/>
        <p:txBody>
          <a:bodyPr/>
          <a:lstStyle/>
          <a:p>
            <a:fld id="{AA6F200D-1530-4808-A436-19FAF77F5F0C}" type="slidenum">
              <a:rPr lang="en-US" smtClean="0"/>
              <a:t>‹#›</a:t>
            </a:fld>
            <a:endParaRPr lang="en-US"/>
          </a:p>
        </p:txBody>
      </p:sp>
    </p:spTree>
    <p:extLst>
      <p:ext uri="{BB962C8B-B14F-4D97-AF65-F5344CB8AC3E}">
        <p14:creationId xmlns:p14="http://schemas.microsoft.com/office/powerpoint/2010/main" val="1591297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DF32-502F-CF8E-D91B-A15C3FCD2B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D1AB6C-C7AD-B03C-2835-12BBF2AC9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E2C669-D845-44F1-0E86-949EAF129F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04532C-B60E-8B32-7AAC-16340DAD4046}"/>
              </a:ext>
            </a:extLst>
          </p:cNvPr>
          <p:cNvSpPr>
            <a:spLocks noGrp="1"/>
          </p:cNvSpPr>
          <p:nvPr>
            <p:ph type="dt" sz="half" idx="10"/>
          </p:nvPr>
        </p:nvSpPr>
        <p:spPr/>
        <p:txBody>
          <a:bodyPr/>
          <a:lstStyle/>
          <a:p>
            <a:fld id="{74BF92FD-B37E-407C-8862-6E23B2D4218D}" type="datetimeFigureOut">
              <a:rPr lang="en-US" smtClean="0"/>
              <a:t>12-Oct-23</a:t>
            </a:fld>
            <a:endParaRPr lang="en-US"/>
          </a:p>
        </p:txBody>
      </p:sp>
      <p:sp>
        <p:nvSpPr>
          <p:cNvPr id="6" name="Footer Placeholder 5">
            <a:extLst>
              <a:ext uri="{FF2B5EF4-FFF2-40B4-BE49-F238E27FC236}">
                <a16:creationId xmlns:a16="http://schemas.microsoft.com/office/drawing/2014/main" id="{3F693AB5-DA66-F36F-5233-179BB1EAF0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90D5C5-BFB8-45F5-19DB-085E1A948396}"/>
              </a:ext>
            </a:extLst>
          </p:cNvPr>
          <p:cNvSpPr>
            <a:spLocks noGrp="1"/>
          </p:cNvSpPr>
          <p:nvPr>
            <p:ph type="sldNum" sz="quarter" idx="12"/>
          </p:nvPr>
        </p:nvSpPr>
        <p:spPr/>
        <p:txBody>
          <a:bodyPr/>
          <a:lstStyle/>
          <a:p>
            <a:fld id="{AA6F200D-1530-4808-A436-19FAF77F5F0C}" type="slidenum">
              <a:rPr lang="en-US" smtClean="0"/>
              <a:t>‹#›</a:t>
            </a:fld>
            <a:endParaRPr lang="en-US"/>
          </a:p>
        </p:txBody>
      </p:sp>
    </p:spTree>
    <p:extLst>
      <p:ext uri="{BB962C8B-B14F-4D97-AF65-F5344CB8AC3E}">
        <p14:creationId xmlns:p14="http://schemas.microsoft.com/office/powerpoint/2010/main" val="2758150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41BEF-AF72-E90B-1FD3-8AE9068F8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095A03-866C-B654-62C4-48B3274C9D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0DC15B-0538-FC79-C082-3D8E2918A9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4AE206-805B-1BE2-2766-6BA8A3891D08}"/>
              </a:ext>
            </a:extLst>
          </p:cNvPr>
          <p:cNvSpPr>
            <a:spLocks noGrp="1"/>
          </p:cNvSpPr>
          <p:nvPr>
            <p:ph type="dt" sz="half" idx="10"/>
          </p:nvPr>
        </p:nvSpPr>
        <p:spPr/>
        <p:txBody>
          <a:bodyPr/>
          <a:lstStyle/>
          <a:p>
            <a:fld id="{74BF92FD-B37E-407C-8862-6E23B2D4218D}" type="datetimeFigureOut">
              <a:rPr lang="en-US" smtClean="0"/>
              <a:t>12-Oct-23</a:t>
            </a:fld>
            <a:endParaRPr lang="en-US"/>
          </a:p>
        </p:txBody>
      </p:sp>
      <p:sp>
        <p:nvSpPr>
          <p:cNvPr id="6" name="Footer Placeholder 5">
            <a:extLst>
              <a:ext uri="{FF2B5EF4-FFF2-40B4-BE49-F238E27FC236}">
                <a16:creationId xmlns:a16="http://schemas.microsoft.com/office/drawing/2014/main" id="{F148B4EA-7576-C016-9792-D060616686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652B2-3DF9-3605-04B0-233A67ED747D}"/>
              </a:ext>
            </a:extLst>
          </p:cNvPr>
          <p:cNvSpPr>
            <a:spLocks noGrp="1"/>
          </p:cNvSpPr>
          <p:nvPr>
            <p:ph type="sldNum" sz="quarter" idx="12"/>
          </p:nvPr>
        </p:nvSpPr>
        <p:spPr/>
        <p:txBody>
          <a:bodyPr/>
          <a:lstStyle/>
          <a:p>
            <a:fld id="{AA6F200D-1530-4808-A436-19FAF77F5F0C}" type="slidenum">
              <a:rPr lang="en-US" smtClean="0"/>
              <a:t>‹#›</a:t>
            </a:fld>
            <a:endParaRPr lang="en-US"/>
          </a:p>
        </p:txBody>
      </p:sp>
    </p:spTree>
    <p:extLst>
      <p:ext uri="{BB962C8B-B14F-4D97-AF65-F5344CB8AC3E}">
        <p14:creationId xmlns:p14="http://schemas.microsoft.com/office/powerpoint/2010/main" val="2579613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1E4AD2-6275-F494-45A6-077AC09326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9E3915-6964-D6CE-C0D4-FB190BC91B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865F4-6290-012F-D8E4-74AF293A92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BF92FD-B37E-407C-8862-6E23B2D4218D}" type="datetimeFigureOut">
              <a:rPr lang="en-US" smtClean="0"/>
              <a:t>12-Oct-23</a:t>
            </a:fld>
            <a:endParaRPr lang="en-US"/>
          </a:p>
        </p:txBody>
      </p:sp>
      <p:sp>
        <p:nvSpPr>
          <p:cNvPr id="5" name="Footer Placeholder 4">
            <a:extLst>
              <a:ext uri="{FF2B5EF4-FFF2-40B4-BE49-F238E27FC236}">
                <a16:creationId xmlns:a16="http://schemas.microsoft.com/office/drawing/2014/main" id="{1B25183F-93B3-2F89-BD02-644DD40462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946B7F-EB51-1713-628D-C21FCA10AE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6F200D-1530-4808-A436-19FAF77F5F0C}" type="slidenum">
              <a:rPr lang="en-US" smtClean="0"/>
              <a:t>‹#›</a:t>
            </a:fld>
            <a:endParaRPr lang="en-US"/>
          </a:p>
        </p:txBody>
      </p:sp>
    </p:spTree>
    <p:extLst>
      <p:ext uri="{BB962C8B-B14F-4D97-AF65-F5344CB8AC3E}">
        <p14:creationId xmlns:p14="http://schemas.microsoft.com/office/powerpoint/2010/main" val="2205172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2.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2.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36" name="Picture 35"/>
          <p:cNvPicPr>
            <a:picLocks noChangeAspect="1"/>
          </p:cNvPicPr>
          <p:nvPr/>
        </p:nvPicPr>
        <p:blipFill>
          <a:blip r:embed="rId7"/>
          <a:srcRect l="54930" t="24825" r="41566" b="72527"/>
          <a:stretch>
            <a:fillRect/>
          </a:stretch>
        </p:blipFill>
        <p:spPr>
          <a:xfrm>
            <a:off x="4729163" y="3286126"/>
            <a:ext cx="216584" cy="95135"/>
          </a:xfrm>
          <a:custGeom>
            <a:avLst/>
            <a:gdLst>
              <a:gd name="connsiteX0" fmla="*/ 0 w 216584"/>
              <a:gd name="connsiteY0" fmla="*/ 0 h 95135"/>
              <a:gd name="connsiteX1" fmla="*/ 128587 w 216584"/>
              <a:gd name="connsiteY1" fmla="*/ 42863 h 95135"/>
              <a:gd name="connsiteX2" fmla="*/ 214312 w 216584"/>
              <a:gd name="connsiteY2" fmla="*/ 8572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cubicBezTo>
                  <a:pt x="42862" y="14288"/>
                  <a:pt x="90994" y="17801"/>
                  <a:pt x="128587" y="42863"/>
                </a:cubicBezTo>
                <a:cubicBezTo>
                  <a:pt x="183981" y="79792"/>
                  <a:pt x="155160" y="66008"/>
                  <a:pt x="214312" y="85725"/>
                </a:cubicBezTo>
                <a:lnTo>
                  <a:pt x="216584" y="95135"/>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9" name="Picture 38"/>
          <p:cNvPicPr>
            <a:picLocks noChangeAspect="1"/>
          </p:cNvPicPr>
          <p:nvPr/>
        </p:nvPicPr>
        <p:blipFill>
          <a:blip r:embed="rId7"/>
          <a:srcRect l="55274" t="24980" r="41580" b="72627"/>
          <a:stretch>
            <a:fillRect/>
          </a:stretch>
        </p:blipFill>
        <p:spPr>
          <a:xfrm>
            <a:off x="3866858" y="3374177"/>
            <a:ext cx="194467" cy="85959"/>
          </a:xfrm>
          <a:custGeom>
            <a:avLst/>
            <a:gdLst>
              <a:gd name="connsiteX0" fmla="*/ 0 w 194467"/>
              <a:gd name="connsiteY0" fmla="*/ 0 h 85959"/>
              <a:gd name="connsiteX1" fmla="*/ 45021 w 194467"/>
              <a:gd name="connsiteY1" fmla="*/ 11815 h 85959"/>
              <a:gd name="connsiteX2" fmla="*/ 107339 w 194467"/>
              <a:gd name="connsiteY2" fmla="*/ 37287 h 85959"/>
              <a:gd name="connsiteX3" fmla="*/ 193064 w 194467"/>
              <a:gd name="connsiteY3" fmla="*/ 80149 h 85959"/>
              <a:gd name="connsiteX4" fmla="*/ 194467 w 194467"/>
              <a:gd name="connsiteY4" fmla="*/ 85959 h 85959"/>
              <a:gd name="connsiteX5" fmla="*/ 0 w 194467"/>
              <a:gd name="connsiteY5" fmla="*/ 0 h 8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67" h="85959">
                <a:moveTo>
                  <a:pt x="0" y="0"/>
                </a:moveTo>
                <a:lnTo>
                  <a:pt x="45021" y="11815"/>
                </a:lnTo>
                <a:cubicBezTo>
                  <a:pt x="67111" y="17612"/>
                  <a:pt x="88543" y="24756"/>
                  <a:pt x="107339" y="37287"/>
                </a:cubicBezTo>
                <a:cubicBezTo>
                  <a:pt x="162733" y="74216"/>
                  <a:pt x="133912" y="60432"/>
                  <a:pt x="193064" y="80149"/>
                </a:cubicBezTo>
                <a:lnTo>
                  <a:pt x="194467" y="85959"/>
                </a:lnTo>
                <a:lnTo>
                  <a:pt x="0" y="0"/>
                </a:lnTo>
                <a:close/>
              </a:path>
            </a:pathLst>
          </a:custGeom>
        </p:spPr>
      </p:pic>
      <p:pic>
        <p:nvPicPr>
          <p:cNvPr id="38" name="Picture 37"/>
          <p:cNvPicPr>
            <a:picLocks noChangeAspect="1"/>
          </p:cNvPicPr>
          <p:nvPr/>
        </p:nvPicPr>
        <p:blipFill>
          <a:blip r:embed="rId7"/>
          <a:srcRect l="58420" t="27373" r="27273" b="61722"/>
          <a:stretch>
            <a:fillRect/>
          </a:stretch>
        </p:blipFill>
        <p:spPr>
          <a:xfrm>
            <a:off x="4061325" y="3460136"/>
            <a:ext cx="884422" cy="391703"/>
          </a:xfrm>
          <a:custGeom>
            <a:avLst/>
            <a:gdLst>
              <a:gd name="connsiteX0" fmla="*/ 0 w 884422"/>
              <a:gd name="connsiteY0" fmla="*/ 0 h 391703"/>
              <a:gd name="connsiteX1" fmla="*/ 884422 w 884422"/>
              <a:gd name="connsiteY1" fmla="*/ 390935 h 391703"/>
              <a:gd name="connsiteX2" fmla="*/ 884422 w 884422"/>
              <a:gd name="connsiteY2" fmla="*/ 391703 h 391703"/>
              <a:gd name="connsiteX3" fmla="*/ 869 w 884422"/>
              <a:gd name="connsiteY3" fmla="*/ 3600 h 391703"/>
              <a:gd name="connsiteX4" fmla="*/ 0 w 884422"/>
              <a:gd name="connsiteY4" fmla="*/ 0 h 391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422" h="391703">
                <a:moveTo>
                  <a:pt x="0" y="0"/>
                </a:moveTo>
                <a:lnTo>
                  <a:pt x="884422" y="390935"/>
                </a:lnTo>
                <a:lnTo>
                  <a:pt x="884422" y="391703"/>
                </a:lnTo>
                <a:lnTo>
                  <a:pt x="869" y="3600"/>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925709" y="813128"/>
            <a:ext cx="232788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pt-BR" sz="28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charset="-128"/>
                <a:cs typeface="+mn-cs"/>
              </a:rPr>
              <a:t>KHỞI ĐỘNG</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p:cNvGraphicFramePr>
            <a:graphicFrameLocks noGrp="1"/>
          </p:cNvGraphicFramePr>
          <p:nvPr/>
        </p:nvGraphicFramePr>
        <p:xfrm>
          <a:off x="854868" y="1616710"/>
          <a:ext cx="10469563" cy="3291840"/>
        </p:xfrm>
        <a:graphic>
          <a:graphicData uri="http://schemas.openxmlformats.org/drawingml/2006/table">
            <a:tbl>
              <a:tblPr firstRow="1" firstCol="1" lastRow="1" lastCol="1" bandRow="1" bandCol="1"/>
              <a:tblGrid>
                <a:gridCol w="5127625">
                  <a:extLst>
                    <a:ext uri="{9D8B030D-6E8A-4147-A177-3AD203B41FA5}">
                      <a16:colId xmlns:a16="http://schemas.microsoft.com/office/drawing/2014/main" val="20000"/>
                    </a:ext>
                  </a:extLst>
                </a:gridCol>
                <a:gridCol w="5341938">
                  <a:extLst>
                    <a:ext uri="{9D8B030D-6E8A-4147-A177-3AD203B41FA5}">
                      <a16:colId xmlns:a16="http://schemas.microsoft.com/office/drawing/2014/main" val="20001"/>
                    </a:ext>
                  </a:extLst>
                </a:gridCol>
              </a:tblGrid>
              <a:tr h="0">
                <a:tc>
                  <a:txBody>
                    <a:bodyPr/>
                    <a:lstStyle/>
                    <a:p>
                      <a:pPr algn="ctr">
                        <a:spcAft>
                          <a:spcPts val="750"/>
                        </a:spcAft>
                      </a:pPr>
                      <a:r>
                        <a:rPr lang="vi-VN" altLang="en-US" sz="2800" b="1" dirty="0">
                          <a:effectLst/>
                          <a:latin typeface="Times New Roman" panose="02020603050405020304" pitchFamily="18" charset="0"/>
                          <a:ea typeface="Calibri" panose="020F0502020204030204" pitchFamily="34" charset="0"/>
                        </a:rPr>
                        <a:t>Nói giảm, nói tránh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750"/>
                        </a:spcAft>
                      </a:pPr>
                      <a:r>
                        <a:rPr lang="vi-VN" altLang="en-US" sz="2800" b="1" dirty="0" err="1">
                          <a:effectLst/>
                          <a:latin typeface="Times New Roman" panose="02020603050405020304" pitchFamily="18" charset="0"/>
                          <a:ea typeface="Calibri" panose="020F0502020204030204" pitchFamily="34" charset="0"/>
                        </a:rPr>
                        <a:t>Nghĩa của từ</a:t>
                      </a:r>
                      <a:endParaRPr lang="vi-VN" altLang="en-US" sz="2800" b="1"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lvl="0" indent="0">
                        <a:spcAft>
                          <a:spcPts val="750"/>
                        </a:spcAft>
                        <a:buSzPts val="1400"/>
                        <a:buFont typeface="Times New Roman" panose="02020603050405020304" pitchFamily="18" charset="0"/>
                        <a:buNone/>
                      </a:pPr>
                      <a:r>
                        <a:rPr lang="en-US" sz="2800" dirty="0">
                          <a:effectLst/>
                          <a:latin typeface="Times New Roman" panose="02020603050405020304" pitchFamily="18" charset="0"/>
                          <a:ea typeface="Calibri" panose="020F0502020204030204" pitchFamily="34" charset="0"/>
                        </a:rPr>
                        <a:t>- Nói giảm nói tránh: Là biện pháp tu từ dùng cách diễn đạt tế nhị uyển chuyển để tránh gây cảm giác quá đau buồn, ghê sợ, nặng nề hoặc tránh thô tục, thiếu lịch sự.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spcAft>
                          <a:spcPts val="750"/>
                        </a:spcAft>
                        <a:buSzPts val="1400"/>
                        <a:buFont typeface="Times New Roman" panose="02020603050405020304" pitchFamily="18" charset="0"/>
                        <a:buNone/>
                      </a:pPr>
                      <a:r>
                        <a:rPr lang="en-US" sz="2800" dirty="0">
                          <a:effectLst/>
                          <a:latin typeface="Times New Roman" panose="02020603050405020304" pitchFamily="18" charset="0"/>
                          <a:ea typeface="Times New Roman" panose="02020603050405020304" pitchFamily="18" charset="0"/>
                        </a:rPr>
                        <a:t>- Nghĩa của từ là nội dung (sự vật, hoạt động, tính chất, quan hệ ,...) mà từ biểu thị .</a:t>
                      </a:r>
                    </a:p>
                    <a:p>
                      <a:pPr marL="0" lvl="0" indent="0">
                        <a:spcAft>
                          <a:spcPts val="750"/>
                        </a:spcAft>
                        <a:buSzPts val="1400"/>
                        <a:buFont typeface="Times New Roman" panose="02020603050405020304" pitchFamily="18" charset="0"/>
                        <a:buNone/>
                      </a:pPr>
                      <a:endParaRPr lang="en-US" sz="2800" dirty="0">
                        <a:effectLst/>
                        <a:latin typeface="Times New Roman" panose="02020603050405020304" pitchFamily="18" charset="0"/>
                        <a:ea typeface="Times New Roman" panose="02020603050405020304" pitchFamily="18" charset="0"/>
                      </a:endParaRPr>
                    </a:p>
                    <a:p>
                      <a:pPr marL="0" lvl="0" indent="0">
                        <a:spcAft>
                          <a:spcPts val="750"/>
                        </a:spcAft>
                        <a:buSzPts val="1400"/>
                        <a:buFont typeface="Times New Roman" panose="02020603050405020304" pitchFamily="18" charset="0"/>
                        <a:buNone/>
                      </a:pPr>
                      <a:endParaRPr lang="en-US" sz="2800" dirty="0">
                        <a:effectLst/>
                        <a:latin typeface="Times New Roman" panose="02020603050405020304" pitchFamily="18" charset="0"/>
                        <a:ea typeface="Times New Roman" panose="02020603050405020304" pitchFamily="18" charset="0"/>
                      </a:endParaRPr>
                    </a:p>
                    <a:p>
                      <a:pPr marL="0" lvl="0" indent="0">
                        <a:spcAft>
                          <a:spcPts val="750"/>
                        </a:spcAft>
                        <a:buSzPts val="1400"/>
                        <a:buFont typeface="Times New Roman" panose="02020603050405020304" pitchFamily="18" charset="0"/>
                        <a:buNone/>
                      </a:pP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46" name="Picture 45"/>
          <p:cNvPicPr>
            <a:picLocks noChangeAspect="1"/>
          </p:cNvPicPr>
          <p:nvPr/>
        </p:nvPicPr>
        <p:blipFill>
          <a:blip r:embed="rId8"/>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8"/>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8"/>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45" name="Picture 44"/>
          <p:cNvPicPr>
            <a:picLocks noChangeAspect="1"/>
          </p:cNvPicPr>
          <p:nvPr/>
        </p:nvPicPr>
        <p:blipFill>
          <a:blip r:embed="rId9"/>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9"/>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2" name="Rectangle 1"/>
          <p:cNvSpPr/>
          <p:nvPr/>
        </p:nvSpPr>
        <p:spPr>
          <a:xfrm>
            <a:off x="620221" y="1004500"/>
            <a:ext cx="2210862" cy="738664"/>
          </a:xfrm>
          <a:prstGeom prst="rect">
            <a:avLst/>
          </a:prstGeom>
        </p:spPr>
        <p:txBody>
          <a:bodyPr wrap="none">
            <a:spAutoFit/>
          </a:bodyPr>
          <a:lstStyle/>
          <a:p>
            <a:pPr algn="just">
              <a:lnSpc>
                <a:spcPct val="150000"/>
              </a:lnSpc>
              <a:spcAft>
                <a:spcPts val="0"/>
              </a:spcAft>
              <a:tabLst>
                <a:tab pos="2110105" algn="l"/>
              </a:tabLst>
            </a:pPr>
            <a:r>
              <a:rPr lang="pt-BR" sz="2800" b="1" dirty="0">
                <a:solidFill>
                  <a:srgbClr val="0000FF"/>
                </a:solidFill>
                <a:latin typeface="Times New Roman" panose="02020603050405020304" pitchFamily="18" charset="0"/>
                <a:ea typeface="MS Mincho" panose="02020609040205080304" charset="-128"/>
              </a:rPr>
              <a:t>II. Luyện tập</a:t>
            </a:r>
            <a:endParaRPr lang="en-US" sz="2800"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670174" y="2007004"/>
            <a:ext cx="2047875" cy="645160"/>
          </a:xfrm>
          <a:prstGeom prst="rect">
            <a:avLst/>
          </a:prstGeom>
        </p:spPr>
        <p:txBody>
          <a:bodyPr wrap="none">
            <a:spAutoFit/>
          </a:bodyPr>
          <a:lstStyle/>
          <a:p>
            <a:pPr algn="just">
              <a:lnSpc>
                <a:spcPct val="150000"/>
              </a:lnSpc>
              <a:spcAft>
                <a:spcPts val="0"/>
              </a:spcAft>
              <a:tabLst>
                <a:tab pos="2110105" algn="l"/>
              </a:tabLst>
            </a:pPr>
            <a:r>
              <a:rPr lang="pt-BR" sz="2400" b="1" u="sng" dirty="0">
                <a:latin typeface="Times New Roman" panose="02020603050405020304" pitchFamily="18" charset="0"/>
                <a:ea typeface="MS Mincho" panose="02020609040205080304" charset="-128"/>
              </a:rPr>
              <a:t>Bài tập 1/tr </a:t>
            </a:r>
            <a:r>
              <a:rPr lang="vi-VN" altLang="pt-BR" sz="2400" b="1" u="sng" dirty="0">
                <a:latin typeface="Times New Roman" panose="02020603050405020304" pitchFamily="18" charset="0"/>
                <a:ea typeface="MS Mincho" panose="02020609040205080304" charset="-128"/>
              </a:rPr>
              <a:t>47</a:t>
            </a:r>
            <a:endParaRPr lang="vi-VN" altLang="pt-BR" sz="2400" b="1" u="sng" dirty="0">
              <a:effectLst/>
              <a:latin typeface="Times New Roman" panose="02020603050405020304" pitchFamily="18" charset="0"/>
              <a:ea typeface="MS Mincho" panose="02020609040205080304" charset="-128"/>
            </a:endParaRPr>
          </a:p>
        </p:txBody>
      </p:sp>
      <p:sp>
        <p:nvSpPr>
          <p:cNvPr id="12" name="Rectangle 11"/>
          <p:cNvSpPr/>
          <p:nvPr/>
        </p:nvSpPr>
        <p:spPr>
          <a:xfrm>
            <a:off x="620221" y="2680107"/>
            <a:ext cx="10858500" cy="954107"/>
          </a:xfrm>
          <a:prstGeom prst="rect">
            <a:avLst/>
          </a:prstGeom>
        </p:spPr>
        <p:txBody>
          <a:bodyPr>
            <a:spAutoFit/>
          </a:bodyPr>
          <a:lstStyle/>
          <a:p>
            <a:pPr algn="just">
              <a:spcAft>
                <a:spcPts val="0"/>
              </a:spcAft>
            </a:pPr>
            <a:r>
              <a:rPr lang="vi-VN" sz="2800" dirty="0">
                <a:latin typeface="Times New Roman" panose="02020603050405020304" pitchFamily="18" charset="0"/>
                <a:ea typeface="Calibri" panose="020F0502020204030204" pitchFamily="34" charset="0"/>
              </a:rPr>
              <a:t>-</a:t>
            </a:r>
            <a:r>
              <a:rPr lang="vi-VN" sz="2800" dirty="0"/>
              <a:t>Từ “gặp”</a:t>
            </a:r>
            <a:r>
              <a:rPr lang="en-US" sz="2800" dirty="0"/>
              <a:t>: </a:t>
            </a:r>
            <a:r>
              <a:rPr lang="vi-VN" sz="2800" dirty="0"/>
              <a:t>cuộc gặp gỡ giữa người với sự vật. Lá cơm nếp không còn là một sự vật vô tri vô giác, mà cũng giống như con người.</a:t>
            </a:r>
            <a:r>
              <a:rPr lang="vi-VN" sz="2800" dirty="0">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p:txBody>
      </p:sp>
      <p:sp>
        <p:nvSpPr>
          <p:cNvPr id="13" name="Rectangle 12"/>
          <p:cNvSpPr/>
          <p:nvPr/>
        </p:nvSpPr>
        <p:spPr>
          <a:xfrm>
            <a:off x="855837" y="1432522"/>
            <a:ext cx="2489835" cy="737235"/>
          </a:xfrm>
          <a:prstGeom prst="rect">
            <a:avLst/>
          </a:prstGeom>
        </p:spPr>
        <p:txBody>
          <a:bodyPr wrap="none">
            <a:spAutoFit/>
          </a:bodyPr>
          <a:lstStyle/>
          <a:p>
            <a:pPr algn="just">
              <a:lnSpc>
                <a:spcPct val="150000"/>
              </a:lnSpc>
              <a:spcAft>
                <a:spcPts val="0"/>
              </a:spcAft>
              <a:tabLst>
                <a:tab pos="2110105" algn="l"/>
              </a:tabLst>
            </a:pPr>
            <a:r>
              <a:rPr lang="pt-BR" sz="2800" b="1" dirty="0">
                <a:solidFill>
                  <a:srgbClr val="0000FF"/>
                </a:solidFill>
                <a:latin typeface="Times New Roman" panose="02020603050405020304" pitchFamily="18" charset="0"/>
                <a:ea typeface="MS Mincho" panose="02020609040205080304" charset="-128"/>
              </a:rPr>
              <a:t>1. </a:t>
            </a:r>
            <a:r>
              <a:rPr lang="vi-VN" altLang="pt-BR" sz="2800" b="1" dirty="0">
                <a:solidFill>
                  <a:srgbClr val="0000FF"/>
                </a:solidFill>
                <a:latin typeface="Times New Roman" panose="02020603050405020304" pitchFamily="18" charset="0"/>
                <a:ea typeface="MS Mincho" panose="02020609040205080304" charset="-128"/>
              </a:rPr>
              <a:t>Nghĩa của từ</a:t>
            </a:r>
            <a:endParaRPr lang="vi-VN" altLang="pt-BR" sz="2800" b="1" dirty="0">
              <a:solidFill>
                <a:srgbClr val="0000FF"/>
              </a:solidFill>
              <a:effectLst/>
              <a:latin typeface="Times New Roman" panose="02020603050405020304" pitchFamily="18" charset="0"/>
              <a:ea typeface="MS Mincho" panose="0202060904020508030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3" name="Rectangle 2"/>
          <p:cNvSpPr/>
          <p:nvPr/>
        </p:nvSpPr>
        <p:spPr>
          <a:xfrm>
            <a:off x="530141" y="1021249"/>
            <a:ext cx="2338705" cy="645160"/>
          </a:xfrm>
          <a:prstGeom prst="rect">
            <a:avLst/>
          </a:prstGeom>
        </p:spPr>
        <p:txBody>
          <a:bodyPr wrap="none">
            <a:spAutoFit/>
          </a:bodyPr>
          <a:lstStyle/>
          <a:p>
            <a:pPr algn="just">
              <a:lnSpc>
                <a:spcPct val="150000"/>
              </a:lnSpc>
              <a:spcAft>
                <a:spcPts val="0"/>
              </a:spcAft>
              <a:tabLst>
                <a:tab pos="2110105" algn="l"/>
              </a:tabLst>
            </a:pPr>
            <a:r>
              <a:rPr lang="vi-VN" altLang="pt-BR" sz="2400" b="1" dirty="0">
                <a:solidFill>
                  <a:srgbClr val="0000FF"/>
                </a:solidFill>
                <a:latin typeface="Times New Roman" panose="02020603050405020304" pitchFamily="18" charset="0"/>
                <a:ea typeface="MS Mincho" panose="02020609040205080304" charset="-128"/>
              </a:rPr>
              <a:t>1</a:t>
            </a:r>
            <a:r>
              <a:rPr lang="pt-BR" sz="2400" b="1" dirty="0">
                <a:solidFill>
                  <a:srgbClr val="0000FF"/>
                </a:solidFill>
                <a:latin typeface="Times New Roman" panose="02020603050405020304" pitchFamily="18" charset="0"/>
                <a:ea typeface="MS Mincho" panose="02020609040205080304" charset="-128"/>
              </a:rPr>
              <a:t>. Nghĩa của từ: </a:t>
            </a:r>
            <a:endParaRPr lang="en-US" sz="24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636781" y="1608308"/>
            <a:ext cx="10858500" cy="738664"/>
          </a:xfrm>
          <a:prstGeom prst="rect">
            <a:avLst/>
          </a:prstGeom>
        </p:spPr>
        <p:txBody>
          <a:bodyPr wrap="square">
            <a:spAutoFit/>
          </a:bodyPr>
          <a:lstStyle/>
          <a:p>
            <a:pPr algn="just">
              <a:lnSpc>
                <a:spcPct val="150000"/>
              </a:lnSpc>
              <a:spcAft>
                <a:spcPts val="0"/>
              </a:spcAft>
              <a:tabLst>
                <a:tab pos="2110105" algn="l"/>
              </a:tabLst>
            </a:pPr>
            <a:r>
              <a:rPr lang="pt-BR" sz="2800" b="1" dirty="0">
                <a:latin typeface="Times New Roman" panose="02020603050405020304" pitchFamily="18" charset="0"/>
                <a:ea typeface="MS Mincho" panose="02020609040205080304" charset="-128"/>
              </a:rPr>
              <a:t>Bài tập </a:t>
            </a:r>
            <a:r>
              <a:rPr lang="en-US" sz="2800" b="1" dirty="0">
                <a:latin typeface="Times New Roman" panose="02020603050405020304" pitchFamily="18" charset="0"/>
                <a:ea typeface="MS Mincho" panose="02020609040205080304" charset="-128"/>
              </a:rPr>
              <a:t>2</a:t>
            </a:r>
            <a:r>
              <a:rPr lang="pt-BR" sz="2800" b="1" dirty="0">
                <a:latin typeface="Times New Roman" panose="02020603050405020304" pitchFamily="18" charset="0"/>
                <a:ea typeface="MS Mincho" panose="02020609040205080304" charset="-128"/>
              </a:rPr>
              <a:t> tr </a:t>
            </a:r>
            <a:r>
              <a:rPr lang="vi-VN" altLang="pt-BR" sz="2800" b="1" dirty="0">
                <a:latin typeface="Times New Roman" panose="02020603050405020304" pitchFamily="18" charset="0"/>
                <a:ea typeface="MS Mincho" panose="02020609040205080304" charset="-128"/>
              </a:rPr>
              <a:t>47</a:t>
            </a:r>
            <a:r>
              <a:rPr lang="en-US" altLang="pt-BR" sz="2800" b="1" dirty="0">
                <a:latin typeface="Times New Roman" panose="02020603050405020304" pitchFamily="18" charset="0"/>
                <a:ea typeface="MS Mincho" panose="02020609040205080304" charset="-128"/>
              </a:rPr>
              <a:t>:</a:t>
            </a:r>
            <a:endParaRPr lang="pt-BR"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endParaRPr>
          </a:p>
        </p:txBody>
      </p:sp>
      <p:sp>
        <p:nvSpPr>
          <p:cNvPr id="33" name="Rectangle 32"/>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 name="TextBox 1"/>
          <p:cNvSpPr txBox="1"/>
          <p:nvPr/>
        </p:nvSpPr>
        <p:spPr>
          <a:xfrm>
            <a:off x="3112654" y="1716030"/>
            <a:ext cx="4902249" cy="523220"/>
          </a:xfrm>
          <a:prstGeom prst="rect">
            <a:avLst/>
          </a:prstGeom>
          <a:noFill/>
        </p:spPr>
        <p:txBody>
          <a:bodyPr wrap="square" rtlCol="0">
            <a:spAutoFit/>
          </a:bodyPr>
          <a:lstStyle/>
          <a:p>
            <a:r>
              <a:rPr lang="en-US" sz="2800" dirty="0">
                <a:latin typeface="Times New Roman" pitchFamily="18" charset="0"/>
                <a:cs typeface="Times New Roman" pitchFamily="18" charset="0"/>
              </a:rPr>
              <a:t>C</a:t>
            </a:r>
            <a:r>
              <a:rPr lang="vi-VN" sz="2800" dirty="0">
                <a:latin typeface="Times New Roman" pitchFamily="18" charset="0"/>
                <a:cs typeface="Times New Roman" pitchFamily="18" charset="0"/>
              </a:rPr>
              <a:t>ụm từ “thơm suốt đường con”</a:t>
            </a:r>
            <a:endParaRPr lang="en-US" sz="2800" dirty="0">
              <a:latin typeface="Times New Roman" pitchFamily="18" charset="0"/>
              <a:cs typeface="Times New Roman" pitchFamily="18" charset="0"/>
            </a:endParaRPr>
          </a:p>
        </p:txBody>
      </p:sp>
      <p:sp>
        <p:nvSpPr>
          <p:cNvPr id="4" name="TextBox 3"/>
          <p:cNvSpPr txBox="1"/>
          <p:nvPr/>
        </p:nvSpPr>
        <p:spPr>
          <a:xfrm>
            <a:off x="853099" y="2803476"/>
            <a:ext cx="10081754" cy="2308324"/>
          </a:xfrm>
          <a:prstGeom prst="rect">
            <a:avLst/>
          </a:prstGeom>
          <a:noFill/>
        </p:spPr>
        <p:txBody>
          <a:bodyPr wrap="square" rtlCol="0">
            <a:spAutoFit/>
          </a:bodyPr>
          <a:lstStyle/>
          <a:p>
            <a:r>
              <a:rPr lang="vi-VN" sz="3600" dirty="0">
                <a:latin typeface="Times New Roman" pitchFamily="18" charset="0"/>
                <a:cs typeface="Times New Roman" pitchFamily="18" charset="0"/>
              </a:rPr>
              <a:t>Ý nghĩa: Mùi thơm của cơm nếp theo suốt con đường người con đi. Nhưng mùi thơm không có thật, mà đang tồn tại trong tâm tưởng của người con đang nhớ về mẹ và quê hương.</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3" name="Rectangle 2"/>
          <p:cNvSpPr/>
          <p:nvPr/>
        </p:nvSpPr>
        <p:spPr>
          <a:xfrm>
            <a:off x="530141" y="1021249"/>
            <a:ext cx="2338705" cy="645160"/>
          </a:xfrm>
          <a:prstGeom prst="rect">
            <a:avLst/>
          </a:prstGeom>
        </p:spPr>
        <p:txBody>
          <a:bodyPr wrap="none">
            <a:spAutoFit/>
          </a:bodyPr>
          <a:lstStyle/>
          <a:p>
            <a:pPr algn="just">
              <a:lnSpc>
                <a:spcPct val="150000"/>
              </a:lnSpc>
              <a:spcAft>
                <a:spcPts val="0"/>
              </a:spcAft>
              <a:tabLst>
                <a:tab pos="2110105" algn="l"/>
              </a:tabLst>
            </a:pPr>
            <a:r>
              <a:rPr lang="vi-VN" altLang="pt-BR" sz="2400" b="1" dirty="0">
                <a:solidFill>
                  <a:srgbClr val="0000FF"/>
                </a:solidFill>
                <a:latin typeface="Times New Roman" panose="02020603050405020304" pitchFamily="18" charset="0"/>
                <a:ea typeface="MS Mincho" panose="02020609040205080304" charset="-128"/>
              </a:rPr>
              <a:t>1</a:t>
            </a:r>
            <a:r>
              <a:rPr lang="pt-BR" sz="2400" b="1" dirty="0">
                <a:solidFill>
                  <a:srgbClr val="0000FF"/>
                </a:solidFill>
                <a:latin typeface="Times New Roman" panose="02020603050405020304" pitchFamily="18" charset="0"/>
                <a:ea typeface="MS Mincho" panose="02020609040205080304" charset="-128"/>
              </a:rPr>
              <a:t>. Nghĩa của từ: </a:t>
            </a:r>
            <a:endParaRPr lang="en-US" sz="24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636781" y="1608308"/>
            <a:ext cx="10858500" cy="661207"/>
          </a:xfrm>
          <a:prstGeom prst="rect">
            <a:avLst/>
          </a:prstGeom>
        </p:spPr>
        <p:txBody>
          <a:bodyPr wrap="square">
            <a:spAutoFit/>
          </a:bodyPr>
          <a:lstStyle/>
          <a:p>
            <a:pPr algn="just">
              <a:lnSpc>
                <a:spcPct val="150000"/>
              </a:lnSpc>
              <a:spcAft>
                <a:spcPts val="0"/>
              </a:spcAft>
              <a:tabLst>
                <a:tab pos="2110105" algn="l"/>
              </a:tabLst>
            </a:pPr>
            <a:r>
              <a:rPr lang="pt-BR" sz="2800" b="1" dirty="0">
                <a:latin typeface="Times New Roman" panose="02020603050405020304" pitchFamily="18" charset="0"/>
                <a:ea typeface="MS Mincho" panose="02020609040205080304" charset="-128"/>
              </a:rPr>
              <a:t>Bài tập </a:t>
            </a:r>
            <a:r>
              <a:rPr lang="en-US" sz="2800" b="1" dirty="0">
                <a:latin typeface="Times New Roman" panose="02020603050405020304" pitchFamily="18" charset="0"/>
                <a:ea typeface="MS Mincho" panose="02020609040205080304" charset="-128"/>
              </a:rPr>
              <a:t>3</a:t>
            </a:r>
            <a:r>
              <a:rPr lang="pt-BR" sz="2800" b="1" dirty="0">
                <a:latin typeface="Times New Roman" panose="02020603050405020304" pitchFamily="18" charset="0"/>
                <a:ea typeface="MS Mincho" panose="02020609040205080304" charset="-128"/>
              </a:rPr>
              <a:t> tr </a:t>
            </a:r>
            <a:r>
              <a:rPr lang="vi-VN" altLang="pt-BR" sz="2800" b="1" dirty="0">
                <a:latin typeface="Times New Roman" panose="02020603050405020304" pitchFamily="18" charset="0"/>
                <a:ea typeface="MS Mincho" panose="02020609040205080304" charset="-128"/>
              </a:rPr>
              <a:t>47</a:t>
            </a:r>
            <a:r>
              <a:rPr lang="pt-BR" sz="2800" b="1" dirty="0">
                <a:latin typeface="Times New Roman" panose="02020603050405020304" pitchFamily="18" charset="0"/>
                <a:ea typeface="MS Mincho" panose="02020609040205080304" charset="-128"/>
              </a:rPr>
              <a:t>:</a:t>
            </a:r>
          </a:p>
        </p:txBody>
      </p:sp>
      <p:sp>
        <p:nvSpPr>
          <p:cNvPr id="33" name="Rectangle 32"/>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 name="TextBox 1"/>
          <p:cNvSpPr txBox="1"/>
          <p:nvPr/>
        </p:nvSpPr>
        <p:spPr>
          <a:xfrm>
            <a:off x="853099" y="2410798"/>
            <a:ext cx="10642182" cy="954107"/>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Nghĩa của mùi vị trong những trường hợp trên không giống với nghĩa của mùi vị trong cụm từ mùi vị quê hương.</a:t>
            </a:r>
            <a:endParaRPr lang="en-US" sz="2800" dirty="0">
              <a:latin typeface="Times New Roman" pitchFamily="18" charset="0"/>
              <a:cs typeface="Times New Roman" pitchFamily="18" charset="0"/>
            </a:endParaRPr>
          </a:p>
        </p:txBody>
      </p:sp>
      <p:sp>
        <p:nvSpPr>
          <p:cNvPr id="4" name="TextBox 3"/>
          <p:cNvSpPr txBox="1"/>
          <p:nvPr/>
        </p:nvSpPr>
        <p:spPr>
          <a:xfrm>
            <a:off x="903428" y="3439015"/>
            <a:ext cx="3639128" cy="523220"/>
          </a:xfrm>
          <a:prstGeom prst="rect">
            <a:avLst/>
          </a:prstGeom>
          <a:noFill/>
        </p:spPr>
        <p:txBody>
          <a:bodyPr wrap="square" rtlCol="0">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a:t>
            </a:r>
          </a:p>
        </p:txBody>
      </p:sp>
      <p:sp>
        <p:nvSpPr>
          <p:cNvPr id="8" name="TextBox 7"/>
          <p:cNvSpPr txBox="1"/>
          <p:nvPr/>
        </p:nvSpPr>
        <p:spPr>
          <a:xfrm>
            <a:off x="992370" y="3943763"/>
            <a:ext cx="10026612" cy="1384995"/>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Mùi vị thức ăn, mùi vị trái chín, mùi vị của nước giải khát: Được cảm nhận bằng vị giác.</a:t>
            </a:r>
          </a:p>
          <a:p>
            <a:pPr algn="just"/>
            <a:endParaRPr lang="en-US" sz="2800" dirty="0">
              <a:latin typeface="Times New Roman" pitchFamily="18" charset="0"/>
              <a:cs typeface="Times New Roman" pitchFamily="18" charset="0"/>
            </a:endParaRPr>
          </a:p>
        </p:txBody>
      </p:sp>
      <p:sp>
        <p:nvSpPr>
          <p:cNvPr id="9" name="TextBox 8"/>
          <p:cNvSpPr txBox="1"/>
          <p:nvPr/>
        </p:nvSpPr>
        <p:spPr>
          <a:xfrm>
            <a:off x="3038764" y="6271491"/>
            <a:ext cx="184731" cy="369332"/>
          </a:xfrm>
          <a:prstGeom prst="rect">
            <a:avLst/>
          </a:prstGeom>
          <a:noFill/>
        </p:spPr>
        <p:txBody>
          <a:bodyPr wrap="none" rtlCol="0">
            <a:spAutoFit/>
          </a:bodyPr>
          <a:lstStyle/>
          <a:p>
            <a:endParaRPr lang="en-US" dirty="0"/>
          </a:p>
        </p:txBody>
      </p:sp>
      <p:sp>
        <p:nvSpPr>
          <p:cNvPr id="10" name="TextBox 9"/>
          <p:cNvSpPr txBox="1"/>
          <p:nvPr/>
        </p:nvSpPr>
        <p:spPr>
          <a:xfrm>
            <a:off x="992370" y="5007556"/>
            <a:ext cx="10405303" cy="1384995"/>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Mùi vị quê hương: Mang tính biểu tượng, được cảm nhận bằng tâm hồn, ý chỉ những đặc trưng và vẻ đẹp chỉ quê hương mới có.</a:t>
            </a:r>
          </a:p>
          <a:p>
            <a:pPr algn="just"/>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p:bldP spid="4"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3" name="Rectangle 2"/>
          <p:cNvSpPr/>
          <p:nvPr/>
        </p:nvSpPr>
        <p:spPr>
          <a:xfrm>
            <a:off x="530141" y="1021249"/>
            <a:ext cx="2338705" cy="645160"/>
          </a:xfrm>
          <a:prstGeom prst="rect">
            <a:avLst/>
          </a:prstGeom>
        </p:spPr>
        <p:txBody>
          <a:bodyPr wrap="none">
            <a:spAutoFit/>
          </a:bodyPr>
          <a:lstStyle/>
          <a:p>
            <a:pPr algn="just">
              <a:lnSpc>
                <a:spcPct val="150000"/>
              </a:lnSpc>
              <a:spcAft>
                <a:spcPts val="0"/>
              </a:spcAft>
              <a:tabLst>
                <a:tab pos="2110105" algn="l"/>
              </a:tabLst>
            </a:pPr>
            <a:r>
              <a:rPr lang="vi-VN" altLang="pt-BR" sz="2400" b="1" dirty="0">
                <a:solidFill>
                  <a:srgbClr val="0000FF"/>
                </a:solidFill>
                <a:latin typeface="Times New Roman" panose="02020603050405020304" pitchFamily="18" charset="0"/>
                <a:ea typeface="MS Mincho" panose="02020609040205080304" charset="-128"/>
              </a:rPr>
              <a:t>1</a:t>
            </a:r>
            <a:r>
              <a:rPr lang="pt-BR" sz="2400" b="1" dirty="0">
                <a:solidFill>
                  <a:srgbClr val="0000FF"/>
                </a:solidFill>
                <a:latin typeface="Times New Roman" panose="02020603050405020304" pitchFamily="18" charset="0"/>
                <a:ea typeface="MS Mincho" panose="02020609040205080304" charset="-128"/>
              </a:rPr>
              <a:t>. Nghĩa của từ: </a:t>
            </a:r>
            <a:endParaRPr lang="en-US" sz="24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636781" y="1608308"/>
            <a:ext cx="10858500" cy="661207"/>
          </a:xfrm>
          <a:prstGeom prst="rect">
            <a:avLst/>
          </a:prstGeom>
        </p:spPr>
        <p:txBody>
          <a:bodyPr wrap="square">
            <a:spAutoFit/>
          </a:bodyPr>
          <a:lstStyle/>
          <a:p>
            <a:pPr algn="just">
              <a:lnSpc>
                <a:spcPct val="150000"/>
              </a:lnSpc>
              <a:spcAft>
                <a:spcPts val="0"/>
              </a:spcAft>
              <a:tabLst>
                <a:tab pos="2110105" algn="l"/>
              </a:tabLst>
            </a:pPr>
            <a:r>
              <a:rPr lang="pt-BR" sz="2800" b="1" dirty="0">
                <a:latin typeface="Times New Roman" panose="02020603050405020304" pitchFamily="18" charset="0"/>
                <a:ea typeface="MS Mincho" panose="02020609040205080304" charset="-128"/>
              </a:rPr>
              <a:t>Bài tập </a:t>
            </a:r>
            <a:r>
              <a:rPr lang="vi-VN" altLang="pt-BR" sz="2800" b="1" dirty="0">
                <a:latin typeface="Times New Roman" panose="02020603050405020304" pitchFamily="18" charset="0"/>
                <a:ea typeface="MS Mincho" panose="02020609040205080304" charset="-128"/>
              </a:rPr>
              <a:t>4</a:t>
            </a:r>
            <a:r>
              <a:rPr lang="pt-BR" sz="2800" b="1" dirty="0">
                <a:latin typeface="Times New Roman" panose="02020603050405020304" pitchFamily="18" charset="0"/>
                <a:ea typeface="MS Mincho" panose="02020609040205080304" charset="-128"/>
              </a:rPr>
              <a:t> tr </a:t>
            </a:r>
            <a:r>
              <a:rPr lang="vi-VN" altLang="pt-BR" sz="2800" b="1" dirty="0">
                <a:latin typeface="Times New Roman" panose="02020603050405020304" pitchFamily="18" charset="0"/>
                <a:ea typeface="MS Mincho" panose="02020609040205080304" charset="-128"/>
              </a:rPr>
              <a:t>47</a:t>
            </a:r>
            <a:r>
              <a:rPr lang="pt-BR" sz="2800" b="1" dirty="0">
                <a:latin typeface="Times New Roman" panose="02020603050405020304" pitchFamily="18" charset="0"/>
                <a:ea typeface="MS Mincho" panose="02020609040205080304" charset="-128"/>
              </a:rPr>
              <a:t>:</a:t>
            </a:r>
          </a:p>
        </p:txBody>
      </p:sp>
      <p:sp>
        <p:nvSpPr>
          <p:cNvPr id="33" name="Rectangle 32"/>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 name="TextBox 1"/>
          <p:cNvSpPr txBox="1"/>
          <p:nvPr/>
        </p:nvSpPr>
        <p:spPr>
          <a:xfrm>
            <a:off x="745307" y="2386265"/>
            <a:ext cx="10578434" cy="1231106"/>
          </a:xfrm>
          <a:prstGeom prst="rect">
            <a:avLst/>
          </a:prstGeom>
          <a:noFill/>
        </p:spPr>
        <p:txBody>
          <a:bodyPr wrap="square" rtlCol="0">
            <a:spAutoFit/>
          </a:bodyPr>
          <a:lstStyle/>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Mùi vị quê hương: Mang tính biểu tượng, được cảm nhận bằng tâm hồn, ý chỉ những đặc trưng và vẻ đẹp chỉ quê hương mới có.</a:t>
            </a:r>
          </a:p>
          <a:p>
            <a:endParaRPr lang="en-US" dirty="0"/>
          </a:p>
        </p:txBody>
      </p:sp>
      <p:sp>
        <p:nvSpPr>
          <p:cNvPr id="4" name="TextBox 3"/>
          <p:cNvSpPr txBox="1"/>
          <p:nvPr/>
        </p:nvSpPr>
        <p:spPr>
          <a:xfrm>
            <a:off x="853099" y="3617371"/>
            <a:ext cx="10267483" cy="954107"/>
          </a:xfrm>
          <a:prstGeom prst="rect">
            <a:avLst/>
          </a:prstGeom>
          <a:noFill/>
        </p:spPr>
        <p:txBody>
          <a:bodyPr wrap="square" rtlCol="0">
            <a:spAutoFit/>
          </a:bodyPr>
          <a:lstStyle/>
          <a:p>
            <a:r>
              <a:rPr lang="vi-VN" sz="2800" dirty="0">
                <a:latin typeface="Times New Roman" pitchFamily="18" charset="0"/>
                <a:cs typeface="Times New Roman" pitchFamily="18" charset="0"/>
              </a:rPr>
              <a:t> </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Hiệu quả nghệ thuật: </a:t>
            </a:r>
            <a:r>
              <a:rPr lang="en-US" sz="2800" dirty="0">
                <a:latin typeface="Times New Roman" pitchFamily="18" charset="0"/>
                <a:cs typeface="Times New Roman" pitchFamily="18" charset="0"/>
              </a:rPr>
              <a:t>T</a:t>
            </a:r>
            <a:r>
              <a:rPr lang="vi-VN" sz="2800" dirty="0">
                <a:latin typeface="Times New Roman" pitchFamily="18" charset="0"/>
                <a:cs typeface="Times New Roman" pitchFamily="18" charset="0"/>
              </a:rPr>
              <a:t>ình cảm của người con dành cho mẹ và đất nước đều sâu sắc, mãnh liệt và quan trọng như nhau</a:t>
            </a:r>
            <a:r>
              <a:rPr lang="vi-VN" dirty="0"/>
              <a:t>.</a:t>
            </a:r>
            <a:endParaRPr lang="en-US" dirty="0"/>
          </a:p>
        </p:txBody>
      </p:sp>
    </p:spTree>
    <p:extLst>
      <p:ext uri="{BB962C8B-B14F-4D97-AF65-F5344CB8AC3E}">
        <p14:creationId xmlns:p14="http://schemas.microsoft.com/office/powerpoint/2010/main" val="132473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3" name="Rectangle 2"/>
          <p:cNvSpPr/>
          <p:nvPr/>
        </p:nvSpPr>
        <p:spPr>
          <a:xfrm>
            <a:off x="660400" y="1021080"/>
            <a:ext cx="3585845" cy="64516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vi-VN" alt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2</a:t>
            </a:r>
            <a:r>
              <a:rPr kumimoji="0" 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a:t>
            </a:r>
            <a:r>
              <a:rPr kumimoji="0" lang="vi-VN" alt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Các biện pháp tu từ</a:t>
            </a:r>
            <a:r>
              <a:rPr kumimoji="0" 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660400" y="1697811"/>
            <a:ext cx="10858500" cy="1985159"/>
          </a:xfrm>
          <a:prstGeom prst="rect">
            <a:avLst/>
          </a:prstGeom>
        </p:spPr>
        <p:txBody>
          <a:bodyPr>
            <a:spAutoFit/>
          </a:bodyPr>
          <a:lstStyle/>
          <a:p>
            <a:pPr algn="just">
              <a:lnSpc>
                <a:spcPct val="150000"/>
              </a:lnSpc>
              <a:spcAft>
                <a:spcPts val="0"/>
              </a:spcAft>
              <a:tabLst>
                <a:tab pos="2110105" algn="l"/>
              </a:tabLst>
            </a:pPr>
            <a:r>
              <a:rPr lang="vi-VN" altLang="pt-BR" sz="2600" b="1" dirty="0">
                <a:latin typeface="Times New Roman" panose="02020603050405020304" pitchFamily="18" charset="0"/>
                <a:ea typeface="MS Mincho" panose="02020609040205080304" charset="-128"/>
              </a:rPr>
              <a:t>Bài tập 5 /tr 47:</a:t>
            </a:r>
          </a:p>
          <a:p>
            <a:pPr algn="just">
              <a:lnSpc>
                <a:spcPct val="150000"/>
              </a:lnSpc>
              <a:spcAft>
                <a:spcPts val="0"/>
              </a:spcAft>
              <a:tabLst>
                <a:tab pos="2110105" algn="l"/>
              </a:tabLst>
            </a:pP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a. Biện pháp tu từ điệp ngữ: gấp rãi...=&gt; Tác dụng: nhấn mạnh vào tính chất gấp gáp, vội vã của hành động.</a:t>
            </a:r>
          </a:p>
        </p:txBody>
      </p:sp>
      <p:sp>
        <p:nvSpPr>
          <p:cNvPr id="30" name="Rectangle 29"/>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 name="Text Box 3"/>
          <p:cNvSpPr txBox="1"/>
          <p:nvPr/>
        </p:nvSpPr>
        <p:spPr>
          <a:xfrm>
            <a:off x="660400" y="3907155"/>
            <a:ext cx="10554970" cy="2676525"/>
          </a:xfrm>
          <a:prstGeom prst="rect">
            <a:avLst/>
          </a:prstGeom>
          <a:noFill/>
        </p:spPr>
        <p:txBody>
          <a:bodyPr wrap="square" rtlCol="0" anchor="t">
            <a:spAutoFit/>
            <a:scene3d>
              <a:camera prst="orthographicFront"/>
              <a:lightRig rig="threePt" dir="t"/>
            </a:scene3d>
          </a:bodyPr>
          <a:lstStyle/>
          <a:p>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Biện</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pháp</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tu</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từ</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so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sánh</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=&gt;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Tác</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dụng</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làm</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cụ</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thể</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hóa</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âm</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thanh</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của</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gió</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tăng</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sức</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gợi</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hình</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gợi</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cảm</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cho</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gió</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khiến</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gió</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cũng</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giống</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như</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con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người</a:t>
            </a:r>
            <a:r>
              <a:rPr lang="vi-VN" alt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endParaRPr lang="vi-VN" alt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vi-VN" alt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vi-VN" alt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3" name="Rectangle 2"/>
          <p:cNvSpPr/>
          <p:nvPr/>
        </p:nvSpPr>
        <p:spPr>
          <a:xfrm>
            <a:off x="660400" y="1021080"/>
            <a:ext cx="3585845" cy="64516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vi-VN" alt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2</a:t>
            </a:r>
            <a:r>
              <a:rPr kumimoji="0" 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a:t>
            </a:r>
            <a:r>
              <a:rPr kumimoji="0" lang="vi-VN" alt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Các biện pháp tu từ</a:t>
            </a:r>
            <a:r>
              <a:rPr kumimoji="0" 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660400" y="1697811"/>
            <a:ext cx="10858500" cy="620619"/>
          </a:xfrm>
          <a:prstGeom prst="rect">
            <a:avLst/>
          </a:prstGeom>
        </p:spPr>
        <p:txBody>
          <a:bodyPr>
            <a:spAutoFit/>
          </a:bodyPr>
          <a:lstStyle/>
          <a:p>
            <a:pPr algn="just">
              <a:lnSpc>
                <a:spcPct val="150000"/>
              </a:lnSpc>
              <a:spcAft>
                <a:spcPts val="0"/>
              </a:spcAft>
              <a:tabLst>
                <a:tab pos="2110105" algn="l"/>
              </a:tabLst>
            </a:pPr>
            <a:r>
              <a:rPr lang="vi-VN" altLang="pt-BR" sz="2600" b="1" dirty="0">
                <a:latin typeface="Times New Roman" panose="02020603050405020304" pitchFamily="18" charset="0"/>
                <a:ea typeface="MS Mincho" panose="02020609040205080304" charset="-128"/>
              </a:rPr>
              <a:t>Bài tập 6 /tr 47:</a:t>
            </a:r>
          </a:p>
        </p:txBody>
      </p:sp>
      <p:sp>
        <p:nvSpPr>
          <p:cNvPr id="30" name="Rectangle 29"/>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 name="Text Box 3"/>
          <p:cNvSpPr txBox="1"/>
          <p:nvPr/>
        </p:nvSpPr>
        <p:spPr>
          <a:xfrm>
            <a:off x="660400" y="4313555"/>
            <a:ext cx="10759440" cy="523220"/>
          </a:xfrm>
          <a:prstGeom prst="rect">
            <a:avLst/>
          </a:prstGeom>
          <a:noFill/>
        </p:spPr>
        <p:txBody>
          <a:bodyPr wrap="square" rtlCol="0" anchor="t">
            <a:spAutoFit/>
            <a:scene3d>
              <a:camera prst="orthographicFront"/>
              <a:lightRig rig="threePt" dir="t"/>
            </a:scene3d>
          </a:bodyPr>
          <a:lstStyle/>
          <a:p>
            <a:r>
              <a:rPr lang="vi-VN" alt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Biện pháp tu từ nhân hóa</a:t>
            </a:r>
            <a:r>
              <a:rPr lang="en-US" alt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Hơi</a:t>
            </a:r>
            <a:r>
              <a:rPr lang="en-US" alt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thở</a:t>
            </a:r>
            <a:r>
              <a:rPr lang="en-US" alt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gió</a:t>
            </a:r>
            <a:r>
              <a:rPr lang="en-US" alt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rất</a:t>
            </a:r>
            <a:r>
              <a:rPr lang="en-US" alt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gần</a:t>
            </a:r>
            <a:endParaRPr lang="vi-VN" alt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849467" y="2998960"/>
            <a:ext cx="10474274" cy="1231106"/>
          </a:xfrm>
          <a:prstGeom prst="rect">
            <a:avLst/>
          </a:prstGeom>
          <a:noFill/>
        </p:spPr>
        <p:txBody>
          <a:bodyPr wrap="square" rtlCol="0">
            <a:spAutoFit/>
          </a:bodyPr>
          <a:lstStyle/>
          <a:p>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Tác</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dụng</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Làm</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cho</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các</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sự</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vật</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hiện</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tượng</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thiên</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nhiên</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cũng</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trở</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nên</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có</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hồn</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như</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con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người</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p>
          <a:p>
            <a:endParaRPr lang="en-US" dirty="0"/>
          </a:p>
        </p:txBody>
      </p:sp>
      <p:sp>
        <p:nvSpPr>
          <p:cNvPr id="9" name="TextBox 8"/>
          <p:cNvSpPr txBox="1"/>
          <p:nvPr/>
        </p:nvSpPr>
        <p:spPr>
          <a:xfrm>
            <a:off x="853099" y="4972942"/>
            <a:ext cx="10570372" cy="1384995"/>
          </a:xfrm>
          <a:prstGeom prst="rect">
            <a:avLst/>
          </a:prstGeom>
          <a:noFill/>
        </p:spPr>
        <p:txBody>
          <a:bodyPr wrap="square" rtlCol="0">
            <a:spAutoFit/>
          </a:bodyPr>
          <a:lstStyle/>
          <a:p>
            <a:r>
              <a:rPr lang="en-US" altLang="en-US" sz="28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t>
            </a:r>
            <a:r>
              <a:rPr lang="vi-VN" altLang="en-US" sz="28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ác dụng</a:t>
            </a:r>
            <a:r>
              <a:rPr lang="en-US" altLang="en-US" sz="28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vi-VN" altLang="en-US" sz="28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28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t>
            </a:r>
            <a:r>
              <a:rPr lang="vi-VN" altLang="en-US" sz="28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àm cho gió cũng có hơi thở, sức sống như con người, tăng sức gợi hình, gợi cảm cho không gian mà gió đến.</a:t>
            </a:r>
          </a:p>
          <a:p>
            <a:endParaRPr lang="en-US" sz="2800" dirty="0"/>
          </a:p>
        </p:txBody>
      </p:sp>
      <p:sp>
        <p:nvSpPr>
          <p:cNvPr id="10" name="TextBox 9"/>
          <p:cNvSpPr txBox="1"/>
          <p:nvPr/>
        </p:nvSpPr>
        <p:spPr>
          <a:xfrm>
            <a:off x="853099" y="2352629"/>
            <a:ext cx="7952509" cy="800219"/>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Biện</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pháp</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tu</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từ</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nhân</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hóa</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Mặt</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trời</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ngai</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ngái</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lơi</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lơi</a:t>
            </a:r>
            <a:endPar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VÂN</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DỤNG</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34" name="Picture 33"/>
          <p:cNvPicPr>
            <a:picLocks noChangeAspect="1"/>
          </p:cNvPicPr>
          <p:nvPr/>
        </p:nvPicPr>
        <p:blipFill>
          <a:blip r:embed="rId11"/>
          <a:srcRect/>
          <a:stretch>
            <a:fillRect/>
          </a:stretch>
        </p:blipFill>
        <p:spPr>
          <a:xfrm>
            <a:off x="660399" y="1620907"/>
            <a:ext cx="10858500" cy="4726319"/>
          </a:xfrm>
          <a:custGeom>
            <a:avLst/>
            <a:gdLst>
              <a:gd name="connsiteX0" fmla="*/ 0 w 10858500"/>
              <a:gd name="connsiteY0" fmla="*/ 0 h 5204227"/>
              <a:gd name="connsiteX1" fmla="*/ 10858500 w 10858500"/>
              <a:gd name="connsiteY1" fmla="*/ 0 h 5204227"/>
              <a:gd name="connsiteX2" fmla="*/ 10858500 w 10858500"/>
              <a:gd name="connsiteY2" fmla="*/ 5204227 h 5204227"/>
              <a:gd name="connsiteX3" fmla="*/ 0 w 10858500"/>
              <a:gd name="connsiteY3" fmla="*/ 5204227 h 5204227"/>
              <a:gd name="connsiteX4" fmla="*/ 0 w 10858500"/>
              <a:gd name="connsiteY4" fmla="*/ 0 h 5204227"/>
              <a:gd name="connsiteX5" fmla="*/ 239714 w 10858500"/>
              <a:gd name="connsiteY5" fmla="*/ 1359635 h 5204227"/>
              <a:gd name="connsiteX6" fmla="*/ 239714 w 10858500"/>
              <a:gd name="connsiteY6" fmla="*/ 4572661 h 5204227"/>
              <a:gd name="connsiteX7" fmla="*/ 4371713 w 10858500"/>
              <a:gd name="connsiteY7" fmla="*/ 4572661 h 5204227"/>
              <a:gd name="connsiteX8" fmla="*/ 4371713 w 10858500"/>
              <a:gd name="connsiteY8" fmla="*/ 1359635 h 5204227"/>
              <a:gd name="connsiteX9" fmla="*/ 239714 w 10858500"/>
              <a:gd name="connsiteY9" fmla="*/ 1359635 h 520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58500" h="5204227">
                <a:moveTo>
                  <a:pt x="0" y="0"/>
                </a:moveTo>
                <a:lnTo>
                  <a:pt x="10858500" y="0"/>
                </a:lnTo>
                <a:lnTo>
                  <a:pt x="10858500" y="5204227"/>
                </a:lnTo>
                <a:lnTo>
                  <a:pt x="0" y="5204227"/>
                </a:lnTo>
                <a:lnTo>
                  <a:pt x="0" y="0"/>
                </a:lnTo>
                <a:close/>
                <a:moveTo>
                  <a:pt x="239714" y="1359635"/>
                </a:moveTo>
                <a:lnTo>
                  <a:pt x="239714" y="4572661"/>
                </a:lnTo>
                <a:lnTo>
                  <a:pt x="4371713" y="4572661"/>
                </a:lnTo>
                <a:lnTo>
                  <a:pt x="4371713" y="1359635"/>
                </a:lnTo>
                <a:lnTo>
                  <a:pt x="239714" y="1359635"/>
                </a:lnTo>
                <a:close/>
              </a:path>
            </a:pathLst>
          </a:custGeom>
        </p:spPr>
      </p:pic>
      <p:sp>
        <p:nvSpPr>
          <p:cNvPr id="30" name="Rectangle 29"/>
          <p:cNvSpPr/>
          <p:nvPr/>
        </p:nvSpPr>
        <p:spPr>
          <a:xfrm>
            <a:off x="2225749" y="1780664"/>
            <a:ext cx="1192955" cy="523220"/>
          </a:xfrm>
          <a:prstGeom prst="rect">
            <a:avLst/>
          </a:prstGeom>
        </p:spPr>
        <p:txBody>
          <a:bodyPr wrap="none">
            <a:spAutoFit/>
          </a:bodyPr>
          <a:lstStyle/>
          <a:p>
            <a:pPr algn="just"/>
            <a:r>
              <a:rPr lang="pt-BR" sz="2800" b="1" dirty="0">
                <a:latin typeface="Times New Roman" panose="02020603050405020304" pitchFamily="18" charset="0"/>
                <a:ea typeface="Calibri" panose="020F0502020204030204" pitchFamily="34" charset="0"/>
              </a:rPr>
              <a:t>Câu 7</a:t>
            </a:r>
            <a:r>
              <a:rPr lang="en-US" sz="2800" dirty="0">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10" name="Rectangle 9"/>
          <p:cNvSpPr/>
          <p:nvPr/>
        </p:nvSpPr>
        <p:spPr>
          <a:xfrm>
            <a:off x="1337310" y="3285490"/>
            <a:ext cx="4658995" cy="1789430"/>
          </a:xfrm>
          <a:prstGeom prst="rect">
            <a:avLst/>
          </a:prstGeom>
        </p:spPr>
        <p:txBody>
          <a:bodyPr wrap="square">
            <a:spAutoFit/>
          </a:bodyPr>
          <a:lstStyle/>
          <a:p>
            <a:pPr marR="65405">
              <a:lnSpc>
                <a:spcPct val="115000"/>
              </a:lnSpc>
              <a:spcBef>
                <a:spcPts val="410"/>
              </a:spcBef>
              <a:spcAft>
                <a:spcPts val="600"/>
              </a:spcAft>
              <a:tabLst>
                <a:tab pos="472440" algn="l"/>
              </a:tabLst>
            </a:pPr>
            <a:r>
              <a:rPr lang="en-US" sz="3200" dirty="0" err="1">
                <a:solidFill>
                  <a:srgbClr val="000000"/>
                </a:solidFill>
                <a:latin typeface="Times New Roman" panose="02020603050405020304" pitchFamily="18" charset="0"/>
                <a:ea typeface="Calibri" panose="020F0502020204030204" pitchFamily="34" charset="0"/>
              </a:rPr>
              <a:t>Viết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đoạn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văn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khoảng</a:t>
            </a:r>
            <a:r>
              <a:rPr lang="en-US" sz="3200" dirty="0">
                <a:solidFill>
                  <a:srgbClr val="000000"/>
                </a:solidFill>
                <a:latin typeface="Times New Roman" panose="02020603050405020304" pitchFamily="18" charset="0"/>
                <a:ea typeface="Calibri" panose="020F0502020204030204" pitchFamily="34" charset="0"/>
              </a:rPr>
              <a:t> 5-7 </a:t>
            </a:r>
            <a:r>
              <a:rPr lang="en-US" sz="3200" dirty="0" err="1">
                <a:solidFill>
                  <a:srgbClr val="000000"/>
                </a:solidFill>
                <a:latin typeface="Times New Roman" panose="02020603050405020304" pitchFamily="18" charset="0"/>
                <a:ea typeface="Calibri" panose="020F0502020204030204" pitchFamily="34" charset="0"/>
              </a:rPr>
              <a:t>câu</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có</a:t>
            </a:r>
            <a:r>
              <a:rPr lang="en-US" sz="3200" dirty="0">
                <a:solidFill>
                  <a:srgbClr val="000000"/>
                </a:solidFill>
                <a:latin typeface="Times New Roman" panose="02020603050405020304" pitchFamily="18" charset="0"/>
                <a:ea typeface="Calibri" panose="020F0502020204030204" pitchFamily="34" charset="0"/>
              </a:rPr>
              <a:t> </a:t>
            </a:r>
            <a:r>
              <a:rPr lang="vi-VN" altLang="en-US" sz="3200" dirty="0" err="1">
                <a:solidFill>
                  <a:srgbClr val="000000"/>
                </a:solidFill>
                <a:latin typeface="Times New Roman" panose="02020603050405020304" pitchFamily="18" charset="0"/>
                <a:ea typeface="Calibri" panose="020F0502020204030204" pitchFamily="34" charset="0"/>
              </a:rPr>
              <a:t>sử dụng các biện pháp tu từ</a:t>
            </a:r>
            <a:r>
              <a:rPr lang="en-US" sz="3200" dirty="0">
                <a:solidFill>
                  <a:srgbClr val="000000"/>
                </a:solidFill>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p:txBody>
      </p:sp>
      <p:sp>
        <p:nvSpPr>
          <p:cNvPr id="2" name="Oval 1"/>
          <p:cNvSpPr/>
          <p:nvPr/>
        </p:nvSpPr>
        <p:spPr>
          <a:xfrm>
            <a:off x="660400" y="2439035"/>
            <a:ext cx="6048375" cy="395478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VÂN DỤNG</a:t>
            </a: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2" name="Rectangle 1"/>
          <p:cNvSpPr/>
          <p:nvPr/>
        </p:nvSpPr>
        <p:spPr>
          <a:xfrm>
            <a:off x="611451" y="1963688"/>
            <a:ext cx="10858500" cy="3107690"/>
          </a:xfrm>
          <a:prstGeom prst="rect">
            <a:avLst/>
          </a:prstGeom>
        </p:spPr>
        <p:txBody>
          <a:bodyPr>
            <a:spAutoFit/>
          </a:bodyPr>
          <a:lstStyle/>
          <a:p>
            <a:pPr algn="just"/>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Nội</a:t>
            </a:r>
            <a:r>
              <a:rPr lang="en-US" sz="2800" dirty="0">
                <a:solidFill>
                  <a:srgbClr val="000000"/>
                </a:solidFill>
                <a:latin typeface="Times New Roman" panose="02020603050405020304" pitchFamily="18" charset="0"/>
                <a:ea typeface="Calibri" panose="020F0502020204030204" pitchFamily="34" charset="0"/>
              </a:rPr>
              <a:t> dung </a:t>
            </a:r>
            <a:r>
              <a:rPr lang="en-US" sz="2800" dirty="0" err="1">
                <a:solidFill>
                  <a:srgbClr val="000000"/>
                </a:solidFill>
                <a:latin typeface="Times New Roman" panose="02020603050405020304" pitchFamily="18" charset="0"/>
                <a:ea typeface="Calibri" panose="020F0502020204030204" pitchFamily="34" charset="0"/>
              </a:rPr>
              <a:t>đoạn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văn</a:t>
            </a:r>
            <a:endParaRPr lang="en-US" sz="2800" dirty="0">
              <a:latin typeface="Times New Roman" panose="02020603050405020304" pitchFamily="18" charset="0"/>
              <a:ea typeface="Calibri" panose="020F0502020204030204" pitchFamily="34" charset="0"/>
            </a:endParaRPr>
          </a:p>
          <a:p>
            <a:pPr algn="just"/>
            <a:r>
              <a:rPr lang="en-US" sz="2800" b="1" dirty="0">
                <a:solidFill>
                  <a:srgbClr val="000000"/>
                </a:solidFill>
                <a:latin typeface="Times New Roman" panose="02020603050405020304" pitchFamily="18" charset="0"/>
                <a:ea typeface="Calibri" panose="020F0502020204030204" pitchFamily="34" charset="0"/>
              </a:rPr>
              <a:t>+  VD :</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Sau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khi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học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xong</a:t>
            </a:r>
            <a:r>
              <a:rPr lang="en-US" sz="2800" dirty="0">
                <a:solidFill>
                  <a:srgbClr val="000000"/>
                </a:solidFill>
                <a:latin typeface="Times New Roman" panose="02020603050405020304" pitchFamily="18" charset="0"/>
                <a:ea typeface="Calibri" panose="020F0502020204030204" pitchFamily="34" charset="0"/>
              </a:rPr>
              <a:t> VB </a:t>
            </a:r>
            <a:r>
              <a:rPr lang="vi-VN" altLang="en-US" sz="2800" dirty="0" err="1">
                <a:solidFill>
                  <a:srgbClr val="000000"/>
                </a:solidFill>
                <a:latin typeface="Times New Roman" panose="02020603050405020304" pitchFamily="18" charset="0"/>
                <a:ea typeface="Calibri" panose="020F0502020204030204" pitchFamily="34" charset="0"/>
              </a:rPr>
              <a:t>Gặp lá cơm nếp</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theo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em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vì</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sao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chúng</a:t>
            </a:r>
            <a:r>
              <a:rPr lang="en-US" sz="2800" dirty="0">
                <a:solidFill>
                  <a:srgbClr val="000000"/>
                </a:solidFill>
                <a:latin typeface="Times New Roman" panose="02020603050405020304" pitchFamily="18" charset="0"/>
                <a:ea typeface="Calibri" panose="020F0502020204030204" pitchFamily="34" charset="0"/>
              </a:rPr>
              <a:t> ta </a:t>
            </a:r>
            <a:r>
              <a:rPr lang="vi-VN" altLang="en-US" sz="2800" dirty="0">
                <a:solidFill>
                  <a:srgbClr val="000000"/>
                </a:solidFill>
                <a:latin typeface="Times New Roman" panose="02020603050405020304" pitchFamily="18" charset="0"/>
                <a:ea typeface="Calibri" panose="020F0502020204030204" pitchFamily="34" charset="0"/>
              </a:rPr>
              <a:t>cần phải có tình yêu thương con người, cuốc sống.</a:t>
            </a:r>
          </a:p>
          <a:p>
            <a:pPr algn="just"/>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Thể</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loại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nghị</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luận</a:t>
            </a:r>
            <a:r>
              <a:rPr lang="en-US" sz="2800" dirty="0">
                <a:solidFill>
                  <a:srgbClr val="000000"/>
                </a:solidFill>
                <a:latin typeface="Times New Roman" panose="02020603050405020304" pitchFamily="18" charset="0"/>
                <a:ea typeface="Calibri" panose="020F0502020204030204" pitchFamily="34" charset="0"/>
              </a:rPr>
              <a:t>. Hs </a:t>
            </a:r>
            <a:r>
              <a:rPr lang="en-US" sz="2800" dirty="0" err="1">
                <a:solidFill>
                  <a:srgbClr val="000000"/>
                </a:solidFill>
                <a:latin typeface="Times New Roman" panose="02020603050405020304" pitchFamily="18" charset="0"/>
                <a:ea typeface="Calibri" panose="020F0502020204030204" pitchFamily="34" charset="0"/>
              </a:rPr>
              <a:t>lí</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giải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được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vai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trò</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của</a:t>
            </a:r>
            <a:r>
              <a:rPr lang="en-US" sz="2800" dirty="0">
                <a:solidFill>
                  <a:srgbClr val="000000"/>
                </a:solidFill>
                <a:latin typeface="Times New Roman" panose="02020603050405020304" pitchFamily="18" charset="0"/>
                <a:ea typeface="Calibri" panose="020F0502020204030204" pitchFamily="34" charset="0"/>
              </a:rPr>
              <a:t> </a:t>
            </a:r>
            <a:r>
              <a:rPr lang="vi-VN" altLang="en-US" sz="2800" dirty="0" err="1">
                <a:solidFill>
                  <a:srgbClr val="000000"/>
                </a:solidFill>
                <a:latin typeface="Times New Roman" panose="02020603050405020304" pitchFamily="18" charset="0"/>
                <a:ea typeface="Calibri" panose="020F0502020204030204" pitchFamily="34" charset="0"/>
              </a:rPr>
              <a:t>tình yêu thương con người, cuộc sống. </a:t>
            </a:r>
            <a:r>
              <a:rPr lang="en-US" sz="2800" dirty="0" err="1">
                <a:solidFill>
                  <a:srgbClr val="000000"/>
                </a:solidFill>
                <a:latin typeface="Times New Roman" panose="02020603050405020304" pitchFamily="18" charset="0"/>
                <a:ea typeface="Calibri" panose="020F0502020204030204" pitchFamily="34" charset="0"/>
              </a:rPr>
              <a:t>Từ</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đó</a:t>
            </a:r>
            <a:r>
              <a:rPr lang="en-US" sz="2800" dirty="0">
                <a:solidFill>
                  <a:srgbClr val="000000"/>
                </a:solidFill>
                <a:latin typeface="Times New Roman" panose="02020603050405020304" pitchFamily="18" charset="0"/>
                <a:ea typeface="Calibri" panose="020F0502020204030204" pitchFamily="34" charset="0"/>
              </a:rPr>
              <a:t>, con </a:t>
            </a:r>
            <a:r>
              <a:rPr lang="en-US" sz="2800" dirty="0" err="1">
                <a:solidFill>
                  <a:srgbClr val="000000"/>
                </a:solidFill>
                <a:latin typeface="Times New Roman" panose="02020603050405020304" pitchFamily="18" charset="0"/>
                <a:ea typeface="Calibri" panose="020F0502020204030204" pitchFamily="34" charset="0"/>
              </a:rPr>
              <a:t>người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phải</a:t>
            </a:r>
            <a:r>
              <a:rPr lang="en-US" sz="2800" dirty="0">
                <a:solidFill>
                  <a:srgbClr val="000000"/>
                </a:solidFill>
                <a:latin typeface="Times New Roman" panose="02020603050405020304" pitchFamily="18" charset="0"/>
                <a:ea typeface="Calibri" panose="020F0502020204030204" pitchFamily="34" charset="0"/>
              </a:rPr>
              <a:t> </a:t>
            </a:r>
            <a:r>
              <a:rPr lang="vi-VN" altLang="en-US" sz="2800" dirty="0">
                <a:solidFill>
                  <a:srgbClr val="000000"/>
                </a:solidFill>
                <a:latin typeface="Times New Roman" panose="02020603050405020304" pitchFamily="18" charset="0"/>
                <a:ea typeface="Calibri" panose="020F0502020204030204" pitchFamily="34" charset="0"/>
              </a:rPr>
              <a:t>gìn giữ và phát huy</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vì</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điều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đó</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chính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là</a:t>
            </a:r>
            <a:r>
              <a:rPr lang="en-US" sz="2800" dirty="0">
                <a:solidFill>
                  <a:srgbClr val="000000"/>
                </a:solidFill>
                <a:latin typeface="Times New Roman" panose="02020603050405020304" pitchFamily="18" charset="0"/>
                <a:ea typeface="Calibri" panose="020F0502020204030204" pitchFamily="34" charset="0"/>
              </a:rPr>
              <a:t> </a:t>
            </a:r>
            <a:r>
              <a:rPr lang="vi-VN" altLang="en-US" sz="2800" dirty="0">
                <a:solidFill>
                  <a:srgbClr val="000000"/>
                </a:solidFill>
                <a:latin typeface="Times New Roman" panose="02020603050405020304" pitchFamily="18" charset="0"/>
                <a:ea typeface="Calibri" panose="020F0502020204030204" pitchFamily="34" charset="0"/>
              </a:rPr>
              <a:t>nhân cách và cách sống của chính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mình</a:t>
            </a:r>
            <a:r>
              <a:rPr lang="en-US" sz="2800" dirty="0">
                <a:solidFill>
                  <a:srgbClr val="000000"/>
                </a:solidFill>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a:p>
            <a:pPr>
              <a:spcAft>
                <a:spcPts val="0"/>
              </a:spcAft>
            </a:pPr>
            <a:r>
              <a:rPr lang="vi-VN" sz="2800" dirty="0">
                <a:latin typeface="Times New Roman" panose="02020603050405020304" pitchFamily="18" charset="0"/>
                <a:ea typeface="Calibri" panose="020F0502020204030204" pitchFamily="34" charset="0"/>
              </a:rPr>
              <a:t>* Hình thức đoạn văn</a:t>
            </a:r>
            <a:r>
              <a:rPr lang="en-US" sz="2800" dirty="0">
                <a:latin typeface="Times New Roman" panose="02020603050405020304" pitchFamily="18" charset="0"/>
                <a:ea typeface="Calibri" panose="020F0502020204030204" pitchFamily="34" charset="0"/>
              </a:rPr>
              <a:t>: </a:t>
            </a:r>
            <a:r>
              <a:rPr lang="vi-VN" sz="2800" dirty="0">
                <a:solidFill>
                  <a:srgbClr val="000000"/>
                </a:solidFill>
                <a:latin typeface="Times New Roman" panose="02020603050405020304" pitchFamily="18" charset="0"/>
                <a:ea typeface="Calibri" panose="020F0502020204030204" pitchFamily="34" charset="0"/>
              </a:rPr>
              <a:t>5-7 câu</a:t>
            </a:r>
            <a:r>
              <a:rPr lang="en-US" sz="2800" dirty="0">
                <a:solidFill>
                  <a:srgbClr val="000000"/>
                </a:solidFill>
                <a:latin typeface="Times New Roman" panose="02020603050405020304" pitchFamily="18" charset="0"/>
                <a:ea typeface="Calibri" panose="020F0502020204030204" pitchFamily="34" charset="0"/>
              </a:rPr>
              <a:t>, </a:t>
            </a:r>
            <a:r>
              <a:rPr lang="vi-VN" sz="2800" dirty="0">
                <a:solidFill>
                  <a:srgbClr val="000000"/>
                </a:solidFill>
                <a:latin typeface="Times New Roman" panose="02020603050405020304" pitchFamily="18" charset="0"/>
                <a:ea typeface="Calibri" panose="020F0502020204030204" pitchFamily="34" charset="0"/>
              </a:rPr>
              <a:t>có dùng các biện pháp tu từ.</a:t>
            </a:r>
            <a:endParaRPr lang="en-US" sz="2800" dirty="0">
              <a:effectLst/>
              <a:latin typeface="Times New Roman" panose="02020603050405020304" pitchFamily="18" charset="0"/>
              <a:ea typeface="Calibri" panose="020F0502020204030204" pitchFamily="34" charset="0"/>
            </a:endParaRPr>
          </a:p>
        </p:txBody>
      </p:sp>
      <p:sp>
        <p:nvSpPr>
          <p:cNvPr id="3" name="Rectangle 2"/>
          <p:cNvSpPr/>
          <p:nvPr/>
        </p:nvSpPr>
        <p:spPr>
          <a:xfrm>
            <a:off x="1025371" y="1443962"/>
            <a:ext cx="3372333" cy="523220"/>
          </a:xfrm>
          <a:prstGeom prst="rect">
            <a:avLst/>
          </a:prstGeom>
        </p:spPr>
        <p:txBody>
          <a:bodyPr wrap="none">
            <a:spAutoFit/>
          </a:bodyPr>
          <a:lstStyle/>
          <a:p>
            <a:pPr algn="just"/>
            <a:r>
              <a:rPr lang="pt-BR" sz="2800" b="1" dirty="0">
                <a:latin typeface="Times New Roman" panose="02020603050405020304" pitchFamily="18" charset="0"/>
                <a:ea typeface="Calibri" panose="020F0502020204030204" pitchFamily="34" charset="0"/>
              </a:rPr>
              <a:t>Câu 2 </a:t>
            </a:r>
            <a:r>
              <a:rPr lang="en-US" sz="2800" dirty="0" err="1">
                <a:latin typeface="Times New Roman" panose="02020603050405020304" pitchFamily="18" charset="0"/>
                <a:ea typeface="Calibri" panose="020F0502020204030204" pitchFamily="34" charset="0"/>
              </a:rPr>
              <a:t>Viết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đoạn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văn</a:t>
            </a:r>
            <a:r>
              <a:rPr lang="en-US" sz="2800" dirty="0">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a:t>
            </a:r>
            <a:r>
              <a:rPr kumimoji="0" lang="en-US" altLang="en-US" sz="3200" b="1" i="0" u="none" strike="noStrike" kern="1200" cap="none" spc="0" normalizeH="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36" name="Picture 35"/>
          <p:cNvPicPr>
            <a:picLocks noChangeAspect="1"/>
          </p:cNvPicPr>
          <p:nvPr/>
        </p:nvPicPr>
        <p:blipFill>
          <a:blip r:embed="rId7"/>
          <a:srcRect l="54930" t="24825" r="41566" b="72527"/>
          <a:stretch>
            <a:fillRect/>
          </a:stretch>
        </p:blipFill>
        <p:spPr>
          <a:xfrm>
            <a:off x="4729163" y="3286126"/>
            <a:ext cx="216584" cy="95135"/>
          </a:xfrm>
          <a:custGeom>
            <a:avLst/>
            <a:gdLst>
              <a:gd name="connsiteX0" fmla="*/ 0 w 216584"/>
              <a:gd name="connsiteY0" fmla="*/ 0 h 95135"/>
              <a:gd name="connsiteX1" fmla="*/ 128587 w 216584"/>
              <a:gd name="connsiteY1" fmla="*/ 42863 h 95135"/>
              <a:gd name="connsiteX2" fmla="*/ 214312 w 216584"/>
              <a:gd name="connsiteY2" fmla="*/ 8572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cubicBezTo>
                  <a:pt x="42862" y="14288"/>
                  <a:pt x="90994" y="17801"/>
                  <a:pt x="128587" y="42863"/>
                </a:cubicBezTo>
                <a:cubicBezTo>
                  <a:pt x="183981" y="79792"/>
                  <a:pt x="155160" y="66008"/>
                  <a:pt x="214312" y="85725"/>
                </a:cubicBezTo>
                <a:lnTo>
                  <a:pt x="216584" y="95135"/>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9" name="Picture 38"/>
          <p:cNvPicPr>
            <a:picLocks noChangeAspect="1"/>
          </p:cNvPicPr>
          <p:nvPr/>
        </p:nvPicPr>
        <p:blipFill>
          <a:blip r:embed="rId7"/>
          <a:srcRect l="55274" t="24980" r="41580" b="72627"/>
          <a:stretch>
            <a:fillRect/>
          </a:stretch>
        </p:blipFill>
        <p:spPr>
          <a:xfrm>
            <a:off x="3866858" y="3374177"/>
            <a:ext cx="194467" cy="85959"/>
          </a:xfrm>
          <a:custGeom>
            <a:avLst/>
            <a:gdLst>
              <a:gd name="connsiteX0" fmla="*/ 0 w 194467"/>
              <a:gd name="connsiteY0" fmla="*/ 0 h 85959"/>
              <a:gd name="connsiteX1" fmla="*/ 45021 w 194467"/>
              <a:gd name="connsiteY1" fmla="*/ 11815 h 85959"/>
              <a:gd name="connsiteX2" fmla="*/ 107339 w 194467"/>
              <a:gd name="connsiteY2" fmla="*/ 37287 h 85959"/>
              <a:gd name="connsiteX3" fmla="*/ 193064 w 194467"/>
              <a:gd name="connsiteY3" fmla="*/ 80149 h 85959"/>
              <a:gd name="connsiteX4" fmla="*/ 194467 w 194467"/>
              <a:gd name="connsiteY4" fmla="*/ 85959 h 85959"/>
              <a:gd name="connsiteX5" fmla="*/ 0 w 194467"/>
              <a:gd name="connsiteY5" fmla="*/ 0 h 8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67" h="85959">
                <a:moveTo>
                  <a:pt x="0" y="0"/>
                </a:moveTo>
                <a:lnTo>
                  <a:pt x="45021" y="11815"/>
                </a:lnTo>
                <a:cubicBezTo>
                  <a:pt x="67111" y="17612"/>
                  <a:pt x="88543" y="24756"/>
                  <a:pt x="107339" y="37287"/>
                </a:cubicBezTo>
                <a:cubicBezTo>
                  <a:pt x="162733" y="74216"/>
                  <a:pt x="133912" y="60432"/>
                  <a:pt x="193064" y="80149"/>
                </a:cubicBezTo>
                <a:lnTo>
                  <a:pt x="194467" y="85959"/>
                </a:lnTo>
                <a:lnTo>
                  <a:pt x="0" y="0"/>
                </a:lnTo>
                <a:close/>
              </a:path>
            </a:pathLst>
          </a:custGeom>
        </p:spPr>
      </p:pic>
      <p:pic>
        <p:nvPicPr>
          <p:cNvPr id="38" name="Picture 37"/>
          <p:cNvPicPr>
            <a:picLocks noChangeAspect="1"/>
          </p:cNvPicPr>
          <p:nvPr/>
        </p:nvPicPr>
        <p:blipFill>
          <a:blip r:embed="rId7"/>
          <a:srcRect l="58420" t="27373" r="27273" b="61722"/>
          <a:stretch>
            <a:fillRect/>
          </a:stretch>
        </p:blipFill>
        <p:spPr>
          <a:xfrm>
            <a:off x="4061325" y="3460136"/>
            <a:ext cx="884422" cy="391703"/>
          </a:xfrm>
          <a:custGeom>
            <a:avLst/>
            <a:gdLst>
              <a:gd name="connsiteX0" fmla="*/ 0 w 884422"/>
              <a:gd name="connsiteY0" fmla="*/ 0 h 391703"/>
              <a:gd name="connsiteX1" fmla="*/ 884422 w 884422"/>
              <a:gd name="connsiteY1" fmla="*/ 390935 h 391703"/>
              <a:gd name="connsiteX2" fmla="*/ 884422 w 884422"/>
              <a:gd name="connsiteY2" fmla="*/ 391703 h 391703"/>
              <a:gd name="connsiteX3" fmla="*/ 869 w 884422"/>
              <a:gd name="connsiteY3" fmla="*/ 3600 h 391703"/>
              <a:gd name="connsiteX4" fmla="*/ 0 w 884422"/>
              <a:gd name="connsiteY4" fmla="*/ 0 h 391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422" h="391703">
                <a:moveTo>
                  <a:pt x="0" y="0"/>
                </a:moveTo>
                <a:lnTo>
                  <a:pt x="884422" y="390935"/>
                </a:lnTo>
                <a:lnTo>
                  <a:pt x="884422" y="391703"/>
                </a:lnTo>
                <a:lnTo>
                  <a:pt x="869" y="3600"/>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925709" y="813128"/>
            <a:ext cx="2327881" cy="523220"/>
          </a:xfrm>
          <a:prstGeom prst="rect">
            <a:avLst/>
          </a:prstGeom>
        </p:spPr>
        <p:txBody>
          <a:bodyPr wrap="none">
            <a:spAutoFit/>
          </a:bodyPr>
          <a:lstStyle/>
          <a:p>
            <a:r>
              <a:rPr lang="pt-BR" sz="2800" b="1" dirty="0">
                <a:solidFill>
                  <a:schemeClr val="bg1"/>
                </a:solidFill>
                <a:latin typeface="Times New Roman" panose="02020603050405020304" pitchFamily="18" charset="0"/>
                <a:ea typeface="MS Mincho" panose="02020609040205080304" charset="-128"/>
              </a:rPr>
              <a:t>KHỞI ĐỘNG</a:t>
            </a:r>
            <a:endParaRPr lang="en-US" sz="2800" dirty="0">
              <a:solidFill>
                <a:schemeClr val="bg1"/>
              </a:solidFill>
            </a:endParaRPr>
          </a:p>
        </p:txBody>
      </p:sp>
      <p:sp>
        <p:nvSpPr>
          <p:cNvPr id="7" name="Right Arrow 6"/>
          <p:cNvSpPr/>
          <p:nvPr/>
        </p:nvSpPr>
        <p:spPr>
          <a:xfrm>
            <a:off x="942638" y="1499824"/>
            <a:ext cx="3592317" cy="4277452"/>
          </a:xfrm>
          <a:prstGeom prst="rightArrow">
            <a:avLst>
              <a:gd name="adj1" fmla="val 50000"/>
              <a:gd name="adj2" fmla="val 46922"/>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dirty="0">
                <a:solidFill>
                  <a:srgbClr val="FFFF00"/>
                </a:solidFill>
                <a:latin typeface="Times New Roman" pitchFamily="18" charset="0"/>
                <a:cs typeface="Times New Roman" pitchFamily="18" charset="0"/>
              </a:rPr>
              <a:t>T</a:t>
            </a:r>
            <a:r>
              <a:rPr lang="en-US" sz="2800" dirty="0">
                <a:solidFill>
                  <a:srgbClr val="FFFF00"/>
                </a:solidFill>
                <a:latin typeface="Times New Roman" pitchFamily="18" charset="0"/>
                <a:cs typeface="Times New Roman" pitchFamily="18" charset="0"/>
              </a:rPr>
              <a:t>ìm những từ nói giảm nói tránh của từ Chết?</a:t>
            </a:r>
          </a:p>
        </p:txBody>
      </p:sp>
      <p:pic>
        <p:nvPicPr>
          <p:cNvPr id="8" name="Picture 7"/>
          <p:cNvPicPr>
            <a:picLocks noChangeAspect="1"/>
          </p:cNvPicPr>
          <p:nvPr/>
        </p:nvPicPr>
        <p:blipFill>
          <a:blip r:embed="rId10"/>
          <a:stretch>
            <a:fillRect/>
          </a:stretch>
        </p:blipFill>
        <p:spPr>
          <a:xfrm>
            <a:off x="4534869" y="1496015"/>
            <a:ext cx="6689728" cy="4433578"/>
          </a:xfrm>
          <a:prstGeom prst="rect">
            <a:avLst/>
          </a:prstGeom>
        </p:spPr>
      </p:pic>
      <p:sp>
        <p:nvSpPr>
          <p:cNvPr id="9" name="Rectangle 8"/>
          <p:cNvSpPr/>
          <p:nvPr/>
        </p:nvSpPr>
        <p:spPr>
          <a:xfrm>
            <a:off x="6209985" y="3129775"/>
            <a:ext cx="4642742" cy="1384995"/>
          </a:xfrm>
          <a:prstGeom prst="rect">
            <a:avLst/>
          </a:prstGeom>
        </p:spPr>
        <p:txBody>
          <a:bodyPr wrap="square">
            <a:spAutoFit/>
          </a:bodyPr>
          <a:lstStyle/>
          <a:p>
            <a:pPr algn="just"/>
            <a:r>
              <a:rPr lang="en-US" sz="1300" b="1" dirty="0">
                <a:solidFill>
                  <a:srgbClr val="FF0000"/>
                </a:solidFill>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rPr>
              <a:t>“Từ nói giảm nói tránh “Chết”</a:t>
            </a:r>
          </a:p>
          <a:p>
            <a:pPr algn="just"/>
            <a:r>
              <a:rPr lang="en-US" sz="2800" dirty="0">
                <a:latin typeface="Times New Roman" panose="02020603050405020304" pitchFamily="18" charset="0"/>
                <a:ea typeface="Calibri" panose="020F0502020204030204" pitchFamily="34" charset="0"/>
              </a:rPr>
              <a:t> : </a:t>
            </a:r>
            <a:r>
              <a:rPr lang="en-US" sz="2800" dirty="0" err="1">
                <a:latin typeface="Times New Roman" panose="02020603050405020304" pitchFamily="18" charset="0"/>
                <a:ea typeface="Calibri" panose="020F0502020204030204" pitchFamily="34" charset="0"/>
              </a:rPr>
              <a:t>Quy</a:t>
            </a:r>
            <a:r>
              <a:rPr lang="en-US" sz="2800" dirty="0">
                <a:latin typeface="Times New Roman" panose="02020603050405020304" pitchFamily="18" charset="0"/>
                <a:ea typeface="Calibri" panose="020F0502020204030204" pitchFamily="34" charset="0"/>
              </a:rPr>
              <a:t> tiên, hai năm mươi, hy sinh, .... </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078087" y="912167"/>
            <a:ext cx="405277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HÌNH</a:t>
            </a:r>
            <a:r>
              <a:rPr kumimoji="0" lang="en-US" sz="24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THÀNH KIẾN THỨC</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51" name="Picture 50"/>
          <p:cNvPicPr>
            <a:picLocks noChangeAspect="1"/>
          </p:cNvPicPr>
          <p:nvPr/>
        </p:nvPicPr>
        <p:blipFill>
          <a:blip r:embed="rId10"/>
          <a:srcRect l="9316" t="41099" r="65284" b="45917"/>
          <a:stretch>
            <a:fillRect/>
          </a:stretch>
        </p:blipFill>
        <p:spPr>
          <a:xfrm>
            <a:off x="6578776" y="3817497"/>
            <a:ext cx="1567299" cy="769504"/>
          </a:xfrm>
          <a:custGeom>
            <a:avLst/>
            <a:gdLst>
              <a:gd name="connsiteX0" fmla="*/ 0 w 1567299"/>
              <a:gd name="connsiteY0" fmla="*/ 0 h 769504"/>
              <a:gd name="connsiteX1" fmla="*/ 1567299 w 1567299"/>
              <a:gd name="connsiteY1" fmla="*/ 0 h 769504"/>
              <a:gd name="connsiteX2" fmla="*/ 1567299 w 1567299"/>
              <a:gd name="connsiteY2" fmla="*/ 769504 h 769504"/>
              <a:gd name="connsiteX3" fmla="*/ 0 w 1567299"/>
              <a:gd name="connsiteY3" fmla="*/ 769504 h 769504"/>
              <a:gd name="connsiteX4" fmla="*/ 0 w 1567299"/>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299" h="769504">
                <a:moveTo>
                  <a:pt x="0" y="0"/>
                </a:moveTo>
                <a:lnTo>
                  <a:pt x="1567299" y="0"/>
                </a:lnTo>
                <a:lnTo>
                  <a:pt x="1567299" y="769504"/>
                </a:lnTo>
                <a:lnTo>
                  <a:pt x="0" y="769504"/>
                </a:lnTo>
                <a:lnTo>
                  <a:pt x="0" y="0"/>
                </a:lnTo>
                <a:close/>
              </a:path>
            </a:pathLst>
          </a:custGeom>
        </p:spPr>
      </p:pic>
      <p:pic>
        <p:nvPicPr>
          <p:cNvPr id="48" name="Picture 47"/>
          <p:cNvPicPr>
            <a:picLocks noChangeAspect="1"/>
          </p:cNvPicPr>
          <p:nvPr/>
        </p:nvPicPr>
        <p:blipFill>
          <a:blip r:embed="rId10"/>
          <a:srcRect l="9316" t="67201" r="65284" b="19815"/>
          <a:stretch>
            <a:fillRect/>
          </a:stretch>
        </p:blipFill>
        <p:spPr>
          <a:xfrm>
            <a:off x="6578776" y="5364491"/>
            <a:ext cx="1567299" cy="769504"/>
          </a:xfrm>
          <a:custGeom>
            <a:avLst/>
            <a:gdLst>
              <a:gd name="connsiteX0" fmla="*/ 0 w 1567299"/>
              <a:gd name="connsiteY0" fmla="*/ 0 h 769504"/>
              <a:gd name="connsiteX1" fmla="*/ 1567299 w 1567299"/>
              <a:gd name="connsiteY1" fmla="*/ 0 h 769504"/>
              <a:gd name="connsiteX2" fmla="*/ 1567299 w 1567299"/>
              <a:gd name="connsiteY2" fmla="*/ 769504 h 769504"/>
              <a:gd name="connsiteX3" fmla="*/ 0 w 1567299"/>
              <a:gd name="connsiteY3" fmla="*/ 769504 h 769504"/>
              <a:gd name="connsiteX4" fmla="*/ 0 w 1567299"/>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299" h="769504">
                <a:moveTo>
                  <a:pt x="0" y="0"/>
                </a:moveTo>
                <a:lnTo>
                  <a:pt x="1567299" y="0"/>
                </a:lnTo>
                <a:lnTo>
                  <a:pt x="1567299" y="769504"/>
                </a:lnTo>
                <a:lnTo>
                  <a:pt x="0" y="769504"/>
                </a:lnTo>
                <a:lnTo>
                  <a:pt x="0" y="0"/>
                </a:lnTo>
                <a:close/>
              </a:path>
            </a:pathLst>
          </a:custGeom>
        </p:spPr>
      </p:pic>
      <p:pic>
        <p:nvPicPr>
          <p:cNvPr id="47" name="Picture 46"/>
          <p:cNvPicPr>
            <a:picLocks noChangeAspect="1"/>
          </p:cNvPicPr>
          <p:nvPr/>
        </p:nvPicPr>
        <p:blipFill>
          <a:blip r:embed="rId10"/>
          <a:srcRect l="9316" t="9616" r="8358" b="14980"/>
          <a:stretch>
            <a:fillRect/>
          </a:stretch>
        </p:blipFill>
        <p:spPr>
          <a:xfrm>
            <a:off x="6578776" y="1951589"/>
            <a:ext cx="5079929" cy="4468991"/>
          </a:xfrm>
          <a:custGeom>
            <a:avLst/>
            <a:gdLst>
              <a:gd name="connsiteX0" fmla="*/ 0 w 5079929"/>
              <a:gd name="connsiteY0" fmla="*/ 0 h 4468991"/>
              <a:gd name="connsiteX1" fmla="*/ 5079929 w 5079929"/>
              <a:gd name="connsiteY1" fmla="*/ 0 h 4468991"/>
              <a:gd name="connsiteX2" fmla="*/ 5079929 w 5079929"/>
              <a:gd name="connsiteY2" fmla="*/ 4468991 h 4468991"/>
              <a:gd name="connsiteX3" fmla="*/ 0 w 5079929"/>
              <a:gd name="connsiteY3" fmla="*/ 4468991 h 4468991"/>
              <a:gd name="connsiteX4" fmla="*/ 0 w 5079929"/>
              <a:gd name="connsiteY4" fmla="*/ 4182406 h 4468991"/>
              <a:gd name="connsiteX5" fmla="*/ 1567299 w 5079929"/>
              <a:gd name="connsiteY5" fmla="*/ 4182406 h 4468991"/>
              <a:gd name="connsiteX6" fmla="*/ 1567299 w 5079929"/>
              <a:gd name="connsiteY6" fmla="*/ 3412902 h 4468991"/>
              <a:gd name="connsiteX7" fmla="*/ 0 w 5079929"/>
              <a:gd name="connsiteY7" fmla="*/ 3412902 h 4468991"/>
              <a:gd name="connsiteX8" fmla="*/ 0 w 5079929"/>
              <a:gd name="connsiteY8" fmla="*/ 2635412 h 4468991"/>
              <a:gd name="connsiteX9" fmla="*/ 1567299 w 5079929"/>
              <a:gd name="connsiteY9" fmla="*/ 2635412 h 4468991"/>
              <a:gd name="connsiteX10" fmla="*/ 1567299 w 5079929"/>
              <a:gd name="connsiteY10" fmla="*/ 1865908 h 4468991"/>
              <a:gd name="connsiteX11" fmla="*/ 0 w 5079929"/>
              <a:gd name="connsiteY11" fmla="*/ 1865908 h 4468991"/>
              <a:gd name="connsiteX12" fmla="*/ 0 w 5079929"/>
              <a:gd name="connsiteY12" fmla="*/ 0 h 446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9929" h="4468991">
                <a:moveTo>
                  <a:pt x="0" y="0"/>
                </a:moveTo>
                <a:lnTo>
                  <a:pt x="5079929" y="0"/>
                </a:lnTo>
                <a:lnTo>
                  <a:pt x="5079929" y="4468991"/>
                </a:lnTo>
                <a:lnTo>
                  <a:pt x="0" y="4468991"/>
                </a:lnTo>
                <a:lnTo>
                  <a:pt x="0" y="4182406"/>
                </a:lnTo>
                <a:lnTo>
                  <a:pt x="1567299" y="4182406"/>
                </a:lnTo>
                <a:lnTo>
                  <a:pt x="1567299" y="3412902"/>
                </a:lnTo>
                <a:lnTo>
                  <a:pt x="0" y="3412902"/>
                </a:lnTo>
                <a:lnTo>
                  <a:pt x="0" y="2635412"/>
                </a:lnTo>
                <a:lnTo>
                  <a:pt x="1567299" y="2635412"/>
                </a:lnTo>
                <a:lnTo>
                  <a:pt x="1567299" y="1865908"/>
                </a:lnTo>
                <a:lnTo>
                  <a:pt x="0" y="1865908"/>
                </a:lnTo>
                <a:lnTo>
                  <a:pt x="0" y="0"/>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9" name="Rounded Rectangle 8"/>
          <p:cNvSpPr/>
          <p:nvPr/>
        </p:nvSpPr>
        <p:spPr>
          <a:xfrm>
            <a:off x="621212" y="1907237"/>
            <a:ext cx="4808383" cy="1355725"/>
          </a:xfrm>
          <a:prstGeom prst="roundRect">
            <a:avLst/>
          </a:prstGeom>
          <a:blipFill>
            <a:blip r:embed="rId11"/>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b="1" dirty="0" err="1">
                <a:solidFill>
                  <a:schemeClr val="tx1"/>
                </a:solidFill>
                <a:latin typeface="Times New Roman" panose="02020603050405020304" pitchFamily="18" charset="0"/>
                <a:ea typeface="Times New Roman" panose="02020603050405020304" pitchFamily="18" charset="0"/>
              </a:rPr>
              <a:t>G</a:t>
            </a:r>
            <a:r>
              <a:rPr lang="en-US" sz="2400" b="1" dirty="0" err="1">
                <a:solidFill>
                  <a:schemeClr val="tx1"/>
                </a:solidFill>
                <a:latin typeface="Times New Roman" panose="02020603050405020304" pitchFamily="18" charset="0"/>
                <a:ea typeface="Times New Roman" panose="02020603050405020304" pitchFamily="18" charset="0"/>
              </a:rPr>
              <a:t>iải nghĩa của các từ và cho biết có các cách giải nghĩa của từ?</a:t>
            </a:r>
            <a:endParaRPr lang="en-US" sz="2400" b="1" dirty="0">
              <a:solidFill>
                <a:schemeClr val="tx1"/>
              </a:solidFill>
            </a:endParaRPr>
          </a:p>
        </p:txBody>
      </p:sp>
      <p:sp>
        <p:nvSpPr>
          <p:cNvPr id="10" name="Left Arrow 9"/>
          <p:cNvSpPr/>
          <p:nvPr/>
        </p:nvSpPr>
        <p:spPr>
          <a:xfrm>
            <a:off x="5892302" y="2149688"/>
            <a:ext cx="557213" cy="881683"/>
          </a:xfrm>
          <a:prstGeom prst="lef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2671844" y="3348676"/>
            <a:ext cx="1037737" cy="458348"/>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0595" y="3867699"/>
            <a:ext cx="2619692" cy="115316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n-US" sz="2300" dirty="0">
                <a:solidFill>
                  <a:schemeClr val="bg1"/>
                </a:solidFill>
                <a:effectLst/>
                <a:latin typeface="Times New Roman" panose="02020603050405020304" pitchFamily="18" charset="0"/>
                <a:ea typeface="Calibri" panose="020F0502020204030204" pitchFamily="34" charset="0"/>
              </a:rPr>
              <a:t>+ Ấm áp</a:t>
            </a:r>
            <a:r>
              <a:rPr lang="vi-VN" altLang="en-US" sz="2300" dirty="0">
                <a:solidFill>
                  <a:schemeClr val="bg1"/>
                </a:solidFill>
                <a:effectLst/>
                <a:latin typeface="Times New Roman" panose="02020603050405020304" pitchFamily="18" charset="0"/>
                <a:ea typeface="Calibri" panose="020F0502020204030204" pitchFamily="34" charset="0"/>
              </a:rPr>
              <a:t>, </a:t>
            </a:r>
            <a:r>
              <a:rPr lang="en-US" sz="2300" dirty="0">
                <a:solidFill>
                  <a:schemeClr val="bg1"/>
                </a:solidFill>
                <a:effectLst/>
                <a:latin typeface="Times New Roman" panose="02020603050405020304" pitchFamily="18" charset="0"/>
                <a:ea typeface="Calibri" panose="020F0502020204030204" pitchFamily="34" charset="0"/>
              </a:rPr>
              <a:t>Quần thần</a:t>
            </a:r>
            <a:r>
              <a:rPr lang="vi-VN" altLang="en-US" sz="2300" dirty="0">
                <a:solidFill>
                  <a:schemeClr val="bg1"/>
                </a:solidFill>
                <a:effectLst/>
                <a:latin typeface="Times New Roman" panose="02020603050405020304" pitchFamily="18" charset="0"/>
                <a:ea typeface="Calibri" panose="020F0502020204030204" pitchFamily="34" charset="0"/>
              </a:rPr>
              <a:t>, </a:t>
            </a:r>
            <a:r>
              <a:rPr lang="en-US" sz="2300" dirty="0">
                <a:solidFill>
                  <a:schemeClr val="bg1"/>
                </a:solidFill>
                <a:effectLst/>
                <a:latin typeface="Times New Roman" panose="02020603050405020304" pitchFamily="18" charset="0"/>
                <a:ea typeface="Calibri" panose="020F0502020204030204" pitchFamily="34" charset="0"/>
              </a:rPr>
              <a:t>Học hành</a:t>
            </a:r>
            <a:r>
              <a:rPr lang="vi-VN" altLang="en-US" sz="2300" dirty="0">
                <a:solidFill>
                  <a:schemeClr val="bg1"/>
                </a:solidFill>
                <a:effectLst/>
                <a:latin typeface="Times New Roman" panose="02020603050405020304" pitchFamily="18" charset="0"/>
                <a:ea typeface="Calibri" panose="020F0502020204030204" pitchFamily="34" charset="0"/>
              </a:rPr>
              <a:t>,</a:t>
            </a:r>
            <a:r>
              <a:rPr lang="en-US" sz="2300" dirty="0">
                <a:solidFill>
                  <a:schemeClr val="bg1"/>
                </a:solidFill>
                <a:effectLst/>
                <a:latin typeface="Times New Roman" panose="02020603050405020304" pitchFamily="18" charset="0"/>
                <a:ea typeface="Calibri" panose="020F0502020204030204" pitchFamily="34" charset="0"/>
              </a:rPr>
              <a:t> Học tập</a:t>
            </a:r>
            <a:r>
              <a:rPr lang="vi-VN" altLang="en-US" sz="2300" dirty="0">
                <a:solidFill>
                  <a:schemeClr val="bg1"/>
                </a:solidFill>
                <a:effectLst/>
                <a:latin typeface="Times New Roman" panose="02020603050405020304" pitchFamily="18" charset="0"/>
                <a:ea typeface="Calibri" panose="020F0502020204030204" pitchFamily="34" charset="0"/>
              </a:rPr>
              <a:t>,</a:t>
            </a:r>
            <a:r>
              <a:rPr lang="en-US" sz="2300" dirty="0">
                <a:solidFill>
                  <a:schemeClr val="bg1"/>
                </a:solidFill>
                <a:effectLst/>
                <a:latin typeface="Times New Roman" panose="02020603050405020304" pitchFamily="18" charset="0"/>
                <a:ea typeface="Calibri" panose="020F0502020204030204" pitchFamily="34" charset="0"/>
              </a:rPr>
              <a:t> Siêng năng</a:t>
            </a:r>
            <a:r>
              <a:rPr lang="vi-VN" altLang="en-US" sz="2300" dirty="0">
                <a:solidFill>
                  <a:schemeClr val="bg1"/>
                </a:solidFill>
                <a:effectLst/>
                <a:latin typeface="Times New Roman" panose="02020603050405020304" pitchFamily="18" charset="0"/>
                <a:ea typeface="Calibri" panose="020F0502020204030204" pitchFamily="34" charset="0"/>
              </a:rPr>
              <a:t>?</a:t>
            </a:r>
          </a:p>
        </p:txBody>
      </p:sp>
      <p:sp>
        <p:nvSpPr>
          <p:cNvPr id="13" name="Rectangle 12"/>
          <p:cNvSpPr/>
          <p:nvPr/>
        </p:nvSpPr>
        <p:spPr>
          <a:xfrm>
            <a:off x="3230386" y="3867699"/>
            <a:ext cx="2871395" cy="115316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nSpc>
                <a:spcPct val="115000"/>
              </a:lnSpc>
            </a:pPr>
            <a:r>
              <a:rPr lang="en-US" sz="2000" dirty="0">
                <a:solidFill>
                  <a:schemeClr val="bg1"/>
                </a:solidFill>
                <a:latin typeface="Times New Roman" panose="02020603050405020304" pitchFamily="18" charset="0"/>
                <a:ea typeface="Calibri" panose="020F0502020204030204" pitchFamily="34" charset="0"/>
              </a:rPr>
              <a:t>+ Lạc quan</a:t>
            </a:r>
            <a:r>
              <a:rPr lang="vi-VN" altLang="en-US" sz="2000" dirty="0">
                <a:solidFill>
                  <a:schemeClr val="bg1"/>
                </a:solidFill>
                <a:latin typeface="Times New Roman" panose="02020603050405020304" pitchFamily="18" charset="0"/>
                <a:ea typeface="Calibri" panose="020F0502020204030204" pitchFamily="34" charset="0"/>
              </a:rPr>
              <a:t>,</a:t>
            </a:r>
            <a:r>
              <a:rPr lang="en-US" sz="2000" dirty="0">
                <a:solidFill>
                  <a:schemeClr val="bg1"/>
                </a:solidFill>
                <a:latin typeface="Times New Roman" panose="02020603050405020304" pitchFamily="18" charset="0"/>
                <a:ea typeface="Calibri" panose="020F0502020204030204" pitchFamily="34" charset="0"/>
              </a:rPr>
              <a:t> Tích cực</a:t>
            </a:r>
            <a:r>
              <a:rPr lang="vi-VN" altLang="en-US" sz="2000" dirty="0">
                <a:solidFill>
                  <a:schemeClr val="bg1"/>
                </a:solidFill>
                <a:latin typeface="Times New Roman" panose="02020603050405020304" pitchFamily="18" charset="0"/>
                <a:ea typeface="Calibri" panose="020F0502020204030204" pitchFamily="34" charset="0"/>
              </a:rPr>
              <a:t>,</a:t>
            </a:r>
            <a:r>
              <a:rPr lang="en-US" sz="2000" dirty="0">
                <a:solidFill>
                  <a:schemeClr val="bg1"/>
                </a:solidFill>
                <a:latin typeface="Times New Roman" panose="02020603050405020304" pitchFamily="18" charset="0"/>
                <a:ea typeface="Calibri" panose="020F0502020204030204" pitchFamily="34" charset="0"/>
              </a:rPr>
              <a:t> Thảo nguyên</a:t>
            </a:r>
            <a:r>
              <a:rPr lang="vi-VN" altLang="en-US" sz="2000" dirty="0">
                <a:solidFill>
                  <a:schemeClr val="bg1"/>
                </a:solidFill>
                <a:latin typeface="Times New Roman" panose="02020603050405020304" pitchFamily="18" charset="0"/>
                <a:ea typeface="Calibri" panose="020F0502020204030204" pitchFamily="34" charset="0"/>
              </a:rPr>
              <a:t>,</a:t>
            </a:r>
            <a:r>
              <a:rPr lang="en-US" sz="2000" dirty="0">
                <a:solidFill>
                  <a:schemeClr val="bg1"/>
                </a:solidFill>
                <a:latin typeface="Times New Roman" panose="02020603050405020304" pitchFamily="18" charset="0"/>
                <a:ea typeface="Calibri" panose="020F0502020204030204" pitchFamily="34" charset="0"/>
              </a:rPr>
              <a:t> Khán giả</a:t>
            </a:r>
            <a:r>
              <a:rPr lang="vi-VN" altLang="en-US" sz="2000" dirty="0">
                <a:solidFill>
                  <a:schemeClr val="bg1"/>
                </a:solidFill>
                <a:latin typeface="Times New Roman" panose="02020603050405020304" pitchFamily="18" charset="0"/>
                <a:ea typeface="Calibri" panose="020F0502020204030204" pitchFamily="34" charset="0"/>
              </a:rPr>
              <a:t>,</a:t>
            </a:r>
            <a:r>
              <a:rPr lang="en-US" sz="2000" dirty="0">
                <a:solidFill>
                  <a:schemeClr val="bg1"/>
                </a:solidFill>
                <a:latin typeface="Times New Roman" panose="02020603050405020304" pitchFamily="18" charset="0"/>
                <a:ea typeface="Calibri" panose="020F0502020204030204" pitchFamily="34" charset="0"/>
              </a:rPr>
              <a:t> Thuỷ cung</a:t>
            </a:r>
            <a:r>
              <a:rPr lang="vi-VN" altLang="en-US" sz="2000" dirty="0">
                <a:solidFill>
                  <a:schemeClr val="bg1"/>
                </a:solidFill>
                <a:latin typeface="Times New Roman" panose="02020603050405020304" pitchFamily="18" charset="0"/>
                <a:ea typeface="Calibri" panose="020F0502020204030204" pitchFamily="34" charset="0"/>
              </a:rPr>
              <a:t>?</a:t>
            </a:r>
          </a:p>
        </p:txBody>
      </p:sp>
      <p:sp>
        <p:nvSpPr>
          <p:cNvPr id="14" name="Right Arrow 13"/>
          <p:cNvSpPr/>
          <p:nvPr/>
        </p:nvSpPr>
        <p:spPr>
          <a:xfrm>
            <a:off x="6273852" y="4431747"/>
            <a:ext cx="568806" cy="1200150"/>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550329" y="1519887"/>
            <a:ext cx="2895793" cy="400110"/>
          </a:xfrm>
          <a:prstGeom prst="rect">
            <a:avLst/>
          </a:prstGeom>
          <a:blipFill>
            <a:blip r:embed="rId1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HOẠT ĐỘNG CẶP ĐÔI</a:t>
            </a:r>
          </a:p>
        </p:txBody>
      </p:sp>
      <p:sp>
        <p:nvSpPr>
          <p:cNvPr id="18" name="Rectangle 17"/>
          <p:cNvSpPr/>
          <p:nvPr/>
        </p:nvSpPr>
        <p:spPr>
          <a:xfrm>
            <a:off x="746658" y="1052563"/>
            <a:ext cx="6096000" cy="829945"/>
          </a:xfrm>
          <a:prstGeom prst="rect">
            <a:avLst/>
          </a:prstGeom>
        </p:spPr>
        <p:txBody>
          <a:bodyPr>
            <a:spAutoFit/>
          </a:bodyPr>
          <a:lstStyle/>
          <a:p>
            <a:pPr algn="just"/>
            <a:r>
              <a:rPr lang="en-US" sz="2400" b="1" dirty="0">
                <a:solidFill>
                  <a:srgbClr val="000000"/>
                </a:solidFill>
                <a:latin typeface="Times New Roman" panose="02020603050405020304" pitchFamily="18" charset="0"/>
                <a:ea typeface="Calibri" panose="020F0502020204030204" pitchFamily="34" charset="0"/>
              </a:rPr>
              <a:t>I. </a:t>
            </a:r>
            <a:r>
              <a:rPr lang="vi-VN" altLang="en-US" sz="2400" b="1" dirty="0">
                <a:solidFill>
                  <a:srgbClr val="000000"/>
                </a:solidFill>
                <a:latin typeface="Times New Roman" panose="02020603050405020304" pitchFamily="18" charset="0"/>
                <a:ea typeface="Calibri" panose="020F0502020204030204" pitchFamily="34" charset="0"/>
              </a:rPr>
              <a:t>Nghĩa của từ</a:t>
            </a:r>
            <a:endParaRPr lang="en-US" sz="2400" dirty="0">
              <a:latin typeface="Times New Roman" panose="02020603050405020304" pitchFamily="18" charset="0"/>
              <a:ea typeface="Calibri" panose="020F0502020204030204" pitchFamily="34" charset="0"/>
            </a:endParaRPr>
          </a:p>
          <a:p>
            <a:pPr algn="just"/>
            <a:r>
              <a:rPr lang="en-US" sz="2400" b="1" dirty="0">
                <a:solidFill>
                  <a:srgbClr val="000000"/>
                </a:solidFill>
                <a:latin typeface="Times New Roman" panose="02020603050405020304" pitchFamily="18" charset="0"/>
                <a:ea typeface="Calibri" panose="020F0502020204030204" pitchFamily="34" charset="0"/>
              </a:rPr>
              <a:t>1. </a:t>
            </a:r>
            <a:r>
              <a:rPr lang="en-US" sz="2400" b="1" dirty="0" err="1">
                <a:solidFill>
                  <a:srgbClr val="000000"/>
                </a:solidFill>
                <a:latin typeface="Times New Roman" panose="02020603050405020304" pitchFamily="18" charset="0"/>
                <a:ea typeface="Calibri" panose="020F0502020204030204" pitchFamily="34" charset="0"/>
              </a:rPr>
              <a:t>Ví</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dụ</a:t>
            </a:r>
            <a:r>
              <a:rPr lang="en-US" sz="2400" b="1" dirty="0">
                <a:solidFill>
                  <a:srgbClr val="000000"/>
                </a:solidFill>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1000"/>
                                        <p:tgtEl>
                                          <p:spTgt spid="47"/>
                                        </p:tgtEl>
                                      </p:cBhvr>
                                    </p:animEffect>
                                    <p:anim calcmode="lin" valueType="num">
                                      <p:cBhvr>
                                        <p:cTn id="15" dur="1000" fill="hold"/>
                                        <p:tgtEl>
                                          <p:spTgt spid="47"/>
                                        </p:tgtEl>
                                        <p:attrNameLst>
                                          <p:attrName>ppt_x</p:attrName>
                                        </p:attrNameLst>
                                      </p:cBhvr>
                                      <p:tavLst>
                                        <p:tav tm="0">
                                          <p:val>
                                            <p:strVal val="#ppt_x"/>
                                          </p:val>
                                        </p:tav>
                                        <p:tav tm="100000">
                                          <p:val>
                                            <p:strVal val="#ppt_x"/>
                                          </p:val>
                                        </p:tav>
                                      </p:tavLst>
                                    </p:anim>
                                    <p:anim calcmode="lin" valueType="num">
                                      <p:cBhvr>
                                        <p:cTn id="1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bldLvl="0" animBg="1"/>
      <p:bldP spid="13" grpId="0" bldLvl="0" animBg="1"/>
      <p:bldP spid="14"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078087" y="912167"/>
            <a:ext cx="405277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KIẾN THỨC</a:t>
            </a:r>
          </a:p>
        </p:txBody>
      </p:sp>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2" name="Rectangle 1"/>
          <p:cNvSpPr/>
          <p:nvPr/>
        </p:nvSpPr>
        <p:spPr>
          <a:xfrm>
            <a:off x="563736" y="2041517"/>
            <a:ext cx="10858500" cy="2245360"/>
          </a:xfrm>
          <a:prstGeom prst="rect">
            <a:avLst/>
          </a:prstGeom>
        </p:spPr>
        <p:txBody>
          <a:bodyPr wrap="square">
            <a:spAutoFit/>
          </a:bodyPr>
          <a:lstStyle/>
          <a:p>
            <a:pPr algn="just"/>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Ấm áp: Cảm giác dễ chịu, không lạnh lẽo.</a:t>
            </a:r>
          </a:p>
          <a:p>
            <a:pPr algn="just"/>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Quần thần: các quan trong triều (xét trong mối quan hệ với vua).</a:t>
            </a:r>
          </a:p>
          <a:p>
            <a:pPr algn="just"/>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Học hành: học và luyện tập để có hiểu biết, có kỹ năng.</a:t>
            </a:r>
          </a:p>
          <a:p>
            <a:pPr algn="just"/>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Học tập: Học văn hoá có thầy cô, có chương trình, có hướng dẫn.</a:t>
            </a:r>
          </a:p>
          <a:p>
            <a:pPr algn="just"/>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Siêng năng: đồng nghĩa với chăm chỉ, cần cù.</a:t>
            </a:r>
          </a:p>
        </p:txBody>
      </p:sp>
      <p:sp>
        <p:nvSpPr>
          <p:cNvPr id="3" name="Rectangle 2"/>
          <p:cNvSpPr/>
          <p:nvPr/>
        </p:nvSpPr>
        <p:spPr>
          <a:xfrm>
            <a:off x="563736" y="4083402"/>
            <a:ext cx="10858500" cy="2245360"/>
          </a:xfrm>
          <a:prstGeom prst="rect">
            <a:avLst/>
          </a:prstGeom>
        </p:spPr>
        <p:txBody>
          <a:bodyPr>
            <a:spAutoFit/>
          </a:bodyPr>
          <a:lstStyle/>
          <a:p>
            <a:pPr algn="just"/>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Lạc quan: trái nghĩa với bi quan.</a:t>
            </a:r>
          </a:p>
          <a:p>
            <a:pPr algn="just"/>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Tích cực:trái nghĩa với tiêu cực. </a:t>
            </a:r>
          </a:p>
          <a:p>
            <a:pPr algn="just"/>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Thảo nguyên: (thảo: cỏ, nguyên: vùng đất bằng phẳng) đồng cỏ.</a:t>
            </a:r>
          </a:p>
          <a:p>
            <a:pPr algn="just"/>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Khán giả:(khán: xem, giả: người) người xem.</a:t>
            </a:r>
          </a:p>
          <a:p>
            <a:pPr algn="just"/>
            <a:r>
              <a:rPr lang="en-US" sz="2800" dirty="0">
                <a:solidFill>
                  <a:srgbClr val="000000"/>
                </a:solidFill>
                <a:latin typeface="Times New Roman" panose="02020603050405020304" pitchFamily="18" charset="0"/>
                <a:ea typeface="Calibri" panose="020F0502020204030204" pitchFamily="34" charset="0"/>
              </a:rPr>
              <a:t>+ Thuỷ cung: (thuỷ: nước, cung: nơi ở của vua chúa) cung điện dưới nước.</a:t>
            </a:r>
            <a:endParaRPr lang="en-US" sz="2800" dirty="0">
              <a:effectLst/>
              <a:latin typeface="Times New Roman" panose="02020603050405020304" pitchFamily="18" charset="0"/>
              <a:ea typeface="Calibri" panose="020F0502020204030204" pitchFamily="34" charset="0"/>
            </a:endParaRPr>
          </a:p>
        </p:txBody>
      </p:sp>
      <p:sp>
        <p:nvSpPr>
          <p:cNvPr id="7" name="Rectangle 6"/>
          <p:cNvSpPr/>
          <p:nvPr/>
        </p:nvSpPr>
        <p:spPr>
          <a:xfrm>
            <a:off x="660400" y="1295904"/>
            <a:ext cx="6096000" cy="829945"/>
          </a:xfrm>
          <a:prstGeom prst="rect">
            <a:avLst/>
          </a:prstGeom>
        </p:spPr>
        <p:txBody>
          <a:bodyPr>
            <a:spAutoFit/>
          </a:bodyPr>
          <a:lstStyle/>
          <a:p>
            <a:pPr algn="just"/>
            <a:r>
              <a:rPr lang="en-US" sz="2400" b="1" dirty="0">
                <a:solidFill>
                  <a:srgbClr val="000000"/>
                </a:solidFill>
                <a:latin typeface="Times New Roman" panose="02020603050405020304" pitchFamily="18" charset="0"/>
                <a:ea typeface="Calibri" panose="020F0502020204030204" pitchFamily="34" charset="0"/>
              </a:rPr>
              <a:t>I. </a:t>
            </a:r>
            <a:r>
              <a:rPr lang="vi-VN" altLang="en-US" sz="2400" b="1" dirty="0" err="1">
                <a:solidFill>
                  <a:srgbClr val="000000"/>
                </a:solidFill>
                <a:latin typeface="Times New Roman" panose="02020603050405020304" pitchFamily="18" charset="0"/>
                <a:ea typeface="Calibri" panose="020F0502020204030204" pitchFamily="34" charset="0"/>
              </a:rPr>
              <a:t>Nghĩa của từ.</a:t>
            </a:r>
            <a:endParaRPr lang="en-US" sz="2400" dirty="0">
              <a:latin typeface="Times New Roman" panose="02020603050405020304" pitchFamily="18" charset="0"/>
              <a:ea typeface="Calibri" panose="020F0502020204030204" pitchFamily="34" charset="0"/>
            </a:endParaRPr>
          </a:p>
          <a:p>
            <a:pPr algn="just"/>
            <a:r>
              <a:rPr lang="en-US" sz="2400" b="1" dirty="0">
                <a:solidFill>
                  <a:srgbClr val="000000"/>
                </a:solidFill>
                <a:latin typeface="Times New Roman" panose="02020603050405020304" pitchFamily="18" charset="0"/>
                <a:ea typeface="Calibri" panose="020F0502020204030204" pitchFamily="34" charset="0"/>
              </a:rPr>
              <a:t>1. </a:t>
            </a:r>
            <a:r>
              <a:rPr lang="en-US" sz="2400" b="1" dirty="0" err="1">
                <a:solidFill>
                  <a:srgbClr val="000000"/>
                </a:solidFill>
                <a:latin typeface="Times New Roman" panose="02020603050405020304" pitchFamily="18" charset="0"/>
                <a:ea typeface="Calibri" panose="020F0502020204030204" pitchFamily="34" charset="0"/>
              </a:rPr>
              <a:t>Ví</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dụ</a:t>
            </a:r>
            <a:r>
              <a:rPr lang="en-US" sz="2400" b="1" dirty="0">
                <a:solidFill>
                  <a:srgbClr val="000000"/>
                </a:solidFill>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078087" y="912167"/>
            <a:ext cx="405277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KIẾN THỨC</a:t>
            </a:r>
          </a:p>
        </p:txBody>
      </p:sp>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7" name="Diamond 6"/>
          <p:cNvSpPr/>
          <p:nvPr/>
        </p:nvSpPr>
        <p:spPr>
          <a:xfrm>
            <a:off x="3761556" y="1474508"/>
            <a:ext cx="4656186" cy="1085544"/>
          </a:xfrm>
          <a:prstGeom prst="diamond">
            <a:avLst/>
          </a:prstGeom>
          <a:blipFill>
            <a:blip r:embed="rId11"/>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solidFill>
                  <a:schemeClr val="bg1"/>
                </a:solidFill>
                <a:latin typeface="Times New Roman" panose="02020603050405020304" pitchFamily="18" charset="0"/>
                <a:ea typeface="Calibri" panose="020F0502020204030204" pitchFamily="34" charset="0"/>
              </a:rPr>
              <a:t>2. </a:t>
            </a:r>
            <a:r>
              <a:rPr lang="en-US" sz="3200" b="1" dirty="0" err="1">
                <a:solidFill>
                  <a:schemeClr val="bg1"/>
                </a:solidFill>
                <a:latin typeface="Times New Roman" panose="02020603050405020304" pitchFamily="18" charset="0"/>
                <a:ea typeface="Calibri" panose="020F0502020204030204" pitchFamily="34" charset="0"/>
              </a:rPr>
              <a:t>Kết</a:t>
            </a:r>
            <a:r>
              <a:rPr lang="en-US" sz="3200" b="1" dirty="0">
                <a:solidFill>
                  <a:schemeClr val="bg1"/>
                </a:solidFill>
                <a:latin typeface="Times New Roman" panose="02020603050405020304" pitchFamily="18" charset="0"/>
                <a:ea typeface="Calibri" panose="020F0502020204030204" pitchFamily="34" charset="0"/>
              </a:rPr>
              <a:t> </a:t>
            </a:r>
            <a:r>
              <a:rPr lang="en-US" sz="3200" b="1" dirty="0" err="1">
                <a:solidFill>
                  <a:schemeClr val="bg1"/>
                </a:solidFill>
                <a:latin typeface="Times New Roman" panose="02020603050405020304" pitchFamily="18" charset="0"/>
                <a:ea typeface="Calibri" panose="020F0502020204030204" pitchFamily="34" charset="0"/>
              </a:rPr>
              <a:t>luận</a:t>
            </a:r>
            <a:r>
              <a:rPr lang="en-US" sz="3200" b="1" dirty="0">
                <a:solidFill>
                  <a:schemeClr val="bg1"/>
                </a:solidFill>
                <a:latin typeface="Times New Roman" panose="02020603050405020304" pitchFamily="18" charset="0"/>
                <a:ea typeface="Calibri" panose="020F0502020204030204" pitchFamily="34" charset="0"/>
              </a:rPr>
              <a:t>: </a:t>
            </a:r>
            <a:endParaRPr lang="en-US" sz="3200" dirty="0">
              <a:solidFill>
                <a:schemeClr val="bg1"/>
              </a:solidFill>
              <a:effectLst/>
              <a:latin typeface="Times New Roman" panose="02020603050405020304" pitchFamily="18" charset="0"/>
              <a:ea typeface="Calibri" panose="020F0502020204030204" pitchFamily="34" charset="0"/>
            </a:endParaRPr>
          </a:p>
        </p:txBody>
      </p:sp>
      <p:sp>
        <p:nvSpPr>
          <p:cNvPr id="8" name="Can 7"/>
          <p:cNvSpPr/>
          <p:nvPr/>
        </p:nvSpPr>
        <p:spPr>
          <a:xfrm>
            <a:off x="660400" y="2692400"/>
            <a:ext cx="5215256" cy="3533775"/>
          </a:xfrm>
          <a:prstGeom prst="can">
            <a:avLst>
              <a:gd name="adj" fmla="val 11076"/>
            </a:avLst>
          </a:prstGeom>
          <a:blipFill>
            <a:blip r:embed="rId2"/>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000" dirty="0">
                <a:effectLst/>
                <a:latin typeface="Times New Roman" panose="02020603050405020304" pitchFamily="18" charset="0"/>
                <a:ea typeface="Calibri" panose="020F0502020204030204" pitchFamily="34" charset="0"/>
              </a:rPr>
              <a:t>*</a:t>
            </a:r>
            <a:r>
              <a:rPr lang="en-US" sz="2000" b="1" dirty="0">
                <a:solidFill>
                  <a:srgbClr val="FFFF00"/>
                </a:solidFill>
                <a:effectLst/>
                <a:latin typeface="Times New Roman" panose="02020603050405020304" pitchFamily="18" charset="0"/>
                <a:ea typeface="Calibri" panose="020F0502020204030204" pitchFamily="34" charset="0"/>
              </a:rPr>
              <a:t>Các cách giải nghĩa của từ</a:t>
            </a:r>
          </a:p>
          <a:p>
            <a:pPr>
              <a:lnSpc>
                <a:spcPct val="115000"/>
              </a:lnSpc>
              <a:spcAft>
                <a:spcPts val="1200"/>
              </a:spcAft>
            </a:pPr>
            <a:r>
              <a:rPr lang="en-US" sz="2000" b="1" dirty="0">
                <a:solidFill>
                  <a:srgbClr val="FFFF00"/>
                </a:solidFill>
                <a:effectLst/>
                <a:latin typeface="Times New Roman" panose="02020603050405020304" pitchFamily="18" charset="0"/>
                <a:ea typeface="Calibri" panose="020F0502020204030204" pitchFamily="34" charset="0"/>
              </a:rPr>
              <a:t>- Trình bày khái niệm mà từ biểu thị</a:t>
            </a:r>
          </a:p>
          <a:p>
            <a:pPr>
              <a:lnSpc>
                <a:spcPct val="115000"/>
              </a:lnSpc>
              <a:spcAft>
                <a:spcPts val="1200"/>
              </a:spcAft>
            </a:pPr>
            <a:r>
              <a:rPr lang="en-US" sz="2000" b="1" dirty="0">
                <a:solidFill>
                  <a:srgbClr val="FFFF00"/>
                </a:solidFill>
                <a:effectLst/>
                <a:latin typeface="Times New Roman" panose="02020603050405020304" pitchFamily="18" charset="0"/>
                <a:ea typeface="Calibri" panose="020F0502020204030204" pitchFamily="34" charset="0"/>
              </a:rPr>
              <a:t>- Đưa ra những từ đồng nghĩa hoặc trái nghĩa</a:t>
            </a:r>
          </a:p>
          <a:p>
            <a:pPr>
              <a:lnSpc>
                <a:spcPct val="115000"/>
              </a:lnSpc>
              <a:spcAft>
                <a:spcPts val="1200"/>
              </a:spcAft>
            </a:pPr>
            <a:r>
              <a:rPr lang="en-US" sz="2000" b="1" dirty="0">
                <a:solidFill>
                  <a:srgbClr val="FFFF00"/>
                </a:solidFill>
                <a:effectLst/>
                <a:latin typeface="Times New Roman" panose="02020603050405020304" pitchFamily="18" charset="0"/>
                <a:ea typeface="Calibri" panose="020F0502020204030204" pitchFamily="34" charset="0"/>
              </a:rPr>
              <a:t>- Giải nghĩa từng thành tố</a:t>
            </a:r>
          </a:p>
        </p:txBody>
      </p:sp>
      <p:sp>
        <p:nvSpPr>
          <p:cNvPr id="29" name="Can 28"/>
          <p:cNvSpPr/>
          <p:nvPr/>
        </p:nvSpPr>
        <p:spPr>
          <a:xfrm>
            <a:off x="6223635" y="2656205"/>
            <a:ext cx="5416981" cy="3608705"/>
          </a:xfrm>
          <a:prstGeom prst="can">
            <a:avLst>
              <a:gd name="adj" fmla="val 14013"/>
            </a:avLst>
          </a:prstGeom>
          <a:blipFill>
            <a:blip r:embed="rId2"/>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200"/>
              </a:spcAft>
            </a:pPr>
            <a:r>
              <a:rPr lang="en-US" sz="2000" b="1" dirty="0">
                <a:solidFill>
                  <a:srgbClr val="FFFF00"/>
                </a:solidFill>
                <a:effectLst/>
                <a:latin typeface="Times New Roman" panose="02020603050405020304" pitchFamily="18" charset="0"/>
                <a:ea typeface="Calibri" panose="020F0502020204030204" pitchFamily="34" charset="0"/>
              </a:rPr>
              <a:t>Đối với các từ Hán Việt ta giải nghĩa bằng cách chiết tự nghĩa là phân tích từ thành các thành tố (tiếng) rồi giải nghĩa từng thành tố.</a:t>
            </a:r>
          </a:p>
          <a:p>
            <a:pPr algn="just">
              <a:lnSpc>
                <a:spcPct val="115000"/>
              </a:lnSpc>
              <a:spcAft>
                <a:spcPts val="1200"/>
              </a:spcAft>
            </a:pPr>
            <a:r>
              <a:rPr lang="en-US" sz="2000" b="1" dirty="0">
                <a:solidFill>
                  <a:srgbClr val="FFFF00"/>
                </a:solidFill>
                <a:effectLst/>
                <a:latin typeface="Times New Roman" panose="02020603050405020304" pitchFamily="18" charset="0"/>
                <a:ea typeface="Calibri" panose="020F0502020204030204" pitchFamily="34" charset="0"/>
              </a:rPr>
              <a:t>Vậy, ta có nhiều cách giải nghĩa từ nhưng tuỳ vào từng trường hợp mà ta đang đối mặt hoặc tuỳ hoàn cảnh, vấn đề mà ta đang giải quyết thì ta chọn một trong những cách giải nghĩa từ nêu trên sao cho phù hợp.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9" grpId="0" animBg="1"/>
      <p:bldP spid="2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078087" y="912167"/>
            <a:ext cx="405277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KIẾN THỨC</a:t>
            </a:r>
          </a:p>
        </p:txBody>
      </p:sp>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2" name="Rectangle 1"/>
          <p:cNvSpPr/>
          <p:nvPr/>
        </p:nvSpPr>
        <p:spPr>
          <a:xfrm>
            <a:off x="563736" y="2079617"/>
            <a:ext cx="10858500" cy="2308324"/>
          </a:xfrm>
          <a:prstGeom prst="rect">
            <a:avLst/>
          </a:prstGeom>
        </p:spPr>
        <p:txBody>
          <a:bodyPr wrap="square">
            <a:spAutoFit/>
          </a:bodyPr>
          <a:lstStyle/>
          <a:p>
            <a:pPr algn="just"/>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VD 1: </a:t>
            </a:r>
          </a:p>
          <a:p>
            <a:pPr algn="just"/>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“Anh đã tìm em rất lâu, rất lâu</a:t>
            </a:r>
          </a:p>
          <a:p>
            <a:pPr algn="just"/>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Cô gái ở Thạch Kim, Thạch Nhọn.</a:t>
            </a:r>
          </a:p>
          <a:p>
            <a:pPr algn="just"/>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Khăn xanh, khăn xanh phơi đầy lán sớm</a:t>
            </a:r>
          </a:p>
          <a:p>
            <a:pPr algn="just"/>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Sách giấy mở tung, trắng cả rừng chiều”.</a:t>
            </a:r>
          </a:p>
          <a:p>
            <a:pPr algn="just"/>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(Gửi em, cô thanh niên xung phong – Phạm Tiến Duật)</a:t>
            </a:r>
          </a:p>
        </p:txBody>
      </p:sp>
      <p:sp>
        <p:nvSpPr>
          <p:cNvPr id="7" name="Rectangle 6"/>
          <p:cNvSpPr/>
          <p:nvPr/>
        </p:nvSpPr>
        <p:spPr>
          <a:xfrm>
            <a:off x="660400" y="1295904"/>
            <a:ext cx="6096000" cy="829945"/>
          </a:xfrm>
          <a:prstGeom prst="rect">
            <a:avLst/>
          </a:prstGeom>
        </p:spPr>
        <p:txBody>
          <a:bodyPr>
            <a:spAutoFit/>
          </a:bodyPr>
          <a:lstStyle/>
          <a:p>
            <a:pPr algn="just"/>
            <a:r>
              <a:rPr lang="en-US" sz="2400" b="1" dirty="0">
                <a:solidFill>
                  <a:srgbClr val="000000"/>
                </a:solidFill>
                <a:latin typeface="Times New Roman" panose="02020603050405020304" pitchFamily="18" charset="0"/>
                <a:ea typeface="Calibri" panose="020F0502020204030204" pitchFamily="34" charset="0"/>
              </a:rPr>
              <a:t>I</a:t>
            </a:r>
            <a:r>
              <a:rPr lang="vi-VN" altLang="en-US" sz="2400" b="1" dirty="0">
                <a:solidFill>
                  <a:srgbClr val="000000"/>
                </a:solidFill>
                <a:latin typeface="Times New Roman" panose="02020603050405020304" pitchFamily="18" charset="0"/>
                <a:ea typeface="Calibri" panose="020F0502020204030204" pitchFamily="34" charset="0"/>
              </a:rPr>
              <a:t>I</a:t>
            </a:r>
            <a:r>
              <a:rPr lang="en-US" sz="2400" b="1" dirty="0">
                <a:solidFill>
                  <a:srgbClr val="000000"/>
                </a:solidFill>
                <a:latin typeface="Times New Roman" panose="02020603050405020304" pitchFamily="18" charset="0"/>
                <a:ea typeface="Calibri" panose="020F0502020204030204" pitchFamily="34" charset="0"/>
              </a:rPr>
              <a:t>.</a:t>
            </a:r>
            <a:r>
              <a:rPr lang="vi-VN" altLang="en-US" sz="2400" b="1" dirty="0">
                <a:solidFill>
                  <a:srgbClr val="000000"/>
                </a:solidFill>
                <a:latin typeface="Times New Roman" panose="02020603050405020304" pitchFamily="18" charset="0"/>
                <a:ea typeface="Calibri" panose="020F0502020204030204" pitchFamily="34" charset="0"/>
              </a:rPr>
              <a:t>Các biện pháp tu từ</a:t>
            </a:r>
            <a:r>
              <a:rPr lang="en-US" sz="2400" b="1" dirty="0">
                <a:solidFill>
                  <a:srgbClr val="000000"/>
                </a:solidFill>
                <a:latin typeface="Times New Roman" panose="02020603050405020304" pitchFamily="18" charset="0"/>
                <a:ea typeface="Calibri" panose="020F0502020204030204" pitchFamily="34" charset="0"/>
              </a:rPr>
              <a:t> </a:t>
            </a:r>
            <a:r>
              <a:rPr lang="vi-VN" altLang="en-US" sz="2400" b="1" dirty="0" err="1">
                <a:solidFill>
                  <a:srgbClr val="000000"/>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algn="just"/>
            <a:r>
              <a:rPr lang="en-US" sz="2400" b="1" dirty="0">
                <a:solidFill>
                  <a:srgbClr val="000000"/>
                </a:solidFill>
                <a:latin typeface="Times New Roman" panose="02020603050405020304" pitchFamily="18" charset="0"/>
                <a:ea typeface="Calibri" panose="020F0502020204030204" pitchFamily="34" charset="0"/>
              </a:rPr>
              <a:t>1. </a:t>
            </a:r>
            <a:r>
              <a:rPr lang="en-US" sz="2400" b="1" dirty="0" err="1">
                <a:solidFill>
                  <a:srgbClr val="000000"/>
                </a:solidFill>
                <a:latin typeface="Times New Roman" panose="02020603050405020304" pitchFamily="18" charset="0"/>
                <a:ea typeface="Calibri" panose="020F0502020204030204" pitchFamily="34" charset="0"/>
              </a:rPr>
              <a:t>Ví</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dụ</a:t>
            </a:r>
            <a:r>
              <a:rPr lang="en-US" sz="2400" b="1" dirty="0">
                <a:solidFill>
                  <a:srgbClr val="000000"/>
                </a:solidFill>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p:txBody>
      </p:sp>
      <p:sp>
        <p:nvSpPr>
          <p:cNvPr id="8" name="TextBox 7"/>
          <p:cNvSpPr txBox="1"/>
          <p:nvPr/>
        </p:nvSpPr>
        <p:spPr>
          <a:xfrm>
            <a:off x="677066" y="4409909"/>
            <a:ext cx="10868389" cy="461665"/>
          </a:xfrm>
          <a:prstGeom prst="rect">
            <a:avLst/>
          </a:prstGeom>
          <a:noFill/>
        </p:spPr>
        <p:txBody>
          <a:bodyPr wrap="square" rtlCol="0">
            <a:spAutoFit/>
          </a:bodyPr>
          <a:lstStyle/>
          <a:p>
            <a:pPr algn="just"/>
            <a:r>
              <a:rPr lang="en-US" sz="2400" dirty="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.=&gt; </a:t>
            </a:r>
            <a:r>
              <a:rPr lang="en-US" sz="2400" dirty="0" err="1">
                <a:latin typeface="Times New Roman" pitchFamily="18" charset="0"/>
                <a:cs typeface="Times New Roman" pitchFamily="18" charset="0"/>
              </a:rPr>
              <a:t>Biện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lâu</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Khăn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46" name="Picture 45"/>
          <p:cNvPicPr>
            <a:picLocks noChangeAspect="1"/>
          </p:cNvPicPr>
          <p:nvPr/>
        </p:nvPicPr>
        <p:blipFill>
          <a:blip r:embed="rId8"/>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8"/>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8"/>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45" name="Picture 44"/>
          <p:cNvPicPr>
            <a:picLocks noChangeAspect="1"/>
          </p:cNvPicPr>
          <p:nvPr/>
        </p:nvPicPr>
        <p:blipFill>
          <a:blip r:embed="rId9"/>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9"/>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12" name="Rectangle 11"/>
          <p:cNvSpPr/>
          <p:nvPr/>
        </p:nvSpPr>
        <p:spPr>
          <a:xfrm>
            <a:off x="828675" y="1598105"/>
            <a:ext cx="10858500" cy="3108543"/>
          </a:xfrm>
          <a:prstGeom prst="rect">
            <a:avLst/>
          </a:prstGeom>
        </p:spPr>
        <p:txBody>
          <a:bodyPr>
            <a:spAutoFit/>
          </a:bodyPr>
          <a:lstStyle/>
          <a:p>
            <a:pPr algn="just"/>
            <a:r>
              <a:rPr lang="vi-VN" alt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VD 2:</a:t>
            </a:r>
          </a:p>
          <a:p>
            <a:pPr algn="just"/>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Quê</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hương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tôi</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có</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con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sông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xanh</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biếc</a:t>
            </a:r>
            <a:endPar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endParaRPr>
          </a:p>
          <a:p>
            <a:pPr algn="just"/>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Nước</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gương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trong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soi</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tóc</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những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hàng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tre</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a:t>
            </a:r>
          </a:p>
          <a:p>
            <a:pPr algn="just"/>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Tâm</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hồn</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tôi</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là</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những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buổi</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trưa</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hè</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a:t>
            </a:r>
          </a:p>
          <a:p>
            <a:pPr algn="just"/>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Tỏa</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nắng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xuống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dòng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sông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lấp</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lánh</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a:t>
            </a:r>
          </a:p>
          <a:p>
            <a:pPr algn="just"/>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Quê</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hương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Giang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Nam)</a:t>
            </a:r>
          </a:p>
          <a:p>
            <a:pPr algn="just">
              <a:spcAft>
                <a:spcPts val="0"/>
              </a:spcAft>
            </a:pPr>
            <a:endParaRPr lang="en-US" sz="2800" dirty="0">
              <a:effectLst/>
              <a:latin typeface="Times New Roman" panose="02020603050405020304" pitchFamily="18" charset="0"/>
              <a:ea typeface="Calibri" panose="020F0502020204030204" pitchFamily="34" charset="0"/>
            </a:endParaRPr>
          </a:p>
        </p:txBody>
      </p:sp>
      <p:sp>
        <p:nvSpPr>
          <p:cNvPr id="28" name="TextBox 27"/>
          <p:cNvSpPr txBox="1"/>
          <p:nvPr/>
        </p:nvSpPr>
        <p:spPr>
          <a:xfrm>
            <a:off x="677066" y="4409909"/>
            <a:ext cx="10868389" cy="954107"/>
          </a:xfrm>
          <a:prstGeom prst="rect">
            <a:avLst/>
          </a:prstGeom>
          <a:noFill/>
        </p:spPr>
        <p:txBody>
          <a:bodyPr wrap="square" rtlCol="0">
            <a:spAutoFit/>
          </a:bodyPr>
          <a:lstStyle/>
          <a:p>
            <a:pPr algn="just"/>
            <a:r>
              <a:rPr lang="en-US" sz="2800" dirty="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.=&gt; </a:t>
            </a:r>
            <a:r>
              <a:rPr lang="en-US" sz="2800" dirty="0" err="1">
                <a:latin typeface="Times New Roman" pitchFamily="18" charset="0"/>
                <a:cs typeface="Times New Roman" pitchFamily="18" charset="0"/>
              </a:rPr>
              <a:t>Biện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So </a:t>
            </a:r>
            <a:r>
              <a:rPr lang="en-US" sz="2800" dirty="0" err="1">
                <a:latin typeface="Times New Roman" pitchFamily="18" charset="0"/>
                <a:cs typeface="Times New Roman" pitchFamily="18" charset="0"/>
              </a:rPr>
              <a:t>sánh:</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Tâm</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hồn</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tôi</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là</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những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buổi</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trưa</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hè</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a:t>
            </a:r>
          </a:p>
          <a:p>
            <a:pPr algn="just"/>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63731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46" name="Picture 45"/>
          <p:cNvPicPr>
            <a:picLocks noChangeAspect="1"/>
          </p:cNvPicPr>
          <p:nvPr/>
        </p:nvPicPr>
        <p:blipFill>
          <a:blip r:embed="rId8"/>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8"/>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8"/>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45" name="Picture 44"/>
          <p:cNvPicPr>
            <a:picLocks noChangeAspect="1"/>
          </p:cNvPicPr>
          <p:nvPr/>
        </p:nvPicPr>
        <p:blipFill>
          <a:blip r:embed="rId9"/>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9"/>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12" name="Rectangle 11"/>
          <p:cNvSpPr/>
          <p:nvPr/>
        </p:nvSpPr>
        <p:spPr>
          <a:xfrm>
            <a:off x="985663" y="1885779"/>
            <a:ext cx="10858500" cy="1384995"/>
          </a:xfrm>
          <a:prstGeom prst="rect">
            <a:avLst/>
          </a:prstGeom>
        </p:spPr>
        <p:txBody>
          <a:bodyPr>
            <a:spAutoFit/>
          </a:bodyPr>
          <a:lstStyle/>
          <a:p>
            <a:pPr algn="just"/>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VD 3: </a:t>
            </a:r>
          </a:p>
          <a:p>
            <a:pPr algn="just"/>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Dòng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sông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uốn</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mình</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qua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cánh</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đồng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xanh</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ngắt</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lúa</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khoai</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a:t>
            </a:r>
          </a:p>
          <a:p>
            <a:pPr algn="just">
              <a:spcAft>
                <a:spcPts val="0"/>
              </a:spcAft>
            </a:pPr>
            <a:endParaRPr lang="en-US" sz="2800" dirty="0">
              <a:effectLst/>
              <a:latin typeface="Times New Roman" panose="02020603050405020304" pitchFamily="18" charset="0"/>
              <a:ea typeface="Calibri" panose="020F0502020204030204" pitchFamily="34" charset="0"/>
            </a:endParaRPr>
          </a:p>
        </p:txBody>
      </p:sp>
      <p:sp>
        <p:nvSpPr>
          <p:cNvPr id="7" name="TextBox 6"/>
          <p:cNvSpPr txBox="1"/>
          <p:nvPr/>
        </p:nvSpPr>
        <p:spPr>
          <a:xfrm>
            <a:off x="1217892" y="3439319"/>
            <a:ext cx="9149157" cy="1508105"/>
          </a:xfrm>
          <a:prstGeom prst="rect">
            <a:avLst/>
          </a:prstGeom>
          <a:noFill/>
        </p:spPr>
        <p:txBody>
          <a:bodyPr wrap="square" rtlCol="0">
            <a:spAutoFit/>
          </a:bodyPr>
          <a:lstStyle/>
          <a:p>
            <a:pPr algn="just"/>
            <a:r>
              <a:rPr lang="en-US" sz="2800" dirty="0">
                <a:effectLst>
                  <a:outerShdw blurRad="38100" dist="19050" dir="2700000" algn="tl" rotWithShape="0">
                    <a:schemeClr val="dk1">
                      <a:alpha val="40000"/>
                    </a:schemeClr>
                  </a:outerShdw>
                </a:effectLst>
                <a:latin typeface="Times New Roman" pitchFamily="18" charset="0"/>
                <a:ea typeface="Times New Roman" pitchFamily="18" charset="0"/>
                <a:cs typeface="Times New Roman" pitchFamily="18" charset="0"/>
              </a:rPr>
              <a:t>=&gt; </a:t>
            </a:r>
            <a:r>
              <a:rPr lang="en-US" sz="2800" dirty="0" err="1">
                <a:latin typeface="Times New Roman" pitchFamily="18" charset="0"/>
                <a:cs typeface="Times New Roman" pitchFamily="18" charset="0"/>
              </a:rPr>
              <a:t>Biện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uốn</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mình</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được</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sử</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dụng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để</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miêu</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vẻ</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vẻ</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đẹp</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mềm</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mại</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của</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 con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sông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a:t>
            </a:r>
          </a:p>
          <a:p>
            <a:pPr algn="just"/>
            <a:endParaRPr lang="en-US"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261273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078087" y="912167"/>
            <a:ext cx="405277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KIẾN THỨC</a:t>
            </a:r>
          </a:p>
        </p:txBody>
      </p:sp>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7" name="Diamond 6"/>
          <p:cNvSpPr/>
          <p:nvPr/>
        </p:nvSpPr>
        <p:spPr>
          <a:xfrm>
            <a:off x="3761556" y="1474508"/>
            <a:ext cx="4656186" cy="1085544"/>
          </a:xfrm>
          <a:prstGeom prst="diamond">
            <a:avLst/>
          </a:prstGeom>
          <a:blipFill>
            <a:blip r:embed="rId11"/>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solidFill>
                  <a:schemeClr val="bg1"/>
                </a:solidFill>
                <a:latin typeface="Times New Roman" panose="02020603050405020304" pitchFamily="18" charset="0"/>
                <a:ea typeface="Calibri" panose="020F0502020204030204" pitchFamily="34" charset="0"/>
              </a:rPr>
              <a:t>2. </a:t>
            </a:r>
            <a:r>
              <a:rPr lang="en-US" sz="3200" b="1" dirty="0" err="1">
                <a:solidFill>
                  <a:schemeClr val="bg1"/>
                </a:solidFill>
                <a:latin typeface="Times New Roman" panose="02020603050405020304" pitchFamily="18" charset="0"/>
                <a:ea typeface="Calibri" panose="020F0502020204030204" pitchFamily="34" charset="0"/>
              </a:rPr>
              <a:t>Kết</a:t>
            </a:r>
            <a:r>
              <a:rPr lang="en-US" sz="3200" b="1" dirty="0">
                <a:solidFill>
                  <a:schemeClr val="bg1"/>
                </a:solidFill>
                <a:latin typeface="Times New Roman" panose="02020603050405020304" pitchFamily="18" charset="0"/>
                <a:ea typeface="Calibri" panose="020F0502020204030204" pitchFamily="34" charset="0"/>
              </a:rPr>
              <a:t> </a:t>
            </a:r>
            <a:r>
              <a:rPr lang="en-US" sz="3200" b="1" dirty="0" err="1">
                <a:solidFill>
                  <a:schemeClr val="bg1"/>
                </a:solidFill>
                <a:latin typeface="Times New Roman" panose="02020603050405020304" pitchFamily="18" charset="0"/>
                <a:ea typeface="Calibri" panose="020F0502020204030204" pitchFamily="34" charset="0"/>
              </a:rPr>
              <a:t>luận</a:t>
            </a:r>
            <a:r>
              <a:rPr lang="en-US" sz="3200" b="1" dirty="0">
                <a:solidFill>
                  <a:schemeClr val="bg1"/>
                </a:solidFill>
                <a:latin typeface="Times New Roman" panose="02020603050405020304" pitchFamily="18" charset="0"/>
                <a:ea typeface="Calibri" panose="020F0502020204030204" pitchFamily="34" charset="0"/>
              </a:rPr>
              <a:t>: </a:t>
            </a:r>
            <a:endParaRPr lang="en-US" sz="3200" dirty="0">
              <a:solidFill>
                <a:schemeClr val="bg1"/>
              </a:solidFill>
              <a:effectLst/>
              <a:latin typeface="Times New Roman" panose="02020603050405020304" pitchFamily="18" charset="0"/>
              <a:ea typeface="Calibri" panose="020F0502020204030204" pitchFamily="34" charset="0"/>
            </a:endParaRPr>
          </a:p>
        </p:txBody>
      </p:sp>
      <p:sp>
        <p:nvSpPr>
          <p:cNvPr id="8" name="Can 7"/>
          <p:cNvSpPr/>
          <p:nvPr/>
        </p:nvSpPr>
        <p:spPr>
          <a:xfrm>
            <a:off x="660400" y="2692400"/>
            <a:ext cx="3359785" cy="3533775"/>
          </a:xfrm>
          <a:prstGeom prst="can">
            <a:avLst>
              <a:gd name="adj" fmla="val 11076"/>
            </a:avLst>
          </a:prstGeom>
          <a:blipFill>
            <a:blip r:embed="rId2"/>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000" b="1" dirty="0">
                <a:solidFill>
                  <a:srgbClr val="FFFF00"/>
                </a:solidFill>
                <a:effectLst/>
                <a:latin typeface="Times New Roman" panose="02020603050405020304" pitchFamily="18" charset="0"/>
                <a:ea typeface="Calibri" panose="020F0502020204030204" pitchFamily="34" charset="0"/>
              </a:rPr>
              <a:t>- Điệp ngữ là biện pháp tu từ chỉ việc lặp đi, lặp lại một từ hoặc cụm từ nhiều lần trong một câu nói, đoạn văn, đoạn thơ. Mục đích là để gây sự chú ý, liệt kê, nhấn mạnh, khẳng định… một vấn đề nào đó</a:t>
            </a:r>
            <a:r>
              <a:rPr lang="en-US" sz="2000" dirty="0">
                <a:effectLst/>
                <a:latin typeface="Times New Roman" panose="02020603050405020304" pitchFamily="18" charset="0"/>
                <a:ea typeface="Calibri" panose="020F0502020204030204" pitchFamily="34" charset="0"/>
              </a:rPr>
              <a:t>.</a:t>
            </a:r>
          </a:p>
        </p:txBody>
      </p:sp>
      <p:sp>
        <p:nvSpPr>
          <p:cNvPr id="29" name="Can 28"/>
          <p:cNvSpPr/>
          <p:nvPr/>
        </p:nvSpPr>
        <p:spPr>
          <a:xfrm>
            <a:off x="4338955" y="2654300"/>
            <a:ext cx="3267710" cy="3608705"/>
          </a:xfrm>
          <a:prstGeom prst="can">
            <a:avLst>
              <a:gd name="adj" fmla="val 14013"/>
            </a:avLst>
          </a:prstGeom>
          <a:blipFill>
            <a:blip r:embed="rId2"/>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000" b="1" dirty="0">
                <a:solidFill>
                  <a:srgbClr val="FFFF00"/>
                </a:solidFill>
                <a:effectLst/>
                <a:latin typeface="Times New Roman" panose="02020603050405020304" pitchFamily="18" charset="0"/>
                <a:ea typeface="Calibri" panose="020F0502020204030204" pitchFamily="34" charset="0"/>
              </a:rPr>
              <a:t>- So sánh là biện pháp đối chiếu sự vật, sự việc này với sự vật, sự việc khác có nét tương đồng để tăng sức gợi hình, gợi cảm cho biểu đạt.</a:t>
            </a:r>
          </a:p>
        </p:txBody>
      </p:sp>
      <p:sp>
        <p:nvSpPr>
          <p:cNvPr id="2" name="Can 1"/>
          <p:cNvSpPr/>
          <p:nvPr/>
        </p:nvSpPr>
        <p:spPr>
          <a:xfrm>
            <a:off x="7818755" y="2748915"/>
            <a:ext cx="3905885" cy="3608705"/>
          </a:xfrm>
          <a:prstGeom prst="can">
            <a:avLst>
              <a:gd name="adj" fmla="val 14013"/>
            </a:avLst>
          </a:prstGeom>
          <a:blipFill>
            <a:blip r:embed="rId2"/>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000" b="1" dirty="0">
                <a:solidFill>
                  <a:srgbClr val="FFFF00"/>
                </a:solidFill>
                <a:effectLst/>
                <a:latin typeface="Times New Roman" panose="02020603050405020304" pitchFamily="18" charset="0"/>
                <a:ea typeface="Calibri" panose="020F0502020204030204" pitchFamily="34" charset="0"/>
              </a:rPr>
              <a:t>- Nhân hóa là phép tu từ gọi hoặc miêu tả sự vật như đồ vật, cây cối, con vật… Bằng các từ ngữ thường được sử dụng cho chính con người như suy nghĩ, tính cách giúp chúng trở nên gần gũi, sinh động, hấp dẫn, gắn bó với con người hơn</a:t>
            </a:r>
            <a:r>
              <a:rPr lang="en-US" sz="2000" dirty="0">
                <a:effectLst/>
                <a:latin typeface="Times New Roman" panose="02020603050405020304" pitchFamily="18" charset="0"/>
                <a:ea typeface="Calibri" panose="020F0502020204030204" pitchFamily="34" charset="0"/>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1519</Words>
  <Application>Microsoft Office PowerPoint</Application>
  <PresentationFormat>Widescreen</PresentationFormat>
  <Paragraphs>126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Euphemia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loài cỏ lạ</dc:creator>
  <cp:lastModifiedBy>loài cỏ lạ</cp:lastModifiedBy>
  <cp:revision>1</cp:revision>
  <dcterms:created xsi:type="dcterms:W3CDTF">2023-10-12T15:25:53Z</dcterms:created>
  <dcterms:modified xsi:type="dcterms:W3CDTF">2023-10-12T15:26:42Z</dcterms:modified>
</cp:coreProperties>
</file>