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83" r:id="rId5"/>
    <p:sldId id="290" r:id="rId6"/>
    <p:sldId id="287" r:id="rId7"/>
    <p:sldId id="289" r:id="rId8"/>
    <p:sldId id="292" r:id="rId9"/>
    <p:sldId id="291" r:id="rId10"/>
    <p:sldId id="288" r:id="rId11"/>
    <p:sldId id="261" r:id="rId12"/>
    <p:sldId id="262" r:id="rId13"/>
    <p:sldId id="279" r:id="rId14"/>
    <p:sldId id="293" r:id="rId15"/>
    <p:sldId id="294" r:id="rId16"/>
    <p:sldId id="277" r:id="rId17"/>
    <p:sldId id="265" r:id="rId18"/>
    <p:sldId id="266" r:id="rId19"/>
    <p:sldId id="267" r:id="rId20"/>
    <p:sldId id="282" r:id="rId21"/>
    <p:sldId id="281" r:id="rId22"/>
    <p:sldId id="268" r:id="rId23"/>
    <p:sldId id="284" r:id="rId24"/>
    <p:sldId id="285" r:id="rId25"/>
    <p:sldId id="273" r:id="rId26"/>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22" autoAdjust="0"/>
  </p:normalViewPr>
  <p:slideViewPr>
    <p:cSldViewPr>
      <p:cViewPr varScale="1">
        <p:scale>
          <a:sx n="47" d="100"/>
          <a:sy n="47" d="100"/>
        </p:scale>
        <p:origin x="5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AD9D4-CD1B-4EC2-8D9A-078140BB0E46}" type="datetimeFigureOut">
              <a:rPr lang="vi-VN" smtClean="0"/>
              <a:t>17/02/2024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52752-19ED-4054-B541-A11535941F6A}" type="slidenum">
              <a:rPr lang="vi-VN" smtClean="0"/>
              <a:t>‹#›</a:t>
            </a:fld>
            <a:endParaRPr lang="vi-VN"/>
          </a:p>
        </p:txBody>
      </p:sp>
    </p:spTree>
    <p:extLst>
      <p:ext uri="{BB962C8B-B14F-4D97-AF65-F5344CB8AC3E}">
        <p14:creationId xmlns:p14="http://schemas.microsoft.com/office/powerpoint/2010/main" val="144346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dirty="0"/>
              <a:t> </a:t>
            </a:r>
            <a:r>
              <a:rPr lang="en-US" dirty="0" err="1"/>
              <a:t>viên</a:t>
            </a:r>
            <a:r>
              <a:rPr lang="en-US" dirty="0"/>
              <a:t> </a:t>
            </a:r>
            <a:r>
              <a:rPr lang="en-US" dirty="0" err="1"/>
              <a:t>nhấn</a:t>
            </a:r>
            <a:r>
              <a:rPr lang="en-US" dirty="0"/>
              <a:t> </a:t>
            </a:r>
            <a:r>
              <a:rPr lang="en-US" dirty="0" err="1"/>
              <a:t>mạnh</a:t>
            </a:r>
            <a:r>
              <a:rPr lang="en-US" dirty="0"/>
              <a:t> </a:t>
            </a:r>
            <a:r>
              <a:rPr lang="en-US" dirty="0" err="1"/>
              <a:t>quy</a:t>
            </a:r>
            <a:r>
              <a:rPr lang="en-US" dirty="0"/>
              <a:t> </a:t>
            </a:r>
            <a:r>
              <a:rPr lang="vi-VN" dirty="0"/>
              <a:t>ư</a:t>
            </a:r>
            <a:r>
              <a:rPr lang="en-US" dirty="0" err="1"/>
              <a:t>ớc</a:t>
            </a:r>
            <a:r>
              <a:rPr lang="en-US" dirty="0"/>
              <a:t> </a:t>
            </a:r>
            <a:r>
              <a:rPr lang="en-US" dirty="0" err="1"/>
              <a:t>chiều</a:t>
            </a:r>
            <a:r>
              <a:rPr lang="en-US" dirty="0"/>
              <a:t> </a:t>
            </a:r>
            <a:r>
              <a:rPr lang="en-US" dirty="0" err="1"/>
              <a:t>dòng</a:t>
            </a:r>
            <a:r>
              <a:rPr lang="en-US" dirty="0"/>
              <a:t> </a:t>
            </a:r>
            <a:r>
              <a:rPr lang="en-US" dirty="0" err="1"/>
              <a:t>điện</a:t>
            </a:r>
            <a:r>
              <a:rPr lang="en-US" dirty="0"/>
              <a:t>.</a:t>
            </a:r>
          </a:p>
        </p:txBody>
      </p:sp>
      <p:sp>
        <p:nvSpPr>
          <p:cNvPr id="4" name="Slide Number Placeholder 3"/>
          <p:cNvSpPr>
            <a:spLocks noGrp="1"/>
          </p:cNvSpPr>
          <p:nvPr>
            <p:ph type="sldNum" sz="quarter" idx="5"/>
          </p:nvPr>
        </p:nvSpPr>
        <p:spPr/>
        <p:txBody>
          <a:bodyPr/>
          <a:lstStyle/>
          <a:p>
            <a:fld id="{3E252752-19ED-4054-B541-A11535941F6A}" type="slidenum">
              <a:rPr lang="vi-VN" smtClean="0"/>
              <a:t>9</a:t>
            </a:fld>
            <a:endParaRPr lang="vi-VN"/>
          </a:p>
        </p:txBody>
      </p:sp>
    </p:spTree>
    <p:extLst>
      <p:ext uri="{BB962C8B-B14F-4D97-AF65-F5344CB8AC3E}">
        <p14:creationId xmlns:p14="http://schemas.microsoft.com/office/powerpoint/2010/main" val="247585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dirty="0"/>
              <a:t> </a:t>
            </a:r>
            <a:r>
              <a:rPr lang="en-US" dirty="0" err="1"/>
              <a:t>viên</a:t>
            </a:r>
            <a:r>
              <a:rPr lang="en-US" dirty="0"/>
              <a:t> </a:t>
            </a:r>
            <a:r>
              <a:rPr lang="en-US" dirty="0" err="1"/>
              <a:t>nhấn</a:t>
            </a:r>
            <a:r>
              <a:rPr lang="en-US" dirty="0"/>
              <a:t> </a:t>
            </a:r>
            <a:r>
              <a:rPr lang="en-US" dirty="0" err="1"/>
              <a:t>mạnh</a:t>
            </a:r>
            <a:r>
              <a:rPr lang="en-US" dirty="0"/>
              <a:t> </a:t>
            </a:r>
            <a:r>
              <a:rPr lang="en-US" dirty="0" err="1"/>
              <a:t>quy</a:t>
            </a:r>
            <a:r>
              <a:rPr lang="en-US" dirty="0"/>
              <a:t> </a:t>
            </a:r>
            <a:r>
              <a:rPr lang="vi-VN" dirty="0"/>
              <a:t>ư</a:t>
            </a:r>
            <a:r>
              <a:rPr lang="en-US" dirty="0" err="1"/>
              <a:t>ớc</a:t>
            </a:r>
            <a:r>
              <a:rPr lang="en-US" dirty="0"/>
              <a:t> </a:t>
            </a:r>
            <a:r>
              <a:rPr lang="en-US" dirty="0" err="1"/>
              <a:t>chiều</a:t>
            </a:r>
            <a:r>
              <a:rPr lang="en-US" dirty="0"/>
              <a:t> </a:t>
            </a:r>
            <a:r>
              <a:rPr lang="en-US" dirty="0" err="1"/>
              <a:t>dòng</a:t>
            </a:r>
            <a:r>
              <a:rPr lang="en-US" dirty="0"/>
              <a:t> </a:t>
            </a:r>
            <a:r>
              <a:rPr lang="en-US" dirty="0" err="1"/>
              <a:t>điện</a:t>
            </a:r>
            <a:r>
              <a:rPr lang="en-US" dirty="0"/>
              <a:t>.</a:t>
            </a:r>
          </a:p>
        </p:txBody>
      </p:sp>
      <p:sp>
        <p:nvSpPr>
          <p:cNvPr id="4" name="Slide Number Placeholder 3"/>
          <p:cNvSpPr>
            <a:spLocks noGrp="1"/>
          </p:cNvSpPr>
          <p:nvPr>
            <p:ph type="sldNum" sz="quarter" idx="5"/>
          </p:nvPr>
        </p:nvSpPr>
        <p:spPr/>
        <p:txBody>
          <a:bodyPr/>
          <a:lstStyle/>
          <a:p>
            <a:fld id="{3E252752-19ED-4054-B541-A11535941F6A}" type="slidenum">
              <a:rPr lang="vi-VN" smtClean="0"/>
              <a:t>10</a:t>
            </a:fld>
            <a:endParaRPr lang="vi-VN"/>
          </a:p>
        </p:txBody>
      </p:sp>
    </p:spTree>
    <p:extLst>
      <p:ext uri="{BB962C8B-B14F-4D97-AF65-F5344CB8AC3E}">
        <p14:creationId xmlns:p14="http://schemas.microsoft.com/office/powerpoint/2010/main" val="238815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E252752-19ED-4054-B541-A11535941F6A}" type="slidenum">
              <a:rPr lang="vi-VN" smtClean="0"/>
              <a:t>17</a:t>
            </a:fld>
            <a:endParaRPr lang="vi-VN"/>
          </a:p>
        </p:txBody>
      </p:sp>
    </p:spTree>
    <p:extLst>
      <p:ext uri="{BB962C8B-B14F-4D97-AF65-F5344CB8AC3E}">
        <p14:creationId xmlns:p14="http://schemas.microsoft.com/office/powerpoint/2010/main" val="215805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24" Type="http://schemas.openxmlformats.org/officeDocument/2006/relationships/image" Target="../media/image23.svg"/><Relationship Id="rId32" Type="http://schemas.openxmlformats.org/officeDocument/2006/relationships/image" Target="../media/image31.sv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0.png"/><Relationship Id="rId31"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14.png"/><Relationship Id="rId30" Type="http://schemas.openxmlformats.org/officeDocument/2006/relationships/image" Target="../media/image29.sv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12.png"/><Relationship Id="rId12" Type="http://schemas.openxmlformats.org/officeDocument/2006/relationships/image" Target="../media/image73.svg"/><Relationship Id="rId17" Type="http://schemas.openxmlformats.org/officeDocument/2006/relationships/image" Target="../media/image47.png"/><Relationship Id="rId2" Type="http://schemas.openxmlformats.org/officeDocument/2006/relationships/image" Target="../media/image1.jpeg"/><Relationship Id="rId16"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45.png"/><Relationship Id="rId5" Type="http://schemas.openxmlformats.org/officeDocument/2006/relationships/image" Target="../media/image9.png"/><Relationship Id="rId1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71.svg"/><Relationship Id="rId9" Type="http://schemas.openxmlformats.org/officeDocument/2006/relationships/image" Target="../media/image11.png"/><Relationship Id="rId14" Type="http://schemas.openxmlformats.org/officeDocument/2006/relationships/image" Target="../media/image75.sv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0.png"/><Relationship Id="rId18" Type="http://schemas.openxmlformats.org/officeDocument/2006/relationships/image" Target="../media/image23.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1.svg"/><Relationship Id="rId17"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1.png"/><Relationship Id="rId5" Type="http://schemas.openxmlformats.org/officeDocument/2006/relationships/image" Target="../media/image20.png"/><Relationship Id="rId15" Type="http://schemas.openxmlformats.org/officeDocument/2006/relationships/image" Target="../media/image9.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15.png"/><Relationship Id="rId1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2.svg"/><Relationship Id="rId18" Type="http://schemas.openxmlformats.org/officeDocument/2006/relationships/image" Target="../media/image22.pn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27.png"/><Relationship Id="rId17" Type="http://schemas.openxmlformats.org/officeDocument/2006/relationships/image" Target="../media/image54.svg"/><Relationship Id="rId2" Type="http://schemas.openxmlformats.org/officeDocument/2006/relationships/image" Target="../media/image25.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1.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1.png"/><Relationship Id="rId19" Type="http://schemas.openxmlformats.org/officeDocument/2006/relationships/image" Target="../media/image42.svg"/><Relationship Id="rId4" Type="http://schemas.openxmlformats.org/officeDocument/2006/relationships/image" Target="../media/image4.png"/><Relationship Id="rId9" Type="http://schemas.openxmlformats.org/officeDocument/2006/relationships/image" Target="../media/image15.svg"/><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image" Target="../media/image1.jpeg"/><Relationship Id="rId7" Type="http://schemas.openxmlformats.org/officeDocument/2006/relationships/image" Target="../media/image85.sv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7.svg"/><Relationship Id="rId5" Type="http://schemas.openxmlformats.org/officeDocument/2006/relationships/image" Target="../media/image83.svg"/><Relationship Id="rId15" Type="http://schemas.openxmlformats.org/officeDocument/2006/relationships/image" Target="../media/image56.jpeg"/><Relationship Id="rId10" Type="http://schemas.openxmlformats.org/officeDocument/2006/relationships/image" Target="../media/image9.png"/><Relationship Id="rId4" Type="http://schemas.openxmlformats.org/officeDocument/2006/relationships/image" Target="../media/image53.png"/><Relationship Id="rId9" Type="http://schemas.openxmlformats.org/officeDocument/2006/relationships/image" Target="../media/image19.sv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0.png"/><Relationship Id="rId18" Type="http://schemas.openxmlformats.org/officeDocument/2006/relationships/image" Target="../media/image23.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1.svg"/><Relationship Id="rId17"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1.png"/><Relationship Id="rId5" Type="http://schemas.openxmlformats.org/officeDocument/2006/relationships/image" Target="../media/image20.png"/><Relationship Id="rId15" Type="http://schemas.openxmlformats.org/officeDocument/2006/relationships/image" Target="../media/image9.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15.png"/><Relationship Id="rId14"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9.svg"/><Relationship Id="rId17" Type="http://schemas.openxmlformats.org/officeDocument/2006/relationships/image" Target="../media/image58.png"/><Relationship Id="rId2" Type="http://schemas.openxmlformats.org/officeDocument/2006/relationships/image" Target="../media/image1.jpe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89.svg"/><Relationship Id="rId11" Type="http://schemas.openxmlformats.org/officeDocument/2006/relationships/image" Target="../media/image10.png"/><Relationship Id="rId5" Type="http://schemas.openxmlformats.org/officeDocument/2006/relationships/image" Target="../media/image57.png"/><Relationship Id="rId1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11.png"/><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21.svg"/><Relationship Id="rId17" Type="http://schemas.openxmlformats.org/officeDocument/2006/relationships/image" Target="../media/image18.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15.svg"/><Relationship Id="rId4" Type="http://schemas.openxmlformats.org/officeDocument/2006/relationships/image" Target="../media/image33.svg"/><Relationship Id="rId9" Type="http://schemas.openxmlformats.org/officeDocument/2006/relationships/image" Target="../media/image8.png"/><Relationship Id="rId14" Type="http://schemas.openxmlformats.org/officeDocument/2006/relationships/image" Target="../media/image19.svg"/></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9.png"/><Relationship Id="rId18" Type="http://schemas.openxmlformats.org/officeDocument/2006/relationships/image" Target="../media/image58.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9.svg"/><Relationship Id="rId17" Type="http://schemas.openxmlformats.org/officeDocument/2006/relationships/image" Target="../media/image59.png"/><Relationship Id="rId2" Type="http://schemas.openxmlformats.org/officeDocument/2006/relationships/image" Target="../media/image1.jpe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89.svg"/><Relationship Id="rId11" Type="http://schemas.openxmlformats.org/officeDocument/2006/relationships/image" Target="../media/image10.png"/><Relationship Id="rId5" Type="http://schemas.openxmlformats.org/officeDocument/2006/relationships/image" Target="../media/image57.png"/><Relationship Id="rId1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11.png"/><Relationship Id="rId14"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9.svg"/><Relationship Id="rId17" Type="http://schemas.openxmlformats.org/officeDocument/2006/relationships/image" Target="../media/image60.png"/><Relationship Id="rId2" Type="http://schemas.openxmlformats.org/officeDocument/2006/relationships/image" Target="../media/image1.jpe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89.svg"/><Relationship Id="rId11" Type="http://schemas.openxmlformats.org/officeDocument/2006/relationships/image" Target="../media/image10.png"/><Relationship Id="rId5" Type="http://schemas.openxmlformats.org/officeDocument/2006/relationships/image" Target="../media/image57.png"/><Relationship Id="rId1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11.png"/><Relationship Id="rId14"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62.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2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4.svg"/><Relationship Id="rId11" Type="http://schemas.openxmlformats.org/officeDocument/2006/relationships/image" Target="../media/image12.png"/><Relationship Id="rId5" Type="http://schemas.openxmlformats.org/officeDocument/2006/relationships/image" Target="../media/image61.png"/><Relationship Id="rId10" Type="http://schemas.openxmlformats.org/officeDocument/2006/relationships/image" Target="../media/image17.svg"/><Relationship Id="rId4" Type="http://schemas.openxmlformats.org/officeDocument/2006/relationships/image" Target="../media/image33.svg"/><Relationship Id="rId9" Type="http://schemas.openxmlformats.org/officeDocument/2006/relationships/image" Target="../media/image9.png"/><Relationship Id="rId1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0.png"/><Relationship Id="rId18" Type="http://schemas.openxmlformats.org/officeDocument/2006/relationships/image" Target="../media/image23.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1.svg"/><Relationship Id="rId17"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1.png"/><Relationship Id="rId5" Type="http://schemas.openxmlformats.org/officeDocument/2006/relationships/image" Target="../media/image20.png"/><Relationship Id="rId15" Type="http://schemas.openxmlformats.org/officeDocument/2006/relationships/image" Target="../media/image9.png"/><Relationship Id="rId10" Type="http://schemas.openxmlformats.org/officeDocument/2006/relationships/image" Target="../media/image29.svg"/><Relationship Id="rId4" Type="http://schemas.openxmlformats.org/officeDocument/2006/relationships/image" Target="../media/image36.svg"/><Relationship Id="rId9" Type="http://schemas.openxmlformats.org/officeDocument/2006/relationships/image" Target="../media/image15.png"/><Relationship Id="rId14" Type="http://schemas.openxmlformats.org/officeDocument/2006/relationships/image" Target="../media/image19.sv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24" Type="http://schemas.openxmlformats.org/officeDocument/2006/relationships/image" Target="../media/image23.svg"/><Relationship Id="rId32" Type="http://schemas.openxmlformats.org/officeDocument/2006/relationships/image" Target="../media/image31.sv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0.png"/><Relationship Id="rId31"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14.png"/><Relationship Id="rId30" Type="http://schemas.openxmlformats.org/officeDocument/2006/relationships/image" Target="../media/image98.svg"/></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2.png"/><Relationship Id="rId18" Type="http://schemas.openxmlformats.org/officeDocument/2006/relationships/image" Target="../media/image44.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1.svg"/><Relationship Id="rId17" Type="http://schemas.openxmlformats.org/officeDocument/2006/relationships/image" Target="../media/image23.png"/><Relationship Id="rId2" Type="http://schemas.openxmlformats.org/officeDocument/2006/relationships/image" Target="../media/image1.jpeg"/><Relationship Id="rId16" Type="http://schemas.openxmlformats.org/officeDocument/2006/relationships/image" Target="../media/image17.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1.png"/><Relationship Id="rId5" Type="http://schemas.openxmlformats.org/officeDocument/2006/relationships/image" Target="../media/image20.png"/><Relationship Id="rId15" Type="http://schemas.openxmlformats.org/officeDocument/2006/relationships/image" Target="../media/image9.png"/><Relationship Id="rId10" Type="http://schemas.openxmlformats.org/officeDocument/2006/relationships/image" Target="../media/image29.svg"/><Relationship Id="rId19" Type="http://schemas.openxmlformats.org/officeDocument/2006/relationships/image" Target="../media/image24.png"/><Relationship Id="rId4" Type="http://schemas.openxmlformats.org/officeDocument/2006/relationships/image" Target="../media/image36.svg"/><Relationship Id="rId9" Type="http://schemas.openxmlformats.org/officeDocument/2006/relationships/image" Target="../media/image15.png"/><Relationship Id="rId14"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2.svg"/><Relationship Id="rId18" Type="http://schemas.openxmlformats.org/officeDocument/2006/relationships/image" Target="../media/image22.pn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27.png"/><Relationship Id="rId17" Type="http://schemas.openxmlformats.org/officeDocument/2006/relationships/image" Target="../media/image54.svg"/><Relationship Id="rId2" Type="http://schemas.openxmlformats.org/officeDocument/2006/relationships/image" Target="../media/image25.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1.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1.png"/><Relationship Id="rId19" Type="http://schemas.openxmlformats.org/officeDocument/2006/relationships/image" Target="../media/image42.svg"/><Relationship Id="rId4" Type="http://schemas.openxmlformats.org/officeDocument/2006/relationships/image" Target="../media/image4.png"/><Relationship Id="rId9" Type="http://schemas.openxmlformats.org/officeDocument/2006/relationships/image" Target="../media/image15.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2.svg"/><Relationship Id="rId18" Type="http://schemas.openxmlformats.org/officeDocument/2006/relationships/image" Target="../media/image22.png"/><Relationship Id="rId3" Type="http://schemas.openxmlformats.org/officeDocument/2006/relationships/image" Target="../media/image48.svg"/><Relationship Id="rId7" Type="http://schemas.openxmlformats.org/officeDocument/2006/relationships/image" Target="../media/image50.svg"/><Relationship Id="rId12" Type="http://schemas.openxmlformats.org/officeDocument/2006/relationships/image" Target="../media/image27.png"/><Relationship Id="rId17" Type="http://schemas.openxmlformats.org/officeDocument/2006/relationships/image" Target="../media/image54.svg"/><Relationship Id="rId2" Type="http://schemas.openxmlformats.org/officeDocument/2006/relationships/image" Target="../media/image25.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1.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1.png"/><Relationship Id="rId19" Type="http://schemas.openxmlformats.org/officeDocument/2006/relationships/image" Target="../media/image42.svg"/><Relationship Id="rId4" Type="http://schemas.openxmlformats.org/officeDocument/2006/relationships/image" Target="../media/image4.png"/><Relationship Id="rId9" Type="http://schemas.openxmlformats.org/officeDocument/2006/relationships/image" Target="../media/image15.sv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0" y="0"/>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2774775" y="3786343"/>
            <a:ext cx="12553091" cy="1846659"/>
          </a:xfrm>
          <a:prstGeom prst="rect">
            <a:avLst/>
          </a:prstGeom>
        </p:spPr>
        <p:txBody>
          <a:bodyPr lIns="0" tIns="0" rIns="0" bIns="0" rtlCol="0" anchor="t">
            <a:spAutoFit/>
          </a:bodyPr>
          <a:lstStyle/>
          <a:p>
            <a:pPr algn="ctr"/>
            <a:r>
              <a:rPr lang="en-US" sz="6000" b="1" i="1" spc="783" dirty="0">
                <a:solidFill>
                  <a:srgbClr val="00AD9C"/>
                </a:solidFill>
                <a:latin typeface="Arial" panose="020B0604020202020204" pitchFamily="34" charset="0"/>
                <a:cs typeface="Arial" panose="020B0604020202020204" pitchFamily="34" charset="0"/>
              </a:rPr>
              <a:t>BÀI 22</a:t>
            </a:r>
          </a:p>
          <a:p>
            <a:pPr algn="ctr"/>
            <a:r>
              <a:rPr lang="en-US" sz="6000" b="1" i="1" spc="783" dirty="0">
                <a:solidFill>
                  <a:srgbClr val="00AD9C"/>
                </a:solidFill>
                <a:latin typeface="Arial" panose="020B0604020202020204" pitchFamily="34" charset="0"/>
                <a:cs typeface="Arial" panose="020B0604020202020204" pitchFamily="34" charset="0"/>
              </a:rPr>
              <a:t>MẠCH ĐIỆN ĐƠN GIẢN</a:t>
            </a:r>
          </a:p>
        </p:txBody>
      </p:sp>
      <p:sp>
        <p:nvSpPr>
          <p:cNvPr id="17" name="Freeform 17"/>
          <p:cNvSpPr/>
          <p:nvPr/>
        </p:nvSpPr>
        <p:spPr>
          <a:xfrm rot="-4590959">
            <a:off x="15997142" y="3573304"/>
            <a:ext cx="2538932" cy="2538932"/>
          </a:xfrm>
          <a:custGeom>
            <a:avLst/>
            <a:gdLst/>
            <a:ahLst/>
            <a:cxnLst/>
            <a:rect l="l" t="t" r="r" b="b"/>
            <a:pathLst>
              <a:path w="2538932" h="2538932">
                <a:moveTo>
                  <a:pt x="0" y="0"/>
                </a:moveTo>
                <a:lnTo>
                  <a:pt x="2538932" y="0"/>
                </a:lnTo>
                <a:lnTo>
                  <a:pt x="2538932" y="2538932"/>
                </a:lnTo>
                <a:lnTo>
                  <a:pt x="0" y="25389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Freeform 18"/>
          <p:cNvSpPr/>
          <p:nvPr/>
        </p:nvSpPr>
        <p:spPr>
          <a:xfrm rot="-10325232" flipV="1">
            <a:off x="-735485" y="106452"/>
            <a:ext cx="2815623" cy="2815623"/>
          </a:xfrm>
          <a:custGeom>
            <a:avLst/>
            <a:gdLst/>
            <a:ahLst/>
            <a:cxnLst/>
            <a:rect l="l" t="t" r="r" b="b"/>
            <a:pathLst>
              <a:path w="2815623" h="2815623">
                <a:moveTo>
                  <a:pt x="0" y="2815623"/>
                </a:moveTo>
                <a:lnTo>
                  <a:pt x="2815623" y="2815623"/>
                </a:lnTo>
                <a:lnTo>
                  <a:pt x="2815623" y="0"/>
                </a:lnTo>
                <a:lnTo>
                  <a:pt x="0" y="0"/>
                </a:lnTo>
                <a:lnTo>
                  <a:pt x="0" y="2815623"/>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2049497">
            <a:off x="125050" y="6657359"/>
            <a:ext cx="2053555" cy="2933651"/>
          </a:xfrm>
          <a:custGeom>
            <a:avLst/>
            <a:gdLst/>
            <a:ahLst/>
            <a:cxnLst/>
            <a:rect l="l" t="t" r="r" b="b"/>
            <a:pathLst>
              <a:path w="2053555" h="2933651">
                <a:moveTo>
                  <a:pt x="0" y="0"/>
                </a:moveTo>
                <a:lnTo>
                  <a:pt x="2053556" y="0"/>
                </a:lnTo>
                <a:lnTo>
                  <a:pt x="2053556" y="2933650"/>
                </a:lnTo>
                <a:lnTo>
                  <a:pt x="0" y="29336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rot="-2245013">
            <a:off x="1141207" y="2386216"/>
            <a:ext cx="880607" cy="1841573"/>
          </a:xfrm>
          <a:custGeom>
            <a:avLst/>
            <a:gdLst/>
            <a:ahLst/>
            <a:cxnLst/>
            <a:rect l="l" t="t" r="r" b="b"/>
            <a:pathLst>
              <a:path w="880607" h="1841573">
                <a:moveTo>
                  <a:pt x="0" y="0"/>
                </a:moveTo>
                <a:lnTo>
                  <a:pt x="880606" y="0"/>
                </a:lnTo>
                <a:lnTo>
                  <a:pt x="880606" y="1841573"/>
                </a:lnTo>
                <a:lnTo>
                  <a:pt x="0" y="18415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1254325">
            <a:off x="-2461" y="4984554"/>
            <a:ext cx="2288606" cy="678260"/>
          </a:xfrm>
          <a:custGeom>
            <a:avLst/>
            <a:gdLst/>
            <a:ahLst/>
            <a:cxnLst/>
            <a:rect l="l" t="t" r="r" b="b"/>
            <a:pathLst>
              <a:path w="2288606" h="678260">
                <a:moveTo>
                  <a:pt x="0" y="0"/>
                </a:moveTo>
                <a:lnTo>
                  <a:pt x="2288606" y="0"/>
                </a:lnTo>
                <a:lnTo>
                  <a:pt x="2288606" y="678260"/>
                </a:lnTo>
                <a:lnTo>
                  <a:pt x="0" y="67826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2" name="Freeform 22"/>
          <p:cNvSpPr/>
          <p:nvPr/>
        </p:nvSpPr>
        <p:spPr>
          <a:xfrm>
            <a:off x="16156784" y="6407053"/>
            <a:ext cx="2131216" cy="2080842"/>
          </a:xfrm>
          <a:custGeom>
            <a:avLst/>
            <a:gdLst/>
            <a:ahLst/>
            <a:cxnLst/>
            <a:rect l="l" t="t" r="r" b="b"/>
            <a:pathLst>
              <a:path w="2131216" h="2080842">
                <a:moveTo>
                  <a:pt x="0" y="0"/>
                </a:moveTo>
                <a:lnTo>
                  <a:pt x="2131216" y="0"/>
                </a:lnTo>
                <a:lnTo>
                  <a:pt x="2131216" y="2080842"/>
                </a:lnTo>
                <a:lnTo>
                  <a:pt x="0" y="208084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3" name="Freeform 23"/>
          <p:cNvSpPr/>
          <p:nvPr/>
        </p:nvSpPr>
        <p:spPr>
          <a:xfrm rot="1052783">
            <a:off x="15429461" y="420538"/>
            <a:ext cx="1171974" cy="2052821"/>
          </a:xfrm>
          <a:custGeom>
            <a:avLst/>
            <a:gdLst/>
            <a:ahLst/>
            <a:cxnLst/>
            <a:rect l="l" t="t" r="r" b="b"/>
            <a:pathLst>
              <a:path w="1171974" h="2052821">
                <a:moveTo>
                  <a:pt x="0" y="0"/>
                </a:moveTo>
                <a:lnTo>
                  <a:pt x="1171974" y="0"/>
                </a:lnTo>
                <a:lnTo>
                  <a:pt x="1171974" y="2052821"/>
                </a:lnTo>
                <a:lnTo>
                  <a:pt x="0" y="205282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4" name="Freeform 24"/>
          <p:cNvSpPr/>
          <p:nvPr/>
        </p:nvSpPr>
        <p:spPr>
          <a:xfrm rot="1612873">
            <a:off x="16578786" y="2115729"/>
            <a:ext cx="1078345" cy="1913193"/>
          </a:xfrm>
          <a:custGeom>
            <a:avLst/>
            <a:gdLst/>
            <a:ahLst/>
            <a:cxnLst/>
            <a:rect l="l" t="t" r="r" b="b"/>
            <a:pathLst>
              <a:path w="1078345" h="1913193">
                <a:moveTo>
                  <a:pt x="0" y="0"/>
                </a:moveTo>
                <a:lnTo>
                  <a:pt x="1078345" y="0"/>
                </a:lnTo>
                <a:lnTo>
                  <a:pt x="1078345" y="1913193"/>
                </a:lnTo>
                <a:lnTo>
                  <a:pt x="0" y="191319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5" name="TextBox 25"/>
          <p:cNvSpPr txBox="1"/>
          <p:nvPr/>
        </p:nvSpPr>
        <p:spPr>
          <a:xfrm>
            <a:off x="5415711" y="6681890"/>
            <a:ext cx="6495075" cy="384721"/>
          </a:xfrm>
          <a:prstGeom prst="rect">
            <a:avLst/>
          </a:prstGeom>
        </p:spPr>
        <p:txBody>
          <a:bodyPr lIns="0" tIns="0" rIns="0" bIns="0" rtlCol="0" anchor="t">
            <a:spAutoFit/>
          </a:bodyPr>
          <a:lstStyle/>
          <a:p>
            <a:pPr algn="ctr">
              <a:lnSpc>
                <a:spcPts val="2971"/>
              </a:lnSpc>
              <a:spcBef>
                <a:spcPct val="0"/>
              </a:spcBef>
            </a:pPr>
            <a:r>
              <a:rPr lang="en-US" sz="2971" b="1" spc="374" dirty="0">
                <a:solidFill>
                  <a:srgbClr val="00030A"/>
                </a:solidFill>
                <a:latin typeface="Arial" panose="020B0604020202020204" pitchFamily="34" charset="0"/>
                <a:cs typeface="Arial" panose="020B0604020202020204" pitchFamily="34" charset="0"/>
              </a:rPr>
              <a:t>(2 </a:t>
            </a:r>
            <a:r>
              <a:rPr lang="en-US" sz="2971" b="1" spc="374" dirty="0" err="1">
                <a:solidFill>
                  <a:srgbClr val="00030A"/>
                </a:solidFill>
                <a:latin typeface="Arial" panose="020B0604020202020204" pitchFamily="34" charset="0"/>
                <a:cs typeface="Arial" panose="020B0604020202020204" pitchFamily="34" charset="0"/>
              </a:rPr>
              <a:t>tiết</a:t>
            </a:r>
            <a:r>
              <a:rPr lang="en-US" sz="2971" b="1" spc="374" dirty="0">
                <a:solidFill>
                  <a:srgbClr val="00030A"/>
                </a:solidFill>
                <a:latin typeface="Arial" panose="020B0604020202020204" pitchFamily="34" charset="0"/>
                <a:cs typeface="Arial" panose="020B0604020202020204" pitchFamily="34" charset="0"/>
              </a:rPr>
              <a:t>)</a:t>
            </a:r>
          </a:p>
        </p:txBody>
      </p:sp>
      <p:sp>
        <p:nvSpPr>
          <p:cNvPr id="26" name="Freeform 26"/>
          <p:cNvSpPr/>
          <p:nvPr/>
        </p:nvSpPr>
        <p:spPr>
          <a:xfrm>
            <a:off x="1984971" y="6344082"/>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27" name="Freeform 27"/>
          <p:cNvSpPr/>
          <p:nvPr/>
        </p:nvSpPr>
        <p:spPr>
          <a:xfrm>
            <a:off x="17402703" y="8895672"/>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28" name="Group 28"/>
          <p:cNvGrpSpPr>
            <a:grpSpLocks noChangeAspect="1"/>
          </p:cNvGrpSpPr>
          <p:nvPr/>
        </p:nvGrpSpPr>
        <p:grpSpPr>
          <a:xfrm rot="1977585">
            <a:off x="17291502" y="858834"/>
            <a:ext cx="512498" cy="269991"/>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0" name="Group 30"/>
          <p:cNvGrpSpPr/>
          <p:nvPr/>
        </p:nvGrpSpPr>
        <p:grpSpPr>
          <a:xfrm>
            <a:off x="2030890" y="4603934"/>
            <a:ext cx="229651" cy="22965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2" name="Freeform 32"/>
          <p:cNvSpPr/>
          <p:nvPr/>
        </p:nvSpPr>
        <p:spPr>
          <a:xfrm>
            <a:off x="399457" y="351276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3" name="Freeform 33"/>
          <p:cNvSpPr/>
          <p:nvPr/>
        </p:nvSpPr>
        <p:spPr>
          <a:xfrm>
            <a:off x="16814686" y="1469307"/>
            <a:ext cx="451922" cy="405086"/>
          </a:xfrm>
          <a:custGeom>
            <a:avLst/>
            <a:gdLst/>
            <a:ahLst/>
            <a:cxnLst/>
            <a:rect l="l" t="t" r="r" b="b"/>
            <a:pathLst>
              <a:path w="451922" h="405086">
                <a:moveTo>
                  <a:pt x="0" y="0"/>
                </a:moveTo>
                <a:lnTo>
                  <a:pt x="451922" y="0"/>
                </a:lnTo>
                <a:lnTo>
                  <a:pt x="451922" y="405086"/>
                </a:lnTo>
                <a:lnTo>
                  <a:pt x="0" y="405086"/>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34" name="Freeform 34"/>
          <p:cNvSpPr/>
          <p:nvPr/>
        </p:nvSpPr>
        <p:spPr>
          <a:xfrm>
            <a:off x="15694641" y="3085316"/>
            <a:ext cx="420451" cy="427445"/>
          </a:xfrm>
          <a:custGeom>
            <a:avLst/>
            <a:gdLst/>
            <a:ahLst/>
            <a:cxnLst/>
            <a:rect l="l" t="t" r="r" b="b"/>
            <a:pathLst>
              <a:path w="420451" h="427445">
                <a:moveTo>
                  <a:pt x="0" y="0"/>
                </a:moveTo>
                <a:lnTo>
                  <a:pt x="420451" y="0"/>
                </a:lnTo>
                <a:lnTo>
                  <a:pt x="420451" y="427445"/>
                </a:lnTo>
                <a:lnTo>
                  <a:pt x="0" y="42744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5" name="Group 35"/>
          <p:cNvGrpSpPr/>
          <p:nvPr/>
        </p:nvGrpSpPr>
        <p:grpSpPr>
          <a:xfrm>
            <a:off x="2490694" y="9376318"/>
            <a:ext cx="229651" cy="229651"/>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7" name="Freeform 37"/>
          <p:cNvSpPr/>
          <p:nvPr/>
        </p:nvSpPr>
        <p:spPr>
          <a:xfrm rot="-771795">
            <a:off x="2865448" y="1647521"/>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8" name="Freeform 38"/>
          <p:cNvSpPr/>
          <p:nvPr/>
        </p:nvSpPr>
        <p:spPr>
          <a:xfrm rot="4678159">
            <a:off x="15159154" y="375441"/>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39" name="Group 39"/>
          <p:cNvGrpSpPr>
            <a:grpSpLocks noChangeAspect="1"/>
          </p:cNvGrpSpPr>
          <p:nvPr/>
        </p:nvGrpSpPr>
        <p:grpSpPr>
          <a:xfrm rot="1977585">
            <a:off x="3370855" y="9474682"/>
            <a:ext cx="498419" cy="262574"/>
            <a:chOff x="0" y="0"/>
            <a:chExt cx="1610360" cy="848360"/>
          </a:xfrm>
        </p:grpSpPr>
        <p:sp>
          <p:nvSpPr>
            <p:cNvPr id="40" name="Freeform 4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1" name="Freeform 41"/>
          <p:cNvSpPr/>
          <p:nvPr/>
        </p:nvSpPr>
        <p:spPr>
          <a:xfrm>
            <a:off x="2748353" y="7888147"/>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grpSp>
        <p:nvGrpSpPr>
          <p:cNvPr id="42" name="Group 42"/>
          <p:cNvGrpSpPr/>
          <p:nvPr/>
        </p:nvGrpSpPr>
        <p:grpSpPr>
          <a:xfrm>
            <a:off x="14170004" y="614952"/>
            <a:ext cx="252393" cy="252393"/>
            <a:chOff x="0" y="0"/>
            <a:chExt cx="6350000" cy="6350000"/>
          </a:xfrm>
        </p:grpSpPr>
        <p:sp>
          <p:nvSpPr>
            <p:cNvPr id="43" name="Freeform 4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grpSp>
        <p:nvGrpSpPr>
          <p:cNvPr id="44" name="Group 44"/>
          <p:cNvGrpSpPr/>
          <p:nvPr/>
        </p:nvGrpSpPr>
        <p:grpSpPr>
          <a:xfrm>
            <a:off x="2102176" y="1987440"/>
            <a:ext cx="229651" cy="229651"/>
            <a:chOff x="0" y="0"/>
            <a:chExt cx="6350000" cy="6350000"/>
          </a:xfrm>
        </p:grpSpPr>
        <p:sp>
          <p:nvSpPr>
            <p:cNvPr id="45" name="Freeform 4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grpSp>
        <p:nvGrpSpPr>
          <p:cNvPr id="46" name="Group 46"/>
          <p:cNvGrpSpPr>
            <a:grpSpLocks noChangeAspect="1"/>
          </p:cNvGrpSpPr>
          <p:nvPr/>
        </p:nvGrpSpPr>
        <p:grpSpPr>
          <a:xfrm rot="-921396">
            <a:off x="16540798" y="9558525"/>
            <a:ext cx="547777" cy="288577"/>
            <a:chOff x="0" y="0"/>
            <a:chExt cx="1610360" cy="848360"/>
          </a:xfrm>
        </p:grpSpPr>
        <p:sp>
          <p:nvSpPr>
            <p:cNvPr id="47" name="Freeform 4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8" name="Freeform 48"/>
          <p:cNvSpPr/>
          <p:nvPr/>
        </p:nvSpPr>
        <p:spPr>
          <a:xfrm rot="432686">
            <a:off x="2912608" y="-670724"/>
            <a:ext cx="2225071" cy="2156296"/>
          </a:xfrm>
          <a:custGeom>
            <a:avLst/>
            <a:gdLst/>
            <a:ahLst/>
            <a:cxnLst/>
            <a:rect l="l" t="t" r="r" b="b"/>
            <a:pathLst>
              <a:path w="2225071" h="2156296">
                <a:moveTo>
                  <a:pt x="0" y="0"/>
                </a:moveTo>
                <a:lnTo>
                  <a:pt x="2225071" y="0"/>
                </a:lnTo>
                <a:lnTo>
                  <a:pt x="2225071" y="2156296"/>
                </a:lnTo>
                <a:lnTo>
                  <a:pt x="0" y="2156296"/>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sp>
        <p:nvSpPr>
          <p:cNvPr id="49" name="Freeform 49"/>
          <p:cNvSpPr/>
          <p:nvPr/>
        </p:nvSpPr>
        <p:spPr>
          <a:xfrm rot="1153974">
            <a:off x="15418170" y="8432300"/>
            <a:ext cx="635916" cy="2347340"/>
          </a:xfrm>
          <a:custGeom>
            <a:avLst/>
            <a:gdLst/>
            <a:ahLst/>
            <a:cxnLst/>
            <a:rect l="l" t="t" r="r" b="b"/>
            <a:pathLst>
              <a:path w="635916" h="2347340">
                <a:moveTo>
                  <a:pt x="0" y="0"/>
                </a:moveTo>
                <a:lnTo>
                  <a:pt x="635916" y="0"/>
                </a:lnTo>
                <a:lnTo>
                  <a:pt x="635916" y="2347339"/>
                </a:lnTo>
                <a:lnTo>
                  <a:pt x="0" y="2347339"/>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sp>
      <p:sp>
        <p:nvSpPr>
          <p:cNvPr id="50" name="Freeform 50"/>
          <p:cNvSpPr/>
          <p:nvPr/>
        </p:nvSpPr>
        <p:spPr>
          <a:xfrm rot="-842482">
            <a:off x="3931404" y="8366112"/>
            <a:ext cx="1054904" cy="2072133"/>
          </a:xfrm>
          <a:custGeom>
            <a:avLst/>
            <a:gdLst/>
            <a:ahLst/>
            <a:cxnLst/>
            <a:rect l="l" t="t" r="r" b="b"/>
            <a:pathLst>
              <a:path w="1054904" h="2072133">
                <a:moveTo>
                  <a:pt x="0" y="0"/>
                </a:moveTo>
                <a:lnTo>
                  <a:pt x="1054904" y="0"/>
                </a:lnTo>
                <a:lnTo>
                  <a:pt x="1054904" y="2072132"/>
                </a:lnTo>
                <a:lnTo>
                  <a:pt x="0" y="2072132"/>
                </a:lnTo>
                <a:lnTo>
                  <a:pt x="0" y="0"/>
                </a:lnTo>
                <a:close/>
              </a:path>
            </a:pathLst>
          </a:custGeom>
          <a:blipFill>
            <a:blip r:embed="rId29">
              <a:extLst>
                <a:ext uri="{96DAC541-7B7A-43D3-8B79-37D633B846F1}">
                  <asvg:svgBlip xmlns:asvg="http://schemas.microsoft.com/office/drawing/2016/SVG/main" xmlns="" r:embed="rId30"/>
                </a:ext>
              </a:extLst>
            </a:blip>
            <a:stretch>
              <a:fillRect/>
            </a:stretch>
          </a:blipFill>
        </p:spPr>
      </p:sp>
      <p:sp>
        <p:nvSpPr>
          <p:cNvPr id="51" name="Freeform 51"/>
          <p:cNvSpPr/>
          <p:nvPr/>
        </p:nvSpPr>
        <p:spPr>
          <a:xfrm>
            <a:off x="5649993" y="9347076"/>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52" name="Freeform 52"/>
          <p:cNvSpPr/>
          <p:nvPr/>
        </p:nvSpPr>
        <p:spPr>
          <a:xfrm rot="-684765">
            <a:off x="13333465" y="8957720"/>
            <a:ext cx="850155" cy="1508339"/>
          </a:xfrm>
          <a:custGeom>
            <a:avLst/>
            <a:gdLst/>
            <a:ahLst/>
            <a:cxnLst/>
            <a:rect l="l" t="t" r="r" b="b"/>
            <a:pathLst>
              <a:path w="850155" h="1508339">
                <a:moveTo>
                  <a:pt x="0" y="0"/>
                </a:moveTo>
                <a:lnTo>
                  <a:pt x="850155" y="0"/>
                </a:lnTo>
                <a:lnTo>
                  <a:pt x="850155" y="1508339"/>
                </a:lnTo>
                <a:lnTo>
                  <a:pt x="0" y="150833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53" name="Freeform 53"/>
          <p:cNvSpPr/>
          <p:nvPr/>
        </p:nvSpPr>
        <p:spPr>
          <a:xfrm>
            <a:off x="280356" y="9140282"/>
            <a:ext cx="238202" cy="236037"/>
          </a:xfrm>
          <a:custGeom>
            <a:avLst/>
            <a:gdLst/>
            <a:ahLst/>
            <a:cxnLst/>
            <a:rect l="l" t="t" r="r" b="b"/>
            <a:pathLst>
              <a:path w="238202" h="236037">
                <a:moveTo>
                  <a:pt x="0" y="0"/>
                </a:moveTo>
                <a:lnTo>
                  <a:pt x="238202" y="0"/>
                </a:lnTo>
                <a:lnTo>
                  <a:pt x="238202" y="236036"/>
                </a:lnTo>
                <a:lnTo>
                  <a:pt x="0" y="236036"/>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54" name="Freeform 54"/>
          <p:cNvSpPr/>
          <p:nvPr/>
        </p:nvSpPr>
        <p:spPr>
          <a:xfrm>
            <a:off x="14550558" y="1200069"/>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55" name="Group 55"/>
          <p:cNvGrpSpPr/>
          <p:nvPr/>
        </p:nvGrpSpPr>
        <p:grpSpPr>
          <a:xfrm>
            <a:off x="17374128" y="5789409"/>
            <a:ext cx="208069" cy="208069"/>
            <a:chOff x="0" y="0"/>
            <a:chExt cx="6350000" cy="6350000"/>
          </a:xfrm>
        </p:grpSpPr>
        <p:sp>
          <p:nvSpPr>
            <p:cNvPr id="56" name="Freeform 5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57" name="Freeform 57"/>
          <p:cNvSpPr/>
          <p:nvPr/>
        </p:nvSpPr>
        <p:spPr>
          <a:xfrm>
            <a:off x="14599093" y="8855697"/>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58" name="Freeform 58"/>
          <p:cNvSpPr/>
          <p:nvPr/>
        </p:nvSpPr>
        <p:spPr>
          <a:xfrm rot="-9414156">
            <a:off x="12901159" y="-655176"/>
            <a:ext cx="938638" cy="1962931"/>
          </a:xfrm>
          <a:custGeom>
            <a:avLst/>
            <a:gdLst/>
            <a:ahLst/>
            <a:cxnLst/>
            <a:rect l="l" t="t" r="r" b="b"/>
            <a:pathLst>
              <a:path w="938638" h="1962931">
                <a:moveTo>
                  <a:pt x="0" y="0"/>
                </a:moveTo>
                <a:lnTo>
                  <a:pt x="938638" y="0"/>
                </a:lnTo>
                <a:lnTo>
                  <a:pt x="938638" y="1962931"/>
                </a:lnTo>
                <a:lnTo>
                  <a:pt x="0" y="19629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9" name="Freeform 59"/>
          <p:cNvSpPr/>
          <p:nvPr/>
        </p:nvSpPr>
        <p:spPr>
          <a:xfrm>
            <a:off x="5565863" y="375966"/>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31">
              <a:extLst>
                <a:ext uri="{96DAC541-7B7A-43D3-8B79-37D633B846F1}">
                  <asvg:svgBlip xmlns:asvg="http://schemas.microsoft.com/office/drawing/2016/SVG/main" xmlns="" r:embed="rId32"/>
                </a:ext>
              </a:extLst>
            </a:blip>
            <a:stretch>
              <a:fillRect/>
            </a:stretch>
          </a:blipFill>
        </p:spPr>
      </p:sp>
      <p:sp>
        <p:nvSpPr>
          <p:cNvPr id="60" name="Freeform 60"/>
          <p:cNvSpPr/>
          <p:nvPr/>
        </p:nvSpPr>
        <p:spPr>
          <a:xfrm rot="4678159">
            <a:off x="12300890" y="9540296"/>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61" name="Group 61"/>
          <p:cNvGrpSpPr/>
          <p:nvPr/>
        </p:nvGrpSpPr>
        <p:grpSpPr>
          <a:xfrm>
            <a:off x="12018872" y="362559"/>
            <a:ext cx="252393" cy="252393"/>
            <a:chOff x="0" y="0"/>
            <a:chExt cx="6350000" cy="6350000"/>
          </a:xfrm>
        </p:grpSpPr>
        <p:sp>
          <p:nvSpPr>
            <p:cNvPr id="62" name="Freeform 6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5C7E"/>
            </a:solidFill>
          </p:spPr>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7296541-D1F4-4FBA-8E9C-7C5207278075}"/>
              </a:ext>
            </a:extLst>
          </p:cNvPr>
          <p:cNvGraphicFramePr>
            <a:graphicFrameLocks noGrp="1"/>
          </p:cNvGraphicFramePr>
          <p:nvPr>
            <p:extLst>
              <p:ext uri="{D42A27DB-BD31-4B8C-83A1-F6EECF244321}">
                <p14:modId xmlns:p14="http://schemas.microsoft.com/office/powerpoint/2010/main" val="997969838"/>
              </p:ext>
            </p:extLst>
          </p:nvPr>
        </p:nvGraphicFramePr>
        <p:xfrm>
          <a:off x="685800" y="114300"/>
          <a:ext cx="17221200" cy="9945054"/>
        </p:xfrm>
        <a:graphic>
          <a:graphicData uri="http://schemas.openxmlformats.org/drawingml/2006/table">
            <a:tbl>
              <a:tblPr firstRow="1" firstCol="1" bandRow="1">
                <a:tableStyleId>{5C22544A-7EE6-4342-B048-85BDC9FD1C3A}</a:tableStyleId>
              </a:tblPr>
              <a:tblGrid>
                <a:gridCol w="8001000">
                  <a:extLst>
                    <a:ext uri="{9D8B030D-6E8A-4147-A177-3AD203B41FA5}">
                      <a16:colId xmlns:a16="http://schemas.microsoft.com/office/drawing/2014/main" xmlns="" val="3891526408"/>
                    </a:ext>
                  </a:extLst>
                </a:gridCol>
                <a:gridCol w="9220200">
                  <a:extLst>
                    <a:ext uri="{9D8B030D-6E8A-4147-A177-3AD203B41FA5}">
                      <a16:colId xmlns:a16="http://schemas.microsoft.com/office/drawing/2014/main" xmlns="" val="1696713568"/>
                    </a:ext>
                  </a:extLst>
                </a:gridCol>
              </a:tblGrid>
              <a:tr h="550751">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dirty="0">
                          <a:solidFill>
                            <a:srgbClr val="FF0000"/>
                          </a:solidFill>
                          <a:effectLst/>
                          <a:latin typeface="Arial" panose="020B0604020202020204" pitchFamily="34" charset="0"/>
                          <a:cs typeface="Arial" panose="020B0604020202020204" pitchFamily="34" charset="0"/>
                        </a:rPr>
                        <a:t>PHIẾU HỌC TẬP SỐ 2</a:t>
                      </a: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3355680591"/>
                  </a:ext>
                </a:extLst>
              </a:tr>
              <a:tr h="152986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a:solidFill>
                            <a:schemeClr val="tx1"/>
                          </a:solidFill>
                          <a:effectLst/>
                          <a:latin typeface="Arial" panose="020B0604020202020204" pitchFamily="34" charset="0"/>
                          <a:cs typeface="Arial" panose="020B0604020202020204" pitchFamily="34" charset="0"/>
                        </a:rPr>
                        <a:t>1. </a:t>
                      </a:r>
                      <a:r>
                        <a:rPr lang="en-US" sz="2400" dirty="0" err="1">
                          <a:solidFill>
                            <a:schemeClr val="tx1"/>
                          </a:solidFill>
                          <a:effectLst/>
                          <a:latin typeface="Arial" panose="020B0604020202020204" pitchFamily="34" charset="0"/>
                          <a:cs typeface="Arial" panose="020B0604020202020204" pitchFamily="34" charset="0"/>
                        </a:rPr>
                        <a:t>Dùng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kí</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hiệu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để</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vẽ</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sơ</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đồ</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trong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hình</a:t>
                      </a:r>
                      <a:r>
                        <a:rPr lang="en-US" sz="2400" dirty="0">
                          <a:solidFill>
                            <a:schemeClr val="tx1"/>
                          </a:solidFill>
                          <a:effectLst/>
                          <a:latin typeface="Arial" panose="020B0604020202020204" pitchFamily="34" charset="0"/>
                          <a:cs typeface="Arial" panose="020B0604020202020204" pitchFamily="34" charset="0"/>
                        </a:rPr>
                        <a:t> 22.1.</a:t>
                      </a:r>
                    </a:p>
                    <a:p>
                      <a:pPr>
                        <a:lnSpc>
                          <a:spcPct val="150000"/>
                        </a:lnSpc>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72113850"/>
                  </a:ext>
                </a:extLst>
              </a:tr>
              <a:tr h="91791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a:solidFill>
                            <a:schemeClr val="tx1"/>
                          </a:solidFill>
                          <a:effectLst/>
                          <a:latin typeface="Arial" panose="020B0604020202020204" pitchFamily="34" charset="0"/>
                          <a:cs typeface="Arial" panose="020B0604020202020204" pitchFamily="34" charset="0"/>
                        </a:rPr>
                        <a:t>2. </a:t>
                      </a:r>
                      <a:r>
                        <a:rPr lang="en-US" sz="2400" dirty="0" err="1">
                          <a:solidFill>
                            <a:schemeClr val="tx1"/>
                          </a:solidFill>
                          <a:effectLst/>
                          <a:latin typeface="Arial" panose="020B0604020202020204" pitchFamily="34" charset="0"/>
                          <a:cs typeface="Arial" panose="020B0604020202020204" pitchFamily="34" charset="0"/>
                        </a:rPr>
                        <a:t>Gọi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tên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được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đánh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số</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từ</a:t>
                      </a:r>
                      <a:r>
                        <a:rPr lang="en-US" sz="2400" dirty="0">
                          <a:solidFill>
                            <a:schemeClr val="tx1"/>
                          </a:solidFill>
                          <a:effectLst/>
                          <a:latin typeface="Arial" panose="020B0604020202020204" pitchFamily="34" charset="0"/>
                          <a:cs typeface="Arial" panose="020B0604020202020204" pitchFamily="34" charset="0"/>
                        </a:rPr>
                        <a:t> 1 </a:t>
                      </a:r>
                      <a:r>
                        <a:rPr lang="en-US" sz="2400" dirty="0" err="1">
                          <a:solidFill>
                            <a:schemeClr val="tx1"/>
                          </a:solidFill>
                          <a:effectLst/>
                          <a:latin typeface="Arial" panose="020B0604020202020204" pitchFamily="34" charset="0"/>
                          <a:cs typeface="Arial" panose="020B0604020202020204" pitchFamily="34" charset="0"/>
                        </a:rPr>
                        <a:t>đến</a:t>
                      </a:r>
                      <a:r>
                        <a:rPr lang="en-US" sz="2400" dirty="0">
                          <a:solidFill>
                            <a:schemeClr val="tx1"/>
                          </a:solidFill>
                          <a:effectLst/>
                          <a:latin typeface="Arial" panose="020B0604020202020204" pitchFamily="34" charset="0"/>
                          <a:cs typeface="Arial" panose="020B0604020202020204" pitchFamily="34" charset="0"/>
                        </a:rPr>
                        <a:t> 4 ở </a:t>
                      </a:r>
                      <a:r>
                        <a:rPr lang="en-US" sz="2400" dirty="0" err="1">
                          <a:solidFill>
                            <a:schemeClr val="tx1"/>
                          </a:solidFill>
                          <a:effectLst/>
                          <a:latin typeface="Arial" panose="020B0604020202020204" pitchFamily="34" charset="0"/>
                          <a:cs typeface="Arial" panose="020B0604020202020204" pitchFamily="34" charset="0"/>
                        </a:rPr>
                        <a:t>sơ</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đồ</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sau</a:t>
                      </a:r>
                      <a:r>
                        <a:rPr lang="en-US" sz="2400" dirty="0">
                          <a:solidFill>
                            <a:schemeClr val="tx1"/>
                          </a:solidFill>
                          <a:effectLst/>
                          <a:latin typeface="Arial" panose="020B0604020202020204" pitchFamily="34" charset="0"/>
                          <a:cs typeface="Arial" panose="020B0604020202020204" pitchFamily="34" charset="0"/>
                        </a:rPr>
                        <a:t>: </a:t>
                      </a: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2400" dirty="0">
                          <a:solidFill>
                            <a:schemeClr val="tx1"/>
                          </a:solidFill>
                          <a:effectLst/>
                          <a:latin typeface="Arial" panose="020B0604020202020204" pitchFamily="34" charset="0"/>
                          <a:cs typeface="Arial" panose="020B0604020202020204" pitchFamily="34" charset="0"/>
                        </a:rPr>
                        <a:t>1. </a:t>
                      </a:r>
                      <a:r>
                        <a:rPr lang="en-US" sz="2400" dirty="0" err="1">
                          <a:solidFill>
                            <a:schemeClr val="tx1"/>
                          </a:solidFill>
                          <a:effectLst/>
                          <a:latin typeface="Arial" panose="020B0604020202020204" pitchFamily="34" charset="0"/>
                          <a:cs typeface="Arial" panose="020B0604020202020204" pitchFamily="34" charset="0"/>
                        </a:rPr>
                        <a:t>Nguồn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2. </a:t>
                      </a:r>
                      <a:r>
                        <a:rPr lang="en-US" sz="2400" dirty="0" err="1">
                          <a:solidFill>
                            <a:schemeClr val="tx1"/>
                          </a:solidFill>
                          <a:effectLst/>
                          <a:latin typeface="Arial" panose="020B0604020202020204" pitchFamily="34" charset="0"/>
                          <a:cs typeface="Arial" panose="020B0604020202020204" pitchFamily="34" charset="0"/>
                        </a:rPr>
                        <a:t>Công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tắc</a:t>
                      </a:r>
                      <a:r>
                        <a:rPr lang="en-US" sz="2400" dirty="0">
                          <a:solidFill>
                            <a:schemeClr val="tx1"/>
                          </a:solidFill>
                          <a:effectLst/>
                          <a:latin typeface="Arial" panose="020B0604020202020204" pitchFamily="34" charset="0"/>
                          <a:cs typeface="Arial" panose="020B0604020202020204" pitchFamily="34" charset="0"/>
                        </a:rPr>
                        <a:t>       3. </a:t>
                      </a:r>
                      <a:r>
                        <a:rPr lang="en-US" sz="2400" dirty="0" err="1">
                          <a:solidFill>
                            <a:schemeClr val="tx1"/>
                          </a:solidFill>
                          <a:effectLst/>
                          <a:latin typeface="Arial" panose="020B0604020202020204" pitchFamily="34" charset="0"/>
                          <a:cs typeface="Arial" panose="020B0604020202020204" pitchFamily="34" charset="0"/>
                        </a:rPr>
                        <a:t>Bóng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đèn</a:t>
                      </a:r>
                      <a:r>
                        <a:rPr lang="en-US" sz="2400" dirty="0">
                          <a:solidFill>
                            <a:schemeClr val="tx1"/>
                          </a:solidFill>
                          <a:effectLst/>
                          <a:latin typeface="Arial" panose="020B0604020202020204" pitchFamily="34" charset="0"/>
                          <a:cs typeface="Arial" panose="020B0604020202020204" pitchFamily="34" charset="0"/>
                        </a:rPr>
                        <a:t>          4.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trở</a:t>
                      </a:r>
                      <a:endParaRPr lang="en-US" sz="2400" dirty="0">
                        <a:solidFill>
                          <a:schemeClr val="tx1"/>
                        </a:solidFill>
                        <a:effectLst/>
                        <a:latin typeface="Arial" panose="020B060402020202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8191456"/>
                  </a:ext>
                </a:extLst>
              </a:tr>
              <a:tr h="2148543">
                <a:tc gridSpan="2">
                  <a:txBody>
                    <a:bodyPr/>
                    <a:lstStyle/>
                    <a:p>
                      <a:pPr>
                        <a:lnSpc>
                          <a:spcPct val="150000"/>
                        </a:lnSpc>
                      </a:pPr>
                      <a:r>
                        <a:rPr lang="en-US" sz="2400" dirty="0">
                          <a:solidFill>
                            <a:schemeClr val="tx1"/>
                          </a:solidFill>
                          <a:effectLst/>
                          <a:latin typeface="Arial" panose="020B0604020202020204" pitchFamily="34" charset="0"/>
                          <a:cs typeface="Arial" panose="020B0604020202020204" pitchFamily="34" charset="0"/>
                        </a:rPr>
                        <a:t>3.  </a:t>
                      </a:r>
                      <a:r>
                        <a:rPr lang="en-US" sz="2400" dirty="0" err="1">
                          <a:solidFill>
                            <a:schemeClr val="tx1"/>
                          </a:solidFill>
                          <a:effectLst/>
                          <a:latin typeface="Arial" panose="020B0604020202020204" pitchFamily="34" charset="0"/>
                          <a:cs typeface="Arial" panose="020B0604020202020204" pitchFamily="34" charset="0"/>
                        </a:rPr>
                        <a:t>Nguyên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nhân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đèn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không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sáng</a:t>
                      </a:r>
                      <a:r>
                        <a:rPr lang="en-US" sz="2400" dirty="0">
                          <a:solidFill>
                            <a:schemeClr val="tx1"/>
                          </a:solidFill>
                          <a:effectLst/>
                          <a:latin typeface="Arial" panose="020B0604020202020204" pitchFamily="34" charset="0"/>
                          <a:cs typeface="Arial" panose="020B0604020202020204" pitchFamily="34" charset="0"/>
                        </a:rPr>
                        <a:t>:</a:t>
                      </a:r>
                    </a:p>
                    <a:p>
                      <a:pPr marL="30480" marR="30480" algn="just">
                        <a:lnSpc>
                          <a:spcPct val="150000"/>
                        </a:lnSpc>
                        <a:spcAft>
                          <a:spcPts val="0"/>
                        </a:spcAft>
                      </a:pP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Kiểm</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tra</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xem</a:t>
                      </a:r>
                      <a:r>
                        <a:rPr lang="en-US" sz="2400" dirty="0">
                          <a:solidFill>
                            <a:schemeClr val="tx1"/>
                          </a:solidFill>
                          <a:effectLst/>
                          <a:latin typeface="Arial" panose="020B0604020202020204" pitchFamily="34" charset="0"/>
                          <a:cs typeface="Arial" panose="020B0604020202020204" pitchFamily="34" charset="0"/>
                        </a:rPr>
                        <a:t> pin </a:t>
                      </a:r>
                      <a:r>
                        <a:rPr lang="en-US" sz="2400" dirty="0" err="1">
                          <a:solidFill>
                            <a:schemeClr val="tx1"/>
                          </a:solidFill>
                          <a:effectLst/>
                          <a:latin typeface="Arial" panose="020B0604020202020204" pitchFamily="34" charset="0"/>
                          <a:cs typeface="Arial" panose="020B0604020202020204" pitchFamily="34" charset="0"/>
                        </a:rPr>
                        <a:t>còn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hay </a:t>
                      </a:r>
                      <a:r>
                        <a:rPr lang="en-US" sz="2400" dirty="0" err="1">
                          <a:solidFill>
                            <a:schemeClr val="tx1"/>
                          </a:solidFill>
                          <a:effectLst/>
                          <a:latin typeface="Arial" panose="020B0604020202020204" pitchFamily="34" charset="0"/>
                          <a:cs typeface="Arial" panose="020B0604020202020204" pitchFamily="34" charset="0"/>
                        </a:rPr>
                        <a:t>hết</a:t>
                      </a:r>
                      <a:r>
                        <a:rPr lang="en-US" sz="2400" dirty="0">
                          <a:solidFill>
                            <a:schemeClr val="tx1"/>
                          </a:solidFill>
                          <a:effectLst/>
                          <a:latin typeface="Arial" panose="020B0604020202020204" pitchFamily="34" charset="0"/>
                          <a:cs typeface="Arial" panose="020B0604020202020204" pitchFamily="34" charset="0"/>
                        </a:rPr>
                        <a:t> ⇒⇒ </a:t>
                      </a:r>
                      <a:r>
                        <a:rPr lang="en-US" sz="2400" dirty="0" err="1">
                          <a:solidFill>
                            <a:schemeClr val="tx1"/>
                          </a:solidFill>
                          <a:effectLst/>
                          <a:latin typeface="Arial" panose="020B0604020202020204" pitchFamily="34" charset="0"/>
                          <a:cs typeface="Arial" panose="020B0604020202020204" pitchFamily="34" charset="0"/>
                        </a:rPr>
                        <a:t>Nếu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hết</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thì</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thay</a:t>
                      </a:r>
                      <a:r>
                        <a:rPr lang="en-US" sz="2400" dirty="0">
                          <a:solidFill>
                            <a:schemeClr val="tx1"/>
                          </a:solidFill>
                          <a:effectLst/>
                          <a:latin typeface="Arial" panose="020B0604020202020204" pitchFamily="34" charset="0"/>
                          <a:cs typeface="Arial" panose="020B0604020202020204" pitchFamily="34" charset="0"/>
                        </a:rPr>
                        <a:t> pin </a:t>
                      </a:r>
                      <a:r>
                        <a:rPr lang="en-US" sz="2400" dirty="0" err="1">
                          <a:solidFill>
                            <a:schemeClr val="tx1"/>
                          </a:solidFill>
                          <a:effectLst/>
                          <a:latin typeface="Arial" panose="020B0604020202020204" pitchFamily="34" charset="0"/>
                          <a:cs typeface="Arial" panose="020B0604020202020204" pitchFamily="34" charset="0"/>
                        </a:rPr>
                        <a:t>mới</a:t>
                      </a:r>
                      <a:r>
                        <a:rPr lang="en-US" sz="2400" dirty="0">
                          <a:solidFill>
                            <a:schemeClr val="tx1"/>
                          </a:solidFill>
                          <a:effectLst/>
                          <a:latin typeface="Arial" panose="020B0604020202020204" pitchFamily="34" charset="0"/>
                          <a:cs typeface="Arial" panose="020B0604020202020204" pitchFamily="34" charset="0"/>
                        </a:rPr>
                        <a:t>.</a:t>
                      </a:r>
                    </a:p>
                    <a:p>
                      <a:pPr marL="30480" marR="30480" algn="just">
                        <a:lnSpc>
                          <a:spcPct val="150000"/>
                        </a:lnSpc>
                        <a:spcAft>
                          <a:spcPts val="0"/>
                        </a:spcAft>
                      </a:pP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Kiểm</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tra</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bóng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đèn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còn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dây</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tóc</a:t>
                      </a:r>
                      <a:r>
                        <a:rPr lang="en-US" sz="2400" dirty="0">
                          <a:solidFill>
                            <a:schemeClr val="tx1"/>
                          </a:solidFill>
                          <a:effectLst/>
                          <a:latin typeface="Arial" panose="020B0604020202020204" pitchFamily="34" charset="0"/>
                          <a:cs typeface="Arial" panose="020B0604020202020204" pitchFamily="34" charset="0"/>
                        </a:rPr>
                        <a:t> hay </a:t>
                      </a:r>
                      <a:r>
                        <a:rPr lang="en-US" sz="2400" dirty="0" err="1">
                          <a:solidFill>
                            <a:schemeClr val="tx1"/>
                          </a:solidFill>
                          <a:effectLst/>
                          <a:latin typeface="Arial" panose="020B0604020202020204" pitchFamily="34" charset="0"/>
                          <a:cs typeface="Arial" panose="020B0604020202020204" pitchFamily="34" charset="0"/>
                        </a:rPr>
                        <a:t>đứt</a:t>
                      </a:r>
                      <a:r>
                        <a:rPr lang="en-US" sz="2400" dirty="0">
                          <a:solidFill>
                            <a:schemeClr val="tx1"/>
                          </a:solidFill>
                          <a:effectLst/>
                          <a:latin typeface="Arial" panose="020B0604020202020204" pitchFamily="34" charset="0"/>
                          <a:cs typeface="Arial" panose="020B0604020202020204" pitchFamily="34" charset="0"/>
                        </a:rPr>
                        <a:t> ⇒⇒ </a:t>
                      </a:r>
                      <a:r>
                        <a:rPr lang="en-US" sz="2400" dirty="0" err="1">
                          <a:solidFill>
                            <a:schemeClr val="tx1"/>
                          </a:solidFill>
                          <a:effectLst/>
                          <a:latin typeface="Arial" panose="020B0604020202020204" pitchFamily="34" charset="0"/>
                          <a:cs typeface="Arial" panose="020B0604020202020204" pitchFamily="34" charset="0"/>
                        </a:rPr>
                        <a:t>Nếu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bóng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hỏng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thì</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thay</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bóng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mới</a:t>
                      </a:r>
                      <a:r>
                        <a:rPr lang="en-US" sz="2400" dirty="0">
                          <a:solidFill>
                            <a:schemeClr val="tx1"/>
                          </a:solidFill>
                          <a:effectLst/>
                          <a:latin typeface="Arial" panose="020B0604020202020204" pitchFamily="34" charset="0"/>
                          <a:cs typeface="Arial" panose="020B0604020202020204" pitchFamily="34" charset="0"/>
                        </a:rPr>
                        <a:t>.</a:t>
                      </a:r>
                    </a:p>
                    <a:p>
                      <a:pPr>
                        <a:lnSpc>
                          <a:spcPct val="150000"/>
                        </a:lnSpc>
                      </a:pP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Kiểm</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tra</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đoạn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dây</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nối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có</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chỗ</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nào</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bị</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hở</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không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chốt</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cắm</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mấu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nối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đã</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chặt</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chưa</a:t>
                      </a:r>
                      <a:r>
                        <a:rPr lang="en-US" sz="2400" dirty="0">
                          <a:solidFill>
                            <a:schemeClr val="tx1"/>
                          </a:solidFill>
                          <a:effectLst/>
                          <a:latin typeface="Arial" panose="020B0604020202020204" pitchFamily="34" charset="0"/>
                          <a:cs typeface="Arial" panose="020B0604020202020204" pitchFamily="34" charset="0"/>
                        </a:rPr>
                        <a:t>,…. ⇒⇒ </a:t>
                      </a:r>
                      <a:r>
                        <a:rPr lang="en-US" sz="2400" dirty="0" err="1">
                          <a:solidFill>
                            <a:schemeClr val="tx1"/>
                          </a:solidFill>
                          <a:effectLst/>
                          <a:latin typeface="Arial" panose="020B0604020202020204" pitchFamily="34" charset="0"/>
                          <a:cs typeface="Arial" panose="020B0604020202020204" pitchFamily="34" charset="0"/>
                        </a:rPr>
                        <a:t>Nếu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chưa</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thì</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chỉnh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lại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cho</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kín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hoặc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thay</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dây</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khác</a:t>
                      </a:r>
                      <a:r>
                        <a:rPr lang="en-US" sz="2400" dirty="0">
                          <a:solidFill>
                            <a:schemeClr val="tx1"/>
                          </a:solidFill>
                          <a:effectLst/>
                          <a:latin typeface="Arial" panose="020B0604020202020204" pitchFamily="34" charset="0"/>
                          <a:cs typeface="Arial" panose="020B0604020202020204" pitchFamily="34" charset="0"/>
                        </a:rPr>
                        <a:t>.</a:t>
                      </a: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1227416272"/>
                  </a:ext>
                </a:extLst>
              </a:tr>
              <a:tr h="4149322">
                <a:tc gridSpan="2">
                  <a:txBody>
                    <a:bodyPr/>
                    <a:lstStyle/>
                    <a:p>
                      <a:pPr>
                        <a:lnSpc>
                          <a:spcPct val="150000"/>
                        </a:lnSpc>
                      </a:pPr>
                      <a:r>
                        <a:rPr lang="en-US" sz="2400" dirty="0">
                          <a:solidFill>
                            <a:schemeClr val="tx1"/>
                          </a:solidFill>
                          <a:effectLst/>
                          <a:latin typeface="Arial" panose="020B0604020202020204" pitchFamily="34" charset="0"/>
                          <a:cs typeface="Arial" panose="020B0604020202020204" pitchFamily="34" charset="0"/>
                        </a:rPr>
                        <a:t>4. </a:t>
                      </a:r>
                      <a:r>
                        <a:rPr lang="en-US" sz="2400" dirty="0" err="1">
                          <a:solidFill>
                            <a:schemeClr val="tx1"/>
                          </a:solidFill>
                          <a:effectLst/>
                          <a:latin typeface="Arial" panose="020B0604020202020204" pitchFamily="34" charset="0"/>
                          <a:cs typeface="Arial" panose="020B0604020202020204" pitchFamily="34" charset="0"/>
                        </a:rPr>
                        <a:t>Vẽ</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mũi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tên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chỉ</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chiều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dòng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trong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sơ</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đồ</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sau</a:t>
                      </a:r>
                      <a:r>
                        <a:rPr lang="en-US" sz="2400" dirty="0">
                          <a:solidFill>
                            <a:schemeClr val="tx1"/>
                          </a:solidFill>
                          <a:effectLst/>
                          <a:latin typeface="Arial" panose="020B0604020202020204" pitchFamily="34" charset="0"/>
                          <a:cs typeface="Arial" panose="020B0604020202020204" pitchFamily="34" charset="0"/>
                        </a:rPr>
                        <a:t>:</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50000"/>
                        </a:lnSpc>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2675908"/>
                  </a:ext>
                </a:extLst>
              </a:tr>
            </a:tbl>
          </a:graphicData>
        </a:graphic>
      </p:graphicFrame>
      <p:pic>
        <p:nvPicPr>
          <p:cNvPr id="4" name="Picture 3" descr="Dòng điện cung cấp bởi pin hoặc acquy có chiều không đổi gọi là dòng điện một chiều">
            <a:extLst>
              <a:ext uri="{FF2B5EF4-FFF2-40B4-BE49-F238E27FC236}">
                <a16:creationId xmlns:a16="http://schemas.microsoft.com/office/drawing/2014/main" xmlns="" id="{363C797A-0346-4A0E-A7E7-FFB6068075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667500"/>
            <a:ext cx="8763000" cy="3316266"/>
          </a:xfrm>
          <a:prstGeom prst="rect">
            <a:avLst/>
          </a:prstGeom>
          <a:noFill/>
          <a:ln>
            <a:noFill/>
          </a:ln>
        </p:spPr>
      </p:pic>
      <p:pic>
        <p:nvPicPr>
          <p:cNvPr id="5" name="Picture 4">
            <a:extLst>
              <a:ext uri="{FF2B5EF4-FFF2-40B4-BE49-F238E27FC236}">
                <a16:creationId xmlns:a16="http://schemas.microsoft.com/office/drawing/2014/main" xmlns="" id="{6BF03F70-9007-4B83-A5A2-1B2DA09F40CD}"/>
              </a:ext>
            </a:extLst>
          </p:cNvPr>
          <p:cNvPicPr>
            <a:picLocks noChangeAspect="1"/>
          </p:cNvPicPr>
          <p:nvPr/>
        </p:nvPicPr>
        <p:blipFill>
          <a:blip r:embed="rId4"/>
          <a:stretch>
            <a:fillRect/>
          </a:stretch>
        </p:blipFill>
        <p:spPr>
          <a:xfrm>
            <a:off x="11277599" y="723900"/>
            <a:ext cx="3046771" cy="1409700"/>
          </a:xfrm>
          <a:prstGeom prst="rect">
            <a:avLst/>
          </a:prstGeom>
        </p:spPr>
      </p:pic>
    </p:spTree>
    <p:extLst>
      <p:ext uri="{BB962C8B-B14F-4D97-AF65-F5344CB8AC3E}">
        <p14:creationId xmlns:p14="http://schemas.microsoft.com/office/powerpoint/2010/main" val="81971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0" y="729838"/>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2446287" y="5272322"/>
            <a:ext cx="13145335" cy="2031325"/>
          </a:xfrm>
          <a:prstGeom prst="rect">
            <a:avLst/>
          </a:prstGeom>
        </p:spPr>
        <p:txBody>
          <a:bodyPr wrap="square" lIns="0" tIns="0" rIns="0" bIns="0" rtlCol="0" anchor="t">
            <a:spAutoFit/>
          </a:bodyPr>
          <a:lstStyle/>
          <a:p>
            <a:pPr algn="just"/>
            <a:r>
              <a:rPr lang="vi-VN" sz="4400" dirty="0">
                <a:solidFill>
                  <a:schemeClr val="tx1">
                    <a:lumMod val="95000"/>
                    <a:lumOff val="5000"/>
                  </a:schemeClr>
                </a:solidFill>
              </a:rPr>
              <a:t>- Quy ước: chiều dòng điện trong mạch kín là chiều từ cực dương của nguồn điện qua dây nối và các dụng cụ tiêu thụ điện tới cực âm của nguồn điện. </a:t>
            </a:r>
          </a:p>
        </p:txBody>
      </p:sp>
      <p:sp>
        <p:nvSpPr>
          <p:cNvPr id="18" name="TextBox 18"/>
          <p:cNvSpPr txBox="1"/>
          <p:nvPr/>
        </p:nvSpPr>
        <p:spPr>
          <a:xfrm>
            <a:off x="3112396" y="1547120"/>
            <a:ext cx="6028963" cy="846386"/>
          </a:xfrm>
          <a:prstGeom prst="rect">
            <a:avLst/>
          </a:prstGeom>
        </p:spPr>
        <p:txBody>
          <a:bodyPr lIns="0" tIns="0" rIns="0" bIns="0" rtlCol="0" anchor="t">
            <a:spAutoFit/>
          </a:bodyPr>
          <a:lstStyle/>
          <a:p>
            <a:pPr>
              <a:lnSpc>
                <a:spcPts val="6599"/>
              </a:lnSpc>
            </a:pPr>
            <a:r>
              <a:rPr lang="en-US" sz="7200" spc="181" dirty="0">
                <a:solidFill>
                  <a:srgbClr val="00AD9C"/>
                </a:solidFill>
                <a:latin typeface="Arial" panose="020B0604020202020204" pitchFamily="34" charset="0"/>
                <a:cs typeface="Arial" panose="020B0604020202020204" pitchFamily="34" charset="0"/>
              </a:rPr>
              <a:t>KẾT LUẬN:</a:t>
            </a:r>
          </a:p>
        </p:txBody>
      </p:sp>
      <p:sp>
        <p:nvSpPr>
          <p:cNvPr id="19" name="TextBox 19"/>
          <p:cNvSpPr txBox="1"/>
          <p:nvPr/>
        </p:nvSpPr>
        <p:spPr>
          <a:xfrm>
            <a:off x="2470290" y="3461337"/>
            <a:ext cx="13145335" cy="1354217"/>
          </a:xfrm>
          <a:prstGeom prst="rect">
            <a:avLst/>
          </a:prstGeom>
        </p:spPr>
        <p:txBody>
          <a:bodyPr wrap="square" lIns="0" tIns="0" rIns="0" bIns="0" rtlCol="0" anchor="t">
            <a:spAutoFit/>
          </a:bodyPr>
          <a:lstStyle/>
          <a:p>
            <a:pPr algn="just"/>
            <a:r>
              <a:rPr lang="vi-VN" sz="4400" dirty="0">
                <a:solidFill>
                  <a:schemeClr val="tx1">
                    <a:lumMod val="95000"/>
                    <a:lumOff val="5000"/>
                  </a:schemeClr>
                </a:solidFill>
              </a:rPr>
              <a:t>- Mạch điện đơn giản gồm nguồn điện, dây nối, công tắc, và các thiết bị tiêu thụ năng lượng điện.</a:t>
            </a:r>
          </a:p>
        </p:txBody>
      </p:sp>
      <p:grpSp>
        <p:nvGrpSpPr>
          <p:cNvPr id="23" name="Group 23"/>
          <p:cNvGrpSpPr/>
          <p:nvPr/>
        </p:nvGrpSpPr>
        <p:grpSpPr>
          <a:xfrm>
            <a:off x="17459967" y="7123861"/>
            <a:ext cx="229651" cy="229651"/>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5" name="Freeform 25"/>
          <p:cNvSpPr/>
          <p:nvPr/>
        </p:nvSpPr>
        <p:spPr>
          <a:xfrm>
            <a:off x="1997324" y="9199366"/>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6" name="Freeform 26"/>
          <p:cNvSpPr/>
          <p:nvPr/>
        </p:nvSpPr>
        <p:spPr>
          <a:xfrm>
            <a:off x="17211222" y="6413419"/>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7" name="Group 27"/>
          <p:cNvGrpSpPr>
            <a:grpSpLocks noChangeAspect="1"/>
          </p:cNvGrpSpPr>
          <p:nvPr/>
        </p:nvGrpSpPr>
        <p:grpSpPr>
          <a:xfrm rot="1990763">
            <a:off x="17306832" y="1449253"/>
            <a:ext cx="498419" cy="262574"/>
            <a:chOff x="0" y="0"/>
            <a:chExt cx="1610360" cy="848360"/>
          </a:xfrm>
        </p:grpSpPr>
        <p:sp>
          <p:nvSpPr>
            <p:cNvPr id="28" name="Freeform 2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29" name="Freeform 29"/>
          <p:cNvSpPr/>
          <p:nvPr/>
        </p:nvSpPr>
        <p:spPr>
          <a:xfrm>
            <a:off x="548722" y="6812751"/>
            <a:ext cx="568596" cy="509669"/>
          </a:xfrm>
          <a:custGeom>
            <a:avLst/>
            <a:gdLst/>
            <a:ahLst/>
            <a:cxnLst/>
            <a:rect l="l" t="t" r="r" b="b"/>
            <a:pathLst>
              <a:path w="568596" h="509669">
                <a:moveTo>
                  <a:pt x="0" y="0"/>
                </a:moveTo>
                <a:lnTo>
                  <a:pt x="568596" y="0"/>
                </a:lnTo>
                <a:lnTo>
                  <a:pt x="568596" y="509670"/>
                </a:lnTo>
                <a:lnTo>
                  <a:pt x="0" y="50967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0" name="Freeform 30"/>
          <p:cNvSpPr/>
          <p:nvPr/>
        </p:nvSpPr>
        <p:spPr>
          <a:xfrm rot="3052269">
            <a:off x="17372950" y="928349"/>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1" name="Freeform 31"/>
          <p:cNvSpPr/>
          <p:nvPr/>
        </p:nvSpPr>
        <p:spPr>
          <a:xfrm rot="-331895">
            <a:off x="14975964" y="7258101"/>
            <a:ext cx="1801985" cy="2095331"/>
          </a:xfrm>
          <a:custGeom>
            <a:avLst/>
            <a:gdLst/>
            <a:ahLst/>
            <a:cxnLst/>
            <a:rect l="l" t="t" r="r" b="b"/>
            <a:pathLst>
              <a:path w="1801985" h="2095331">
                <a:moveTo>
                  <a:pt x="0" y="0"/>
                </a:moveTo>
                <a:lnTo>
                  <a:pt x="1801985" y="0"/>
                </a:lnTo>
                <a:lnTo>
                  <a:pt x="1801985" y="2095331"/>
                </a:lnTo>
                <a:lnTo>
                  <a:pt x="0" y="20953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2" name="Freeform 32"/>
          <p:cNvSpPr/>
          <p:nvPr/>
        </p:nvSpPr>
        <p:spPr>
          <a:xfrm>
            <a:off x="-731899" y="7440321"/>
            <a:ext cx="2374268" cy="2838799"/>
          </a:xfrm>
          <a:custGeom>
            <a:avLst/>
            <a:gdLst/>
            <a:ahLst/>
            <a:cxnLst/>
            <a:rect l="l" t="t" r="r" b="b"/>
            <a:pathLst>
              <a:path w="2374268" h="2838799">
                <a:moveTo>
                  <a:pt x="0" y="0"/>
                </a:moveTo>
                <a:lnTo>
                  <a:pt x="2374268" y="0"/>
                </a:lnTo>
                <a:lnTo>
                  <a:pt x="2374268" y="2838799"/>
                </a:lnTo>
                <a:lnTo>
                  <a:pt x="0" y="283879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3" name="Freeform 33"/>
          <p:cNvSpPr/>
          <p:nvPr/>
        </p:nvSpPr>
        <p:spPr>
          <a:xfrm rot="-1056088">
            <a:off x="15923713" y="-627653"/>
            <a:ext cx="3735971" cy="1107206"/>
          </a:xfrm>
          <a:custGeom>
            <a:avLst/>
            <a:gdLst/>
            <a:ahLst/>
            <a:cxnLst/>
            <a:rect l="l" t="t" r="r" b="b"/>
            <a:pathLst>
              <a:path w="3735971" h="1107206">
                <a:moveTo>
                  <a:pt x="0" y="0"/>
                </a:moveTo>
                <a:lnTo>
                  <a:pt x="3735970" y="0"/>
                </a:lnTo>
                <a:lnTo>
                  <a:pt x="3735970" y="1107205"/>
                </a:lnTo>
                <a:lnTo>
                  <a:pt x="0" y="1107205"/>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34" name="Freeform 34"/>
          <p:cNvSpPr/>
          <p:nvPr/>
        </p:nvSpPr>
        <p:spPr>
          <a:xfrm>
            <a:off x="1803051" y="9470295"/>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5" name="Freeform 35"/>
          <p:cNvSpPr/>
          <p:nvPr/>
        </p:nvSpPr>
        <p:spPr>
          <a:xfrm>
            <a:off x="13274410" y="8786518"/>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6" name="Freeform 36"/>
          <p:cNvSpPr/>
          <p:nvPr/>
        </p:nvSpPr>
        <p:spPr>
          <a:xfrm>
            <a:off x="16642626" y="970380"/>
            <a:ext cx="568596" cy="50966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7" name="Freeform 37"/>
          <p:cNvSpPr/>
          <p:nvPr/>
        </p:nvSpPr>
        <p:spPr>
          <a:xfrm>
            <a:off x="12204577" y="855048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38" name="Group 38"/>
          <p:cNvGrpSpPr>
            <a:grpSpLocks noChangeAspect="1"/>
          </p:cNvGrpSpPr>
          <p:nvPr/>
        </p:nvGrpSpPr>
        <p:grpSpPr>
          <a:xfrm rot="1990763">
            <a:off x="16178558" y="8783478"/>
            <a:ext cx="498419" cy="262574"/>
            <a:chOff x="0" y="0"/>
            <a:chExt cx="1610360" cy="848360"/>
          </a:xfrm>
        </p:grpSpPr>
        <p:sp>
          <p:nvSpPr>
            <p:cNvPr id="39" name="Freeform 3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pic>
        <p:nvPicPr>
          <p:cNvPr id="40" name="Picture 39"/>
          <p:cNvPicPr>
            <a:picLocks noChangeAspect="1"/>
          </p:cNvPicPr>
          <p:nvPr/>
        </p:nvPicPr>
        <p:blipFill>
          <a:blip r:embed="rId17"/>
          <a:stretch>
            <a:fillRect/>
          </a:stretch>
        </p:blipFill>
        <p:spPr>
          <a:xfrm>
            <a:off x="688633" y="707457"/>
            <a:ext cx="2067140" cy="229435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23446" y="0"/>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7" name="TextBox 17"/>
          <p:cNvSpPr txBox="1"/>
          <p:nvPr/>
        </p:nvSpPr>
        <p:spPr>
          <a:xfrm>
            <a:off x="1455509" y="2731136"/>
            <a:ext cx="4993986" cy="2412364"/>
          </a:xfrm>
          <a:prstGeom prst="rect">
            <a:avLst/>
          </a:prstGeom>
        </p:spPr>
        <p:txBody>
          <a:bodyPr lIns="0" tIns="0" rIns="0" bIns="0" rtlCol="0" anchor="t">
            <a:spAutoFit/>
          </a:bodyPr>
          <a:lstStyle/>
          <a:p>
            <a:pPr>
              <a:lnSpc>
                <a:spcPts val="18099"/>
              </a:lnSpc>
            </a:pPr>
            <a:r>
              <a:rPr lang="en-US" sz="18099" spc="597" dirty="0">
                <a:solidFill>
                  <a:srgbClr val="003933"/>
                </a:solidFill>
                <a:latin typeface="Marykate"/>
              </a:rPr>
              <a:t>02</a:t>
            </a:r>
          </a:p>
        </p:txBody>
      </p:sp>
      <p:sp>
        <p:nvSpPr>
          <p:cNvPr id="18" name="Freeform 18"/>
          <p:cNvSpPr/>
          <p:nvPr/>
        </p:nvSpPr>
        <p:spPr>
          <a:xfrm rot="771677">
            <a:off x="13389293" y="5297170"/>
            <a:ext cx="4445598" cy="6318033"/>
          </a:xfrm>
          <a:custGeom>
            <a:avLst/>
            <a:gdLst/>
            <a:ahLst/>
            <a:cxnLst/>
            <a:rect l="l" t="t" r="r" b="b"/>
            <a:pathLst>
              <a:path w="4445598" h="6318033">
                <a:moveTo>
                  <a:pt x="0" y="0"/>
                </a:moveTo>
                <a:lnTo>
                  <a:pt x="4445597" y="0"/>
                </a:lnTo>
                <a:lnTo>
                  <a:pt x="4445597" y="6318033"/>
                </a:lnTo>
                <a:lnTo>
                  <a:pt x="0" y="6318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873501">
            <a:off x="11928939" y="930411"/>
            <a:ext cx="1911167" cy="3166089"/>
          </a:xfrm>
          <a:custGeom>
            <a:avLst/>
            <a:gdLst/>
            <a:ahLst/>
            <a:cxnLst/>
            <a:rect l="l" t="t" r="r" b="b"/>
            <a:pathLst>
              <a:path w="1911167" h="3166089">
                <a:moveTo>
                  <a:pt x="0" y="0"/>
                </a:moveTo>
                <a:lnTo>
                  <a:pt x="1911166" y="0"/>
                </a:lnTo>
                <a:lnTo>
                  <a:pt x="1911166" y="3166089"/>
                </a:lnTo>
                <a:lnTo>
                  <a:pt x="0" y="3166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rot="-6816188">
            <a:off x="14734598" y="987425"/>
            <a:ext cx="3656175" cy="3543166"/>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76812">
            <a:off x="11654327" y="4757458"/>
            <a:ext cx="1403466" cy="2756808"/>
          </a:xfrm>
          <a:custGeom>
            <a:avLst/>
            <a:gdLst/>
            <a:ahLst/>
            <a:cxnLst/>
            <a:rect l="l" t="t" r="r" b="b"/>
            <a:pathLst>
              <a:path w="1403466" h="2756808">
                <a:moveTo>
                  <a:pt x="0" y="0"/>
                </a:moveTo>
                <a:lnTo>
                  <a:pt x="1403466" y="0"/>
                </a:lnTo>
                <a:lnTo>
                  <a:pt x="1403466" y="2756809"/>
                </a:lnTo>
                <a:lnTo>
                  <a:pt x="0" y="27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2" name="Group 22"/>
          <p:cNvGrpSpPr/>
          <p:nvPr/>
        </p:nvGrpSpPr>
        <p:grpSpPr>
          <a:xfrm>
            <a:off x="17259300" y="626213"/>
            <a:ext cx="229651" cy="22965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4" name="Freeform 24"/>
          <p:cNvSpPr/>
          <p:nvPr/>
        </p:nvSpPr>
        <p:spPr>
          <a:xfrm>
            <a:off x="11561697" y="189382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771795">
            <a:off x="17483208" y="9501083"/>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26"/>
          <p:cNvSpPr/>
          <p:nvPr/>
        </p:nvSpPr>
        <p:spPr>
          <a:xfrm>
            <a:off x="14407372" y="4274705"/>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7" name="Group 27"/>
          <p:cNvGrpSpPr>
            <a:grpSpLocks noChangeAspect="1"/>
          </p:cNvGrpSpPr>
          <p:nvPr/>
        </p:nvGrpSpPr>
        <p:grpSpPr>
          <a:xfrm rot="-874149">
            <a:off x="13641867" y="5520507"/>
            <a:ext cx="498419" cy="262574"/>
            <a:chOff x="0" y="0"/>
            <a:chExt cx="1610360" cy="848360"/>
          </a:xfrm>
        </p:grpSpPr>
        <p:sp>
          <p:nvSpPr>
            <p:cNvPr id="28" name="Freeform 2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9" name="Group 29"/>
          <p:cNvGrpSpPr/>
          <p:nvPr/>
        </p:nvGrpSpPr>
        <p:grpSpPr>
          <a:xfrm>
            <a:off x="17442831" y="4913849"/>
            <a:ext cx="229651" cy="229651"/>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1" name="Freeform 31"/>
          <p:cNvSpPr/>
          <p:nvPr/>
        </p:nvSpPr>
        <p:spPr>
          <a:xfrm>
            <a:off x="12657002" y="9299018"/>
            <a:ext cx="455040" cy="40788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Freeform 32"/>
          <p:cNvSpPr/>
          <p:nvPr/>
        </p:nvSpPr>
        <p:spPr>
          <a:xfrm>
            <a:off x="13891077" y="741038"/>
            <a:ext cx="568596" cy="50966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3" name="Group 33"/>
          <p:cNvGrpSpPr>
            <a:grpSpLocks noChangeAspect="1"/>
          </p:cNvGrpSpPr>
          <p:nvPr/>
        </p:nvGrpSpPr>
        <p:grpSpPr>
          <a:xfrm rot="-9583335">
            <a:off x="11985075" y="8218500"/>
            <a:ext cx="498419" cy="262574"/>
            <a:chOff x="0" y="0"/>
            <a:chExt cx="1610360" cy="848360"/>
          </a:xfrm>
        </p:grpSpPr>
        <p:sp>
          <p:nvSpPr>
            <p:cNvPr id="34" name="Freeform 3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5" name="TextBox 34"/>
          <p:cNvSpPr txBox="1"/>
          <p:nvPr/>
        </p:nvSpPr>
        <p:spPr>
          <a:xfrm>
            <a:off x="912235" y="5096099"/>
            <a:ext cx="10456965" cy="3139321"/>
          </a:xfrm>
          <a:prstGeom prst="rect">
            <a:avLst/>
          </a:prstGeom>
          <a:noFill/>
        </p:spPr>
        <p:txBody>
          <a:bodyPr wrap="square" rtlCol="0">
            <a:spAutoFit/>
          </a:bodyPr>
          <a:lstStyle/>
          <a:p>
            <a:r>
              <a:rPr lang="en-US" sz="6600" b="1" dirty="0">
                <a:solidFill>
                  <a:srgbClr val="009999"/>
                </a:solidFill>
                <a:latin typeface="Arial" panose="020B0604020202020204" pitchFamily="34" charset="0"/>
                <a:cs typeface="Arial" panose="020B0604020202020204" pitchFamily="34" charset="0"/>
              </a:rPr>
              <a:t>CÔNG DỤNG CỦA CẦU CHÌ, CẦU DAO, RƠLE VÀ CHUÔNG ĐIỆN</a:t>
            </a:r>
            <a:endParaRPr lang="vi-VN" sz="6600" b="1" dirty="0">
              <a:solidFill>
                <a:srgbClr val="009999"/>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0" y="0"/>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21" name="TextBox 21"/>
          <p:cNvSpPr txBox="1"/>
          <p:nvPr/>
        </p:nvSpPr>
        <p:spPr>
          <a:xfrm>
            <a:off x="1199723" y="751448"/>
            <a:ext cx="9163135" cy="1661993"/>
          </a:xfrm>
          <a:prstGeom prst="rect">
            <a:avLst/>
          </a:prstGeom>
        </p:spPr>
        <p:txBody>
          <a:bodyPr wrap="square" lIns="0" tIns="0" rIns="0" bIns="0" rtlCol="0" anchor="t">
            <a:spAutoFit/>
          </a:bodyPr>
          <a:lstStyle/>
          <a:p>
            <a:r>
              <a:rPr lang="vi-VN" sz="3600" dirty="0"/>
              <a:t>- Do nhiều nguyên nhân, dòng điện tăng lên đột ngột mạch điện bị cháy, gây hỏa hoạn → chập điện → hư hại</a:t>
            </a:r>
            <a:r>
              <a:rPr lang="en-US" sz="3600" dirty="0"/>
              <a:t> </a:t>
            </a:r>
            <a:r>
              <a:rPr lang="en-US" sz="3600" dirty="0" err="1">
                <a:latin typeface="Arial" panose="020B0604020202020204" pitchFamily="34" charset="0"/>
                <a:cs typeface="Arial" panose="020B0604020202020204" pitchFamily="34" charset="0"/>
              </a:rPr>
              <a:t>đồ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a:t>
            </a:r>
            <a:endParaRPr lang="en-US" sz="3600" dirty="0">
              <a:solidFill>
                <a:srgbClr val="003933"/>
              </a:solidFill>
              <a:latin typeface="Arial" panose="020B0604020202020204" pitchFamily="34" charset="0"/>
              <a:cs typeface="Arial" panose="020B0604020202020204" pitchFamily="34" charset="0"/>
            </a:endParaRPr>
          </a:p>
        </p:txBody>
      </p:sp>
      <p:sp>
        <p:nvSpPr>
          <p:cNvPr id="22" name="TextBox 22"/>
          <p:cNvSpPr txBox="1"/>
          <p:nvPr/>
        </p:nvSpPr>
        <p:spPr>
          <a:xfrm>
            <a:off x="1228040" y="3624976"/>
            <a:ext cx="9476837" cy="1107996"/>
          </a:xfrm>
          <a:prstGeom prst="rect">
            <a:avLst/>
          </a:prstGeom>
        </p:spPr>
        <p:txBody>
          <a:bodyPr wrap="square" lIns="0" tIns="0" rIns="0" bIns="0" rtlCol="0" anchor="t">
            <a:spAutoFit/>
          </a:bodyPr>
          <a:lstStyle/>
          <a:p>
            <a:r>
              <a:rPr lang="en-US" sz="3600" dirty="0">
                <a:latin typeface="Arial" panose="020B0604020202020204" pitchFamily="34" charset="0"/>
                <a:cs typeface="Arial" panose="020B0604020202020204" pitchFamily="34" charset="0"/>
              </a:rPr>
              <a:t>- Mạch điện có các thiết bị an toàn để giữ an toàn cho người và thiết bị:</a:t>
            </a:r>
            <a:endParaRPr lang="vi-VN" sz="3600" dirty="0">
              <a:latin typeface="Arial" panose="020B0604020202020204" pitchFamily="34" charset="0"/>
              <a:cs typeface="Arial" panose="020B0604020202020204" pitchFamily="34" charset="0"/>
            </a:endParaRPr>
          </a:p>
        </p:txBody>
      </p:sp>
      <p:grpSp>
        <p:nvGrpSpPr>
          <p:cNvPr id="25" name="Group 25"/>
          <p:cNvGrpSpPr/>
          <p:nvPr/>
        </p:nvGrpSpPr>
        <p:grpSpPr>
          <a:xfrm>
            <a:off x="17324840" y="3740747"/>
            <a:ext cx="229651" cy="229651"/>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8" name="Freeform 28"/>
          <p:cNvSpPr/>
          <p:nvPr/>
        </p:nvSpPr>
        <p:spPr>
          <a:xfrm>
            <a:off x="15148820" y="4146826"/>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32" name="Picture 31"/>
          <p:cNvPicPr>
            <a:picLocks noChangeAspect="1"/>
          </p:cNvPicPr>
          <p:nvPr/>
        </p:nvPicPr>
        <p:blipFill>
          <a:blip r:embed="rId5"/>
          <a:stretch>
            <a:fillRect/>
          </a:stretch>
        </p:blipFill>
        <p:spPr>
          <a:xfrm>
            <a:off x="10783326" y="591506"/>
            <a:ext cx="6909497" cy="4320254"/>
          </a:xfrm>
          <a:prstGeom prst="rect">
            <a:avLst/>
          </a:prstGeom>
          <a:ln w="12700">
            <a:solidFill>
              <a:schemeClr val="tx1"/>
            </a:solidFill>
          </a:ln>
        </p:spPr>
      </p:pic>
      <p:pic>
        <p:nvPicPr>
          <p:cNvPr id="33" name="Picture 32"/>
          <p:cNvPicPr>
            <a:picLocks noChangeAspect="1"/>
          </p:cNvPicPr>
          <p:nvPr/>
        </p:nvPicPr>
        <p:blipFill>
          <a:blip r:embed="rId6"/>
          <a:stretch>
            <a:fillRect/>
          </a:stretch>
        </p:blipFill>
        <p:spPr>
          <a:xfrm>
            <a:off x="1715242" y="5003149"/>
            <a:ext cx="14625744" cy="4636151"/>
          </a:xfrm>
          <a:prstGeom prst="rect">
            <a:avLst/>
          </a:prstGeom>
        </p:spPr>
      </p:pic>
    </p:spTree>
    <p:extLst>
      <p:ext uri="{BB962C8B-B14F-4D97-AF65-F5344CB8AC3E}">
        <p14:creationId xmlns:p14="http://schemas.microsoft.com/office/powerpoint/2010/main" val="3501674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69488" y="-876300"/>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sp>
        <p:nvSpPr>
          <p:cNvPr id="17" name="Freeform 17"/>
          <p:cNvSpPr/>
          <p:nvPr/>
        </p:nvSpPr>
        <p:spPr>
          <a:xfrm>
            <a:off x="15908221" y="7258248"/>
            <a:ext cx="2702157" cy="3230840"/>
          </a:xfrm>
          <a:custGeom>
            <a:avLst/>
            <a:gdLst/>
            <a:ahLst/>
            <a:cxnLst/>
            <a:rect l="l" t="t" r="r" b="b"/>
            <a:pathLst>
              <a:path w="2702157" h="3230840">
                <a:moveTo>
                  <a:pt x="0" y="0"/>
                </a:moveTo>
                <a:lnTo>
                  <a:pt x="2702158" y="0"/>
                </a:lnTo>
                <a:lnTo>
                  <a:pt x="2702158" y="3230840"/>
                </a:lnTo>
                <a:lnTo>
                  <a:pt x="0" y="32308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rot="-1236592">
            <a:off x="905513" y="7313616"/>
            <a:ext cx="1316169" cy="2752444"/>
          </a:xfrm>
          <a:custGeom>
            <a:avLst/>
            <a:gdLst/>
            <a:ahLst/>
            <a:cxnLst/>
            <a:rect l="l" t="t" r="r" b="b"/>
            <a:pathLst>
              <a:path w="1316169" h="2752444">
                <a:moveTo>
                  <a:pt x="0" y="0"/>
                </a:moveTo>
                <a:lnTo>
                  <a:pt x="1316169" y="0"/>
                </a:lnTo>
                <a:lnTo>
                  <a:pt x="1316169" y="2752445"/>
                </a:lnTo>
                <a:lnTo>
                  <a:pt x="0" y="27524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187722" y="44454"/>
            <a:ext cx="2963744" cy="2893691"/>
          </a:xfrm>
          <a:custGeom>
            <a:avLst/>
            <a:gdLst/>
            <a:ahLst/>
            <a:cxnLst/>
            <a:rect l="l" t="t" r="r" b="b"/>
            <a:pathLst>
              <a:path w="2963744" h="2893691">
                <a:moveTo>
                  <a:pt x="0" y="0"/>
                </a:moveTo>
                <a:lnTo>
                  <a:pt x="2963743" y="0"/>
                </a:lnTo>
                <a:lnTo>
                  <a:pt x="2963743" y="2893691"/>
                </a:lnTo>
                <a:lnTo>
                  <a:pt x="0" y="28936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rot="-1103996">
            <a:off x="16007855" y="595433"/>
            <a:ext cx="1896188" cy="3364204"/>
          </a:xfrm>
          <a:custGeom>
            <a:avLst/>
            <a:gdLst/>
            <a:ahLst/>
            <a:cxnLst/>
            <a:rect l="l" t="t" r="r" b="b"/>
            <a:pathLst>
              <a:path w="1896188" h="3364204">
                <a:moveTo>
                  <a:pt x="0" y="0"/>
                </a:moveTo>
                <a:lnTo>
                  <a:pt x="1896188" y="0"/>
                </a:lnTo>
                <a:lnTo>
                  <a:pt x="1896188" y="3364205"/>
                </a:lnTo>
                <a:lnTo>
                  <a:pt x="0" y="33642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21" name="Group 21"/>
          <p:cNvGrpSpPr/>
          <p:nvPr/>
        </p:nvGrpSpPr>
        <p:grpSpPr>
          <a:xfrm>
            <a:off x="1717687" y="4678387"/>
            <a:ext cx="229651" cy="22965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3" name="Freeform 23"/>
          <p:cNvSpPr/>
          <p:nvPr/>
        </p:nvSpPr>
        <p:spPr>
          <a:xfrm>
            <a:off x="796669" y="4271065"/>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4" name="Freeform 24"/>
          <p:cNvSpPr/>
          <p:nvPr/>
        </p:nvSpPr>
        <p:spPr>
          <a:xfrm rot="-771795">
            <a:off x="322580" y="9449844"/>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5" name="Freeform 25"/>
          <p:cNvSpPr/>
          <p:nvPr/>
        </p:nvSpPr>
        <p:spPr>
          <a:xfrm>
            <a:off x="1637367" y="6352043"/>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26" name="Group 26"/>
          <p:cNvGrpSpPr>
            <a:grpSpLocks noChangeAspect="1"/>
          </p:cNvGrpSpPr>
          <p:nvPr/>
        </p:nvGrpSpPr>
        <p:grpSpPr>
          <a:xfrm rot="-874149">
            <a:off x="702580" y="5602252"/>
            <a:ext cx="498419" cy="262574"/>
            <a:chOff x="0" y="0"/>
            <a:chExt cx="1610360" cy="848360"/>
          </a:xfrm>
        </p:grpSpPr>
        <p:sp>
          <p:nvSpPr>
            <p:cNvPr id="27" name="Freeform 2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8" name="Group 28"/>
          <p:cNvGrpSpPr>
            <a:grpSpLocks noChangeAspect="1"/>
          </p:cNvGrpSpPr>
          <p:nvPr/>
        </p:nvGrpSpPr>
        <p:grpSpPr>
          <a:xfrm rot="10171898">
            <a:off x="1583303" y="3464058"/>
            <a:ext cx="498419" cy="262574"/>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0" name="Group 30"/>
          <p:cNvGrpSpPr/>
          <p:nvPr/>
        </p:nvGrpSpPr>
        <p:grpSpPr>
          <a:xfrm>
            <a:off x="17544116" y="4522721"/>
            <a:ext cx="229651" cy="22965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2" name="Freeform 32"/>
          <p:cNvSpPr/>
          <p:nvPr/>
        </p:nvSpPr>
        <p:spPr>
          <a:xfrm>
            <a:off x="17544628" y="696553"/>
            <a:ext cx="488240" cy="483801"/>
          </a:xfrm>
          <a:custGeom>
            <a:avLst/>
            <a:gdLst/>
            <a:ahLst/>
            <a:cxnLst/>
            <a:rect l="l" t="t" r="r" b="b"/>
            <a:pathLst>
              <a:path w="488240" h="483801">
                <a:moveTo>
                  <a:pt x="0" y="0"/>
                </a:moveTo>
                <a:lnTo>
                  <a:pt x="488240" y="0"/>
                </a:lnTo>
                <a:lnTo>
                  <a:pt x="488240" y="483801"/>
                </a:lnTo>
                <a:lnTo>
                  <a:pt x="0" y="48380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3" name="Freeform 33"/>
          <p:cNvSpPr/>
          <p:nvPr/>
        </p:nvSpPr>
        <p:spPr>
          <a:xfrm rot="-771795">
            <a:off x="17442085" y="5897299"/>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34" name="Freeform 34"/>
          <p:cNvSpPr/>
          <p:nvPr/>
        </p:nvSpPr>
        <p:spPr>
          <a:xfrm>
            <a:off x="16523523" y="495745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35" name="Group 35"/>
          <p:cNvGrpSpPr>
            <a:grpSpLocks noChangeAspect="1"/>
          </p:cNvGrpSpPr>
          <p:nvPr/>
        </p:nvGrpSpPr>
        <p:grpSpPr>
          <a:xfrm rot="-874149">
            <a:off x="16506344" y="6632665"/>
            <a:ext cx="498419" cy="262574"/>
            <a:chOff x="0" y="0"/>
            <a:chExt cx="1610360" cy="848360"/>
          </a:xfrm>
        </p:grpSpPr>
        <p:sp>
          <p:nvSpPr>
            <p:cNvPr id="36" name="Freeform 3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16" name="TextBox 15"/>
          <p:cNvSpPr txBox="1"/>
          <p:nvPr/>
        </p:nvSpPr>
        <p:spPr>
          <a:xfrm>
            <a:off x="6363517" y="1836088"/>
            <a:ext cx="5943600" cy="769441"/>
          </a:xfrm>
          <a:prstGeom prst="rect">
            <a:avLst/>
          </a:prstGeom>
          <a:noFill/>
        </p:spPr>
        <p:txBody>
          <a:bodyPr wrap="square" rtlCol="0">
            <a:spAutoFit/>
          </a:bodyPr>
          <a:lstStyle/>
          <a:p>
            <a:r>
              <a:rPr lang="en-US" sz="4400" b="1" dirty="0">
                <a:solidFill>
                  <a:srgbClr val="FF0000"/>
                </a:solidFill>
                <a:latin typeface="Arial" pitchFamily="34" charset="0"/>
                <a:cs typeface="Arial" pitchFamily="34" charset="0"/>
              </a:rPr>
              <a:t>HOẠT ĐỘNG NHÓM</a:t>
            </a:r>
          </a:p>
        </p:txBody>
      </p:sp>
      <p:sp>
        <p:nvSpPr>
          <p:cNvPr id="38" name="TextBox 37"/>
          <p:cNvSpPr txBox="1"/>
          <p:nvPr/>
        </p:nvSpPr>
        <p:spPr>
          <a:xfrm>
            <a:off x="3693024" y="3292569"/>
            <a:ext cx="11022307" cy="1754326"/>
          </a:xfrm>
          <a:prstGeom prst="rect">
            <a:avLst/>
          </a:prstGeom>
          <a:noFill/>
        </p:spPr>
        <p:txBody>
          <a:bodyPr wrap="square" rtlCol="0">
            <a:spAutoFit/>
          </a:bodyPr>
          <a:lstStyle/>
          <a:p>
            <a:pPr algn="ctr"/>
            <a:r>
              <a:rPr lang="en-US" sz="3600" dirty="0" err="1">
                <a:latin typeface="Arial" pitchFamily="34" charset="0"/>
                <a:cs typeface="Arial" pitchFamily="34" charset="0"/>
              </a:rPr>
              <a:t>Các</a:t>
            </a:r>
            <a:r>
              <a:rPr lang="en-US" sz="3600" dirty="0">
                <a:latin typeface="Arial" pitchFamily="34" charset="0"/>
                <a:cs typeface="Arial" pitchFamily="34" charset="0"/>
              </a:rPr>
              <a:t> </a:t>
            </a:r>
            <a:r>
              <a:rPr lang="en-US" sz="3600" dirty="0" err="1">
                <a:latin typeface="Arial" pitchFamily="34" charset="0"/>
                <a:cs typeface="Arial" pitchFamily="34" charset="0"/>
              </a:rPr>
              <a:t>nhóm</a:t>
            </a:r>
            <a:r>
              <a:rPr lang="en-US" sz="3600" dirty="0">
                <a:latin typeface="Arial" pitchFamily="34" charset="0"/>
                <a:cs typeface="Arial" pitchFamily="34" charset="0"/>
              </a:rPr>
              <a:t> </a:t>
            </a:r>
            <a:r>
              <a:rPr lang="en-US" sz="3600" dirty="0" err="1">
                <a:latin typeface="Arial" pitchFamily="34" charset="0"/>
                <a:cs typeface="Arial" pitchFamily="34" charset="0"/>
              </a:rPr>
              <a:t>đọc</a:t>
            </a:r>
            <a:r>
              <a:rPr lang="en-US" sz="3600" dirty="0">
                <a:latin typeface="Arial" pitchFamily="34" charset="0"/>
                <a:cs typeface="Arial" pitchFamily="34" charset="0"/>
              </a:rPr>
              <a:t> </a:t>
            </a:r>
            <a:r>
              <a:rPr lang="en-US" sz="3600" dirty="0" err="1">
                <a:latin typeface="Arial" pitchFamily="34" charset="0"/>
                <a:cs typeface="Arial" pitchFamily="34" charset="0"/>
              </a:rPr>
              <a:t>thông</a:t>
            </a:r>
            <a:r>
              <a:rPr lang="en-US" sz="3600" dirty="0">
                <a:latin typeface="Arial" pitchFamily="34" charset="0"/>
                <a:cs typeface="Arial" pitchFamily="34" charset="0"/>
              </a:rPr>
              <a:t> tin SGK </a:t>
            </a:r>
            <a:r>
              <a:rPr lang="en-US" sz="3600" dirty="0" err="1">
                <a:latin typeface="Arial" pitchFamily="34" charset="0"/>
                <a:cs typeface="Arial" pitchFamily="34" charset="0"/>
              </a:rPr>
              <a:t>tìm</a:t>
            </a:r>
            <a:r>
              <a:rPr lang="en-US" sz="3600" dirty="0">
                <a:latin typeface="Arial" pitchFamily="34" charset="0"/>
                <a:cs typeface="Arial" pitchFamily="34" charset="0"/>
              </a:rPr>
              <a:t> </a:t>
            </a:r>
            <a:r>
              <a:rPr lang="en-US" sz="3600" dirty="0" err="1">
                <a:latin typeface="Arial" pitchFamily="34" charset="0"/>
                <a:cs typeface="Arial" pitchFamily="34" charset="0"/>
              </a:rPr>
              <a:t>hiểu</a:t>
            </a:r>
            <a:r>
              <a:rPr lang="en-US" sz="3600" dirty="0">
                <a:latin typeface="Arial" pitchFamily="34" charset="0"/>
                <a:cs typeface="Arial" pitchFamily="34" charset="0"/>
              </a:rPr>
              <a:t> </a:t>
            </a:r>
            <a:r>
              <a:rPr lang="en-US" sz="3600" dirty="0" err="1">
                <a:latin typeface="Arial" pitchFamily="34" charset="0"/>
                <a:cs typeface="Arial" pitchFamily="34" charset="0"/>
              </a:rPr>
              <a:t>về</a:t>
            </a:r>
            <a:r>
              <a:rPr lang="en-US" sz="3600" dirty="0">
                <a:latin typeface="Arial" pitchFamily="34" charset="0"/>
                <a:cs typeface="Arial" pitchFamily="34" charset="0"/>
              </a:rPr>
              <a:t> </a:t>
            </a:r>
            <a:r>
              <a:rPr lang="en-US" sz="3600" dirty="0" err="1">
                <a:latin typeface="Arial" pitchFamily="34" charset="0"/>
                <a:cs typeface="Arial" pitchFamily="34" charset="0"/>
              </a:rPr>
              <a:t>cầu</a:t>
            </a:r>
            <a:r>
              <a:rPr lang="en-US" sz="3600" dirty="0">
                <a:latin typeface="Arial" pitchFamily="34" charset="0"/>
                <a:cs typeface="Arial" pitchFamily="34" charset="0"/>
              </a:rPr>
              <a:t> </a:t>
            </a:r>
            <a:r>
              <a:rPr lang="en-US" sz="3600" dirty="0" err="1">
                <a:latin typeface="Arial" pitchFamily="34" charset="0"/>
                <a:cs typeface="Arial" pitchFamily="34" charset="0"/>
              </a:rPr>
              <a:t>chì</a:t>
            </a:r>
            <a:r>
              <a:rPr lang="en-US" sz="3600" dirty="0">
                <a:latin typeface="Arial" pitchFamily="34" charset="0"/>
                <a:cs typeface="Arial" pitchFamily="34" charset="0"/>
              </a:rPr>
              <a:t>, </a:t>
            </a:r>
            <a:r>
              <a:rPr lang="en-US" sz="3600" dirty="0" err="1">
                <a:latin typeface="Arial" pitchFamily="34" charset="0"/>
                <a:cs typeface="Arial" pitchFamily="34" charset="0"/>
              </a:rPr>
              <a:t>cầu</a:t>
            </a:r>
            <a:r>
              <a:rPr lang="en-US" sz="3600" dirty="0">
                <a:latin typeface="Arial" pitchFamily="34" charset="0"/>
                <a:cs typeface="Arial" pitchFamily="34" charset="0"/>
              </a:rPr>
              <a:t> </a:t>
            </a:r>
            <a:r>
              <a:rPr lang="en-US" sz="3600" dirty="0" err="1">
                <a:latin typeface="Arial" pitchFamily="34" charset="0"/>
                <a:cs typeface="Arial" pitchFamily="34" charset="0"/>
              </a:rPr>
              <a:t>dao</a:t>
            </a:r>
            <a:r>
              <a:rPr lang="en-US" sz="3600" dirty="0">
                <a:latin typeface="Arial" pitchFamily="34" charset="0"/>
                <a:cs typeface="Arial" pitchFamily="34" charset="0"/>
              </a:rPr>
              <a:t>, </a:t>
            </a:r>
            <a:r>
              <a:rPr lang="en-US" sz="3600" dirty="0" err="1">
                <a:latin typeface="Arial" pitchFamily="34" charset="0"/>
                <a:cs typeface="Arial" pitchFamily="34" charset="0"/>
              </a:rPr>
              <a:t>chuông</a:t>
            </a:r>
            <a:r>
              <a:rPr lang="en-US" sz="3600" dirty="0">
                <a:latin typeface="Arial" pitchFamily="34" charset="0"/>
                <a:cs typeface="Arial" pitchFamily="34" charset="0"/>
              </a:rPr>
              <a:t> </a:t>
            </a:r>
            <a:r>
              <a:rPr lang="en-US" sz="3600" dirty="0" err="1">
                <a:latin typeface="Arial" pitchFamily="34" charset="0"/>
                <a:cs typeface="Arial" pitchFamily="34" charset="0"/>
              </a:rPr>
              <a:t>điện</a:t>
            </a:r>
            <a:r>
              <a:rPr lang="en-US" sz="3600" dirty="0">
                <a:latin typeface="Arial" pitchFamily="34" charset="0"/>
                <a:cs typeface="Arial" pitchFamily="34" charset="0"/>
              </a:rPr>
              <a:t> </a:t>
            </a:r>
            <a:r>
              <a:rPr lang="en-US" sz="3600" dirty="0" err="1">
                <a:latin typeface="Arial" pitchFamily="34" charset="0"/>
                <a:cs typeface="Arial" pitchFamily="34" charset="0"/>
              </a:rPr>
              <a:t>và</a:t>
            </a:r>
            <a:r>
              <a:rPr lang="en-US" sz="3600" dirty="0">
                <a:latin typeface="Arial" pitchFamily="34" charset="0"/>
                <a:cs typeface="Arial" pitchFamily="34" charset="0"/>
              </a:rPr>
              <a:t> </a:t>
            </a:r>
            <a:r>
              <a:rPr lang="en-US" sz="3600" dirty="0" err="1">
                <a:latin typeface="Arial" pitchFamily="34" charset="0"/>
                <a:cs typeface="Arial" pitchFamily="34" charset="0"/>
              </a:rPr>
              <a:t>hoàn</a:t>
            </a:r>
            <a:r>
              <a:rPr lang="en-US" sz="3600" dirty="0">
                <a:latin typeface="Arial" pitchFamily="34" charset="0"/>
                <a:cs typeface="Arial" pitchFamily="34" charset="0"/>
              </a:rPr>
              <a:t> </a:t>
            </a:r>
            <a:r>
              <a:rPr lang="en-US" sz="3600" dirty="0" err="1">
                <a:latin typeface="Arial" pitchFamily="34" charset="0"/>
                <a:cs typeface="Arial" pitchFamily="34" charset="0"/>
              </a:rPr>
              <a:t>thành</a:t>
            </a:r>
            <a:r>
              <a:rPr lang="en-US" sz="3600" dirty="0">
                <a:latin typeface="Arial" pitchFamily="34" charset="0"/>
                <a:cs typeface="Arial" pitchFamily="34" charset="0"/>
              </a:rPr>
              <a:t> </a:t>
            </a:r>
            <a:r>
              <a:rPr lang="en-US" sz="3600" dirty="0" err="1">
                <a:latin typeface="Arial" pitchFamily="34" charset="0"/>
                <a:cs typeface="Arial" pitchFamily="34" charset="0"/>
              </a:rPr>
              <a:t>phiếu</a:t>
            </a:r>
            <a:r>
              <a:rPr lang="en-US" sz="3600" dirty="0">
                <a:latin typeface="Arial" pitchFamily="34" charset="0"/>
                <a:cs typeface="Arial" pitchFamily="34" charset="0"/>
              </a:rPr>
              <a:t> </a:t>
            </a:r>
            <a:r>
              <a:rPr lang="en-US" sz="3600" dirty="0" err="1">
                <a:latin typeface="Arial" pitchFamily="34" charset="0"/>
                <a:cs typeface="Arial" pitchFamily="34" charset="0"/>
              </a:rPr>
              <a:t>học</a:t>
            </a:r>
            <a:r>
              <a:rPr lang="en-US" sz="3600" dirty="0">
                <a:latin typeface="Arial" pitchFamily="34" charset="0"/>
                <a:cs typeface="Arial" pitchFamily="34" charset="0"/>
              </a:rPr>
              <a:t> </a:t>
            </a:r>
            <a:r>
              <a:rPr lang="en-US" sz="3600" dirty="0" err="1">
                <a:latin typeface="Arial" pitchFamily="34" charset="0"/>
                <a:cs typeface="Arial" pitchFamily="34" charset="0"/>
              </a:rPr>
              <a:t>tập</a:t>
            </a:r>
            <a:r>
              <a:rPr lang="en-US" sz="3600" dirty="0">
                <a:latin typeface="Arial" pitchFamily="34" charset="0"/>
                <a:cs typeface="Arial" pitchFamily="34" charset="0"/>
              </a:rPr>
              <a:t> 3. (</a:t>
            </a:r>
            <a:r>
              <a:rPr lang="en-US" sz="3600" dirty="0" err="1">
                <a:latin typeface="Arial" pitchFamily="34" charset="0"/>
                <a:cs typeface="Arial" pitchFamily="34" charset="0"/>
              </a:rPr>
              <a:t>Thời</a:t>
            </a:r>
            <a:r>
              <a:rPr lang="en-US" sz="3600" dirty="0">
                <a:latin typeface="Arial" pitchFamily="34" charset="0"/>
                <a:cs typeface="Arial" pitchFamily="34" charset="0"/>
              </a:rPr>
              <a:t> </a:t>
            </a:r>
            <a:r>
              <a:rPr lang="en-US" sz="3600" dirty="0" err="1">
                <a:latin typeface="Arial" pitchFamily="34" charset="0"/>
                <a:cs typeface="Arial" pitchFamily="34" charset="0"/>
              </a:rPr>
              <a:t>gian</a:t>
            </a:r>
            <a:r>
              <a:rPr lang="en-US" sz="3600" dirty="0">
                <a:latin typeface="Arial" pitchFamily="34" charset="0"/>
                <a:cs typeface="Arial" pitchFamily="34" charset="0"/>
              </a:rPr>
              <a:t>: 5 </a:t>
            </a:r>
            <a:r>
              <a:rPr lang="en-US" sz="3600" dirty="0" err="1">
                <a:latin typeface="Arial" pitchFamily="34" charset="0"/>
                <a:cs typeface="Arial" pitchFamily="34" charset="0"/>
              </a:rPr>
              <a:t>phút</a:t>
            </a:r>
            <a:r>
              <a:rPr lang="en-US" sz="3600" dirty="0">
                <a:latin typeface="Arial" pitchFamily="34" charset="0"/>
                <a:cs typeface="Arial" pitchFamily="34" charset="0"/>
              </a:rPr>
              <a:t>)</a:t>
            </a:r>
          </a:p>
        </p:txBody>
      </p:sp>
    </p:spTree>
    <p:extLst>
      <p:ext uri="{BB962C8B-B14F-4D97-AF65-F5344CB8AC3E}">
        <p14:creationId xmlns:p14="http://schemas.microsoft.com/office/powerpoint/2010/main" val="142698961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44172" y="-1258172"/>
            <a:ext cx="18288000" cy="10287000"/>
          </a:xfrm>
          <a:prstGeom prst="rect">
            <a:avLst/>
          </a:prstGeom>
        </p:spPr>
      </p:pic>
      <p:graphicFrame>
        <p:nvGraphicFramePr>
          <p:cNvPr id="16" name="Table 15">
            <a:extLst>
              <a:ext uri="{FF2B5EF4-FFF2-40B4-BE49-F238E27FC236}">
                <a16:creationId xmlns:a16="http://schemas.microsoft.com/office/drawing/2014/main" xmlns="" id="{00F7C097-6E3E-40F7-895D-78F1EACB7699}"/>
              </a:ext>
            </a:extLst>
          </p:cNvPr>
          <p:cNvGraphicFramePr>
            <a:graphicFrameLocks noGrp="1"/>
          </p:cNvGraphicFramePr>
          <p:nvPr>
            <p:extLst>
              <p:ext uri="{D42A27DB-BD31-4B8C-83A1-F6EECF244321}">
                <p14:modId xmlns:p14="http://schemas.microsoft.com/office/powerpoint/2010/main" val="4166110277"/>
              </p:ext>
            </p:extLst>
          </p:nvPr>
        </p:nvGraphicFramePr>
        <p:xfrm>
          <a:off x="570168" y="293094"/>
          <a:ext cx="17236008" cy="9875047"/>
        </p:xfrm>
        <a:graphic>
          <a:graphicData uri="http://schemas.openxmlformats.org/drawingml/2006/table">
            <a:tbl>
              <a:tblPr firstRow="1" firstCol="1" bandRow="1">
                <a:tableStyleId>{5C22544A-7EE6-4342-B048-85BDC9FD1C3A}</a:tableStyleId>
              </a:tblPr>
              <a:tblGrid>
                <a:gridCol w="8618004">
                  <a:extLst>
                    <a:ext uri="{9D8B030D-6E8A-4147-A177-3AD203B41FA5}">
                      <a16:colId xmlns:a16="http://schemas.microsoft.com/office/drawing/2014/main" xmlns="" val="3119716700"/>
                    </a:ext>
                  </a:extLst>
                </a:gridCol>
                <a:gridCol w="8618004">
                  <a:extLst>
                    <a:ext uri="{9D8B030D-6E8A-4147-A177-3AD203B41FA5}">
                      <a16:colId xmlns:a16="http://schemas.microsoft.com/office/drawing/2014/main" xmlns="" val="1357652583"/>
                    </a:ext>
                  </a:extLst>
                </a:gridCol>
              </a:tblGrid>
              <a:tr h="685800">
                <a:tc gridSpan="2">
                  <a:txBody>
                    <a:bodyPr/>
                    <a:lstStyle/>
                    <a:p>
                      <a:pPr algn="ctr"/>
                      <a:r>
                        <a:rPr lang="en-US" sz="2400" dirty="0">
                          <a:solidFill>
                            <a:srgbClr val="FF0000"/>
                          </a:solidFill>
                          <a:effectLst/>
                          <a:latin typeface="Arial" panose="020B0604020202020204" pitchFamily="34" charset="0"/>
                          <a:cs typeface="Arial" panose="020B0604020202020204" pitchFamily="34" charset="0"/>
                        </a:rPr>
                        <a:t>PHIẾU HỌC TẬP SỐ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4233493322"/>
                  </a:ext>
                </a:extLst>
              </a:tr>
              <a:tr h="491058">
                <a:tc>
                  <a:txBody>
                    <a:bodyPr/>
                    <a:lstStyle/>
                    <a:p>
                      <a:pPr algn="ctr"/>
                      <a:r>
                        <a:rPr lang="en-US" sz="2400">
                          <a:solidFill>
                            <a:schemeClr val="tx1"/>
                          </a:solidFill>
                          <a:effectLst/>
                          <a:latin typeface="Arial" panose="020B0604020202020204" pitchFamily="34" charset="0"/>
                          <a:cs typeface="Arial" panose="020B0604020202020204" pitchFamily="34" charset="0"/>
                        </a:rPr>
                        <a:t>Tên thiết bị</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Công</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dụng</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05877959"/>
                  </a:ext>
                </a:extLst>
              </a:tr>
              <a:tr h="2209876">
                <a:tc>
                  <a:txBody>
                    <a:bodyPr/>
                    <a:lstStyle/>
                    <a:p>
                      <a:r>
                        <a:rPr lang="en-US" sz="2400" dirty="0" err="1">
                          <a:solidFill>
                            <a:schemeClr val="tx1"/>
                          </a:solidFill>
                          <a:effectLst/>
                          <a:latin typeface="Arial" panose="020B0604020202020204" pitchFamily="34" charset="0"/>
                          <a:cs typeface="Arial" panose="020B0604020202020204" pitchFamily="34" charset="0"/>
                        </a:rPr>
                        <a:t>Cầu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chì</a:t>
                      </a:r>
                      <a:r>
                        <a:rPr lang="en-US" sz="2400" dirty="0">
                          <a:solidFill>
                            <a:schemeClr val="tx1"/>
                          </a:solidFill>
                          <a:effectLst/>
                          <a:latin typeface="Arial" panose="020B0604020202020204" pitchFamily="34" charset="0"/>
                          <a:cs typeface="Arial" panose="020B0604020202020204" pitchFamily="34" charset="0"/>
                        </a:rPr>
                        <a:t> </a:t>
                      </a: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3427183"/>
                  </a:ext>
                </a:extLst>
              </a:tr>
              <a:tr h="2343115">
                <a:tc>
                  <a:txBody>
                    <a:bodyPr/>
                    <a:lstStyle/>
                    <a:p>
                      <a:r>
                        <a:rPr lang="en-US" sz="2400" dirty="0" err="1">
                          <a:solidFill>
                            <a:schemeClr val="tx1"/>
                          </a:solidFill>
                          <a:effectLst/>
                          <a:latin typeface="Arial" panose="020B0604020202020204" pitchFamily="34" charset="0"/>
                          <a:cs typeface="Arial" panose="020B0604020202020204" pitchFamily="34" charset="0"/>
                        </a:rPr>
                        <a:t>Cầu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dao</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tự</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động</a:t>
                      </a:r>
                      <a:endParaRPr lang="en-US" sz="2400" dirty="0">
                        <a:solidFill>
                          <a:schemeClr val="tx1"/>
                        </a:solidFill>
                        <a:effectLst/>
                        <a:latin typeface="Arial" panose="020B060402020202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26835494"/>
                  </a:ext>
                </a:extLst>
              </a:tr>
              <a:tr h="1950638">
                <a:tc>
                  <a:txBody>
                    <a:bodyPr/>
                    <a:lstStyle/>
                    <a:p>
                      <a:r>
                        <a:rPr lang="en-US" sz="2400" dirty="0" err="1">
                          <a:solidFill>
                            <a:schemeClr val="tx1"/>
                          </a:solidFill>
                          <a:effectLst/>
                          <a:latin typeface="Arial" panose="020B0604020202020204" pitchFamily="34" charset="0"/>
                          <a:cs typeface="Arial" panose="020B0604020202020204" pitchFamily="34" charset="0"/>
                        </a:rPr>
                        <a:t>Rơle</a:t>
                      </a:r>
                      <a:endParaRPr lang="en-US" sz="2400" dirty="0">
                        <a:solidFill>
                          <a:schemeClr val="tx1"/>
                        </a:solidFill>
                        <a:effectLst/>
                        <a:latin typeface="Arial" panose="020B060402020202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500"/>
                        </a:spcAft>
                      </a:pP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8889125"/>
                  </a:ext>
                </a:extLst>
              </a:tr>
              <a:tr h="1950638">
                <a:tc gridSpan="2">
                  <a:txBody>
                    <a:bodyPr/>
                    <a:lstStyle/>
                    <a:p>
                      <a:pPr>
                        <a:lnSpc>
                          <a:spcPct val="115000"/>
                        </a:lnSpc>
                        <a:spcAft>
                          <a:spcPts val="500"/>
                        </a:spcAft>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Tìm</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giống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cầu</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chì</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cầu</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dao</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rơ</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le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điện</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lắp</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chuông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Chuông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thường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đặt</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ở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vị</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trí</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nào</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Nó</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gì</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15000"/>
                        </a:lnSpc>
                        <a:spcAft>
                          <a:spcPts val="500"/>
                        </a:spcAft>
                      </a:pP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2772404"/>
                  </a:ext>
                </a:extLst>
              </a:tr>
            </a:tbl>
          </a:graphicData>
        </a:graphic>
      </p:graphicFrame>
      <p:pic>
        <p:nvPicPr>
          <p:cNvPr id="4111" name="Picture 33">
            <a:extLst>
              <a:ext uri="{FF2B5EF4-FFF2-40B4-BE49-F238E27FC236}">
                <a16:creationId xmlns:a16="http://schemas.microsoft.com/office/drawing/2014/main" xmlns="" id="{8381FD7C-4976-4520-A8F3-802A058EE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19252"/>
            <a:ext cx="2286000" cy="172010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34">
            <a:extLst>
              <a:ext uri="{FF2B5EF4-FFF2-40B4-BE49-F238E27FC236}">
                <a16:creationId xmlns:a16="http://schemas.microsoft.com/office/drawing/2014/main" xmlns="" id="{3EB25A47-585D-447D-BF58-2263C0D35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134100"/>
            <a:ext cx="2286000" cy="203795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35">
            <a:extLst>
              <a:ext uri="{FF2B5EF4-FFF2-40B4-BE49-F238E27FC236}">
                <a16:creationId xmlns:a16="http://schemas.microsoft.com/office/drawing/2014/main" xmlns="" id="{A788D1D1-9544-4CD2-BE62-2F6D5BAC2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29798"/>
            <a:ext cx="1981200" cy="202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6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44172" y="-1258172"/>
            <a:ext cx="18288000" cy="10287000"/>
          </a:xfrm>
          <a:prstGeom prst="rect">
            <a:avLst/>
          </a:prstGeom>
        </p:spPr>
      </p:pic>
      <p:graphicFrame>
        <p:nvGraphicFramePr>
          <p:cNvPr id="16" name="Table 15">
            <a:extLst>
              <a:ext uri="{FF2B5EF4-FFF2-40B4-BE49-F238E27FC236}">
                <a16:creationId xmlns:a16="http://schemas.microsoft.com/office/drawing/2014/main" xmlns="" id="{00F7C097-6E3E-40F7-895D-78F1EACB7699}"/>
              </a:ext>
            </a:extLst>
          </p:cNvPr>
          <p:cNvGraphicFramePr>
            <a:graphicFrameLocks noGrp="1"/>
          </p:cNvGraphicFramePr>
          <p:nvPr>
            <p:extLst>
              <p:ext uri="{D42A27DB-BD31-4B8C-83A1-F6EECF244321}">
                <p14:modId xmlns:p14="http://schemas.microsoft.com/office/powerpoint/2010/main" val="1217020860"/>
              </p:ext>
            </p:extLst>
          </p:nvPr>
        </p:nvGraphicFramePr>
        <p:xfrm>
          <a:off x="570168" y="293094"/>
          <a:ext cx="17236008" cy="9814087"/>
        </p:xfrm>
        <a:graphic>
          <a:graphicData uri="http://schemas.openxmlformats.org/drawingml/2006/table">
            <a:tbl>
              <a:tblPr firstRow="1" firstCol="1" bandRow="1">
                <a:tableStyleId>{5C22544A-7EE6-4342-B048-85BDC9FD1C3A}</a:tableStyleId>
              </a:tblPr>
              <a:tblGrid>
                <a:gridCol w="8618004">
                  <a:extLst>
                    <a:ext uri="{9D8B030D-6E8A-4147-A177-3AD203B41FA5}">
                      <a16:colId xmlns:a16="http://schemas.microsoft.com/office/drawing/2014/main" xmlns="" val="3119716700"/>
                    </a:ext>
                  </a:extLst>
                </a:gridCol>
                <a:gridCol w="8618004">
                  <a:extLst>
                    <a:ext uri="{9D8B030D-6E8A-4147-A177-3AD203B41FA5}">
                      <a16:colId xmlns:a16="http://schemas.microsoft.com/office/drawing/2014/main" xmlns="" val="1357652583"/>
                    </a:ext>
                  </a:extLst>
                </a:gridCol>
              </a:tblGrid>
              <a:tr h="685800">
                <a:tc gridSpan="2">
                  <a:txBody>
                    <a:bodyPr/>
                    <a:lstStyle/>
                    <a:p>
                      <a:pPr algn="ctr"/>
                      <a:r>
                        <a:rPr lang="en-US" sz="2800" dirty="0">
                          <a:solidFill>
                            <a:srgbClr val="FF0000"/>
                          </a:solidFill>
                          <a:effectLst/>
                          <a:latin typeface="Arial" panose="020B0604020202020204" pitchFamily="34" charset="0"/>
                          <a:cs typeface="Arial" panose="020B0604020202020204" pitchFamily="34" charset="0"/>
                        </a:rPr>
                        <a:t>PHIẾU HỌC TẬP SỐ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4233493322"/>
                  </a:ext>
                </a:extLst>
              </a:tr>
              <a:tr h="491058">
                <a:tc>
                  <a:txBody>
                    <a:bodyPr/>
                    <a:lstStyle/>
                    <a:p>
                      <a:pPr algn="ctr"/>
                      <a:r>
                        <a:rPr lang="en-US" sz="2800" dirty="0" err="1">
                          <a:solidFill>
                            <a:schemeClr val="tx1"/>
                          </a:solidFill>
                          <a:effectLst/>
                          <a:latin typeface="Arial" panose="020B0604020202020204" pitchFamily="34" charset="0"/>
                          <a:cs typeface="Arial" panose="020B0604020202020204" pitchFamily="34" charset="0"/>
                        </a:rPr>
                        <a:t>Tên</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thiết</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bị</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err="1">
                          <a:solidFill>
                            <a:schemeClr val="tx1"/>
                          </a:solidFill>
                          <a:effectLst/>
                          <a:latin typeface="Arial" panose="020B0604020202020204" pitchFamily="34" charset="0"/>
                          <a:cs typeface="Arial" panose="020B0604020202020204" pitchFamily="34" charset="0"/>
                        </a:rPr>
                        <a:t>Công</a:t>
                      </a:r>
                      <a:r>
                        <a:rPr lang="en-US" sz="2800" b="1" dirty="0">
                          <a:solidFill>
                            <a:schemeClr val="tx1"/>
                          </a:solidFill>
                          <a:effectLst/>
                          <a:latin typeface="Arial" panose="020B0604020202020204" pitchFamily="34" charset="0"/>
                          <a:cs typeface="Arial" panose="020B0604020202020204" pitchFamily="34" charset="0"/>
                        </a:rPr>
                        <a:t> </a:t>
                      </a:r>
                      <a:r>
                        <a:rPr lang="en-US" sz="2800" b="1" dirty="0" err="1">
                          <a:solidFill>
                            <a:schemeClr val="tx1"/>
                          </a:solidFill>
                          <a:effectLst/>
                          <a:latin typeface="Arial" panose="020B0604020202020204" pitchFamily="34" charset="0"/>
                          <a:cs typeface="Arial" panose="020B0604020202020204" pitchFamily="34" charset="0"/>
                        </a:rPr>
                        <a:t>dụng</a:t>
                      </a:r>
                      <a:endPar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05877959"/>
                  </a:ext>
                </a:extLst>
              </a:tr>
              <a:tr h="2209876">
                <a:tc>
                  <a:txBody>
                    <a:bodyPr/>
                    <a:lstStyle/>
                    <a:p>
                      <a:r>
                        <a:rPr lang="en-US" sz="2800" dirty="0" err="1">
                          <a:solidFill>
                            <a:schemeClr val="tx1"/>
                          </a:solidFill>
                          <a:effectLst/>
                          <a:latin typeface="Arial" panose="020B0604020202020204" pitchFamily="34" charset="0"/>
                          <a:cs typeface="Arial" panose="020B0604020202020204" pitchFamily="34" charset="0"/>
                        </a:rPr>
                        <a:t>Cầu</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chì</a:t>
                      </a:r>
                      <a:r>
                        <a:rPr lang="en-US" sz="2800" dirty="0">
                          <a:solidFill>
                            <a:schemeClr val="tx1"/>
                          </a:solidFill>
                          <a:effectLst/>
                          <a:latin typeface="Arial" panose="020B0604020202020204" pitchFamily="34" charset="0"/>
                          <a:cs typeface="Arial" panose="020B0604020202020204" pitchFamily="34" charset="0"/>
                        </a:rPr>
                        <a:t> </a:t>
                      </a: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err="1">
                          <a:solidFill>
                            <a:schemeClr val="tx1"/>
                          </a:solidFill>
                          <a:effectLst/>
                          <a:latin typeface="Arial" panose="020B0604020202020204" pitchFamily="34" charset="0"/>
                          <a:cs typeface="Arial" panose="020B0604020202020204" pitchFamily="34" charset="0"/>
                        </a:rPr>
                        <a:t>Bảo</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vệ</a:t>
                      </a:r>
                      <a:r>
                        <a:rPr lang="en-US" sz="2800" dirty="0">
                          <a:solidFill>
                            <a:schemeClr val="tx1"/>
                          </a:solidFill>
                          <a:effectLst/>
                          <a:latin typeface="Arial" panose="020B0604020202020204" pitchFamily="34" charset="0"/>
                          <a:cs typeface="Arial" panose="020B0604020202020204" pitchFamily="34" charset="0"/>
                        </a:rPr>
                        <a:t> an </a:t>
                      </a:r>
                      <a:r>
                        <a:rPr lang="en-US" sz="2800" dirty="0" err="1">
                          <a:solidFill>
                            <a:schemeClr val="tx1"/>
                          </a:solidFill>
                          <a:effectLst/>
                          <a:latin typeface="Arial" panose="020B0604020202020204" pitchFamily="34" charset="0"/>
                          <a:cs typeface="Arial" panose="020B0604020202020204" pitchFamily="34" charset="0"/>
                        </a:rPr>
                        <a:t>toàn</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cho</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thiết</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bị</a:t>
                      </a: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3427183"/>
                  </a:ext>
                </a:extLst>
              </a:tr>
              <a:tr h="2343115">
                <a:tc>
                  <a:txBody>
                    <a:bodyPr/>
                    <a:lstStyle/>
                    <a:p>
                      <a:r>
                        <a:rPr lang="en-US" sz="2800" dirty="0" err="1">
                          <a:solidFill>
                            <a:schemeClr val="tx1"/>
                          </a:solidFill>
                          <a:effectLst/>
                          <a:latin typeface="Arial" panose="020B0604020202020204" pitchFamily="34" charset="0"/>
                          <a:cs typeface="Arial" panose="020B0604020202020204" pitchFamily="34" charset="0"/>
                        </a:rPr>
                        <a:t>Cầu</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dao</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tự</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động</a:t>
                      </a:r>
                      <a:endParaRPr lang="en-US" sz="2800" dirty="0">
                        <a:solidFill>
                          <a:schemeClr val="tx1"/>
                        </a:solidFill>
                        <a:effectLst/>
                        <a:latin typeface="Arial" panose="020B060402020202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err="1">
                          <a:solidFill>
                            <a:schemeClr val="tx1"/>
                          </a:solidFill>
                          <a:effectLst/>
                          <a:latin typeface="Arial" panose="020B0604020202020204" pitchFamily="34" charset="0"/>
                          <a:cs typeface="Arial" panose="020B0604020202020204" pitchFamily="34" charset="0"/>
                        </a:rPr>
                        <a:t>Đưa</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dòng</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điện</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vào</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trong</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mạch</a:t>
                      </a:r>
                      <a:endParaRPr lang="en-US" sz="2800" dirty="0">
                        <a:solidFill>
                          <a:schemeClr val="tx1"/>
                        </a:solidFill>
                        <a:effectLst/>
                        <a:latin typeface="Arial" panose="020B0604020202020204" pitchFamily="34" charset="0"/>
                        <a:cs typeface="Arial" panose="020B0604020202020204" pitchFamily="34" charset="0"/>
                      </a:endParaRPr>
                    </a:p>
                    <a:p>
                      <a:r>
                        <a:rPr lang="en-US" sz="2800" dirty="0" err="1">
                          <a:solidFill>
                            <a:schemeClr val="tx1"/>
                          </a:solidFill>
                          <a:effectLst/>
                          <a:latin typeface="Arial" panose="020B0604020202020204" pitchFamily="34" charset="0"/>
                          <a:cs typeface="Arial" panose="020B0604020202020204" pitchFamily="34" charset="0"/>
                        </a:rPr>
                        <a:t>Cầu</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dao</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có</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tác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dụng</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ngắt</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mạch</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như</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cầu</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chì</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26835494"/>
                  </a:ext>
                </a:extLst>
              </a:tr>
              <a:tr h="1635075">
                <a:tc>
                  <a:txBody>
                    <a:bodyPr/>
                    <a:lstStyle/>
                    <a:p>
                      <a:r>
                        <a:rPr lang="en-US" sz="2800" dirty="0" err="1">
                          <a:solidFill>
                            <a:schemeClr val="tx1"/>
                          </a:solidFill>
                          <a:effectLst/>
                          <a:latin typeface="Arial" panose="020B0604020202020204" pitchFamily="34" charset="0"/>
                          <a:cs typeface="Arial" panose="020B0604020202020204" pitchFamily="34" charset="0"/>
                        </a:rPr>
                        <a:t>Rơle</a:t>
                      </a:r>
                      <a:endParaRPr lang="en-US" sz="2800" dirty="0">
                        <a:solidFill>
                          <a:schemeClr val="tx1"/>
                        </a:solidFill>
                        <a:effectLst/>
                        <a:latin typeface="Arial" panose="020B060402020202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500"/>
                        </a:spcAft>
                      </a:pPr>
                      <a:r>
                        <a:rPr lang="en-US" sz="2800" dirty="0" err="1">
                          <a:solidFill>
                            <a:schemeClr val="tx1"/>
                          </a:solidFill>
                          <a:effectLst/>
                          <a:latin typeface="Arial" panose="020B0604020202020204" pitchFamily="34" charset="0"/>
                          <a:cs typeface="Arial" panose="020B0604020202020204" pitchFamily="34" charset="0"/>
                        </a:rPr>
                        <a:t>Rơle</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hoạt</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động</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như</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một</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công</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tắc</a:t>
                      </a:r>
                      <a:endParaRPr lang="en-US" sz="2800" dirty="0">
                        <a:solidFill>
                          <a:schemeClr val="tx1"/>
                        </a:solidFill>
                        <a:effectLst/>
                        <a:latin typeface="Arial" panose="020B0604020202020204" pitchFamily="34" charset="0"/>
                        <a:cs typeface="Arial" panose="020B0604020202020204" pitchFamily="34" charset="0"/>
                      </a:endParaRPr>
                    </a:p>
                    <a:p>
                      <a:pPr>
                        <a:lnSpc>
                          <a:spcPct val="115000"/>
                        </a:lnSpc>
                        <a:spcAft>
                          <a:spcPts val="500"/>
                        </a:spcAft>
                      </a:pPr>
                      <a:r>
                        <a:rPr lang="en-US" sz="2800" dirty="0" err="1">
                          <a:solidFill>
                            <a:schemeClr val="tx1"/>
                          </a:solidFill>
                          <a:effectLst/>
                          <a:latin typeface="Arial" panose="020B0604020202020204" pitchFamily="34" charset="0"/>
                          <a:cs typeface="Arial" panose="020B0604020202020204" pitchFamily="34" charset="0"/>
                        </a:rPr>
                        <a:t>Đóng</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ngắt</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mạch</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điện</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tự</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động</a:t>
                      </a:r>
                      <a:endParaRPr lang="en-US" sz="2800" dirty="0">
                        <a:solidFill>
                          <a:schemeClr val="tx1"/>
                        </a:solidFill>
                        <a:effectLst/>
                        <a:latin typeface="Arial" panose="020B0604020202020204" pitchFamily="34" charset="0"/>
                        <a:cs typeface="Arial" panose="020B0604020202020204" pitchFamily="34" charset="0"/>
                      </a:endParaRPr>
                    </a:p>
                    <a:p>
                      <a:pPr>
                        <a:lnSpc>
                          <a:spcPct val="115000"/>
                        </a:lnSpc>
                        <a:spcAft>
                          <a:spcPts val="50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8889125"/>
                  </a:ext>
                </a:extLst>
              </a:tr>
              <a:tr h="1950638">
                <a:tc gridSpan="2">
                  <a:txBody>
                    <a:bodyPr/>
                    <a:lstStyle/>
                    <a:p>
                      <a:pPr marL="0" marR="0" lvl="0" indent="0" algn="l" defTabSz="914400" rtl="0" eaLnBrk="1" fontAlgn="auto" latinLnBrk="0" hangingPunct="1">
                        <a:lnSpc>
                          <a:spcPct val="115000"/>
                        </a:lnSpc>
                        <a:spcBef>
                          <a:spcPts val="0"/>
                        </a:spcBef>
                        <a:spcAft>
                          <a:spcPts val="5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Giống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Đều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ngắt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mạch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xảy</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cố</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15000"/>
                        </a:lnSpc>
                        <a:spcBef>
                          <a:spcPts val="0"/>
                        </a:spcBef>
                        <a:spcAft>
                          <a:spcPts val="5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chuông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Chuông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thường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cửa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ấn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chuông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dòng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chạy</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chuông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muốn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15000"/>
                        </a:lnSpc>
                        <a:spcAft>
                          <a:spcPts val="500"/>
                        </a:spcAft>
                      </a:pP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2772404"/>
                  </a:ext>
                </a:extLst>
              </a:tr>
            </a:tbl>
          </a:graphicData>
        </a:graphic>
      </p:graphicFrame>
      <p:pic>
        <p:nvPicPr>
          <p:cNvPr id="4111" name="Picture 33">
            <a:extLst>
              <a:ext uri="{FF2B5EF4-FFF2-40B4-BE49-F238E27FC236}">
                <a16:creationId xmlns:a16="http://schemas.microsoft.com/office/drawing/2014/main" xmlns="" id="{8381FD7C-4976-4520-A8F3-802A058EE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19252"/>
            <a:ext cx="2286000" cy="172010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34">
            <a:extLst>
              <a:ext uri="{FF2B5EF4-FFF2-40B4-BE49-F238E27FC236}">
                <a16:creationId xmlns:a16="http://schemas.microsoft.com/office/drawing/2014/main" xmlns="" id="{3EB25A47-585D-447D-BF58-2263C0D35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057900"/>
            <a:ext cx="2286000" cy="203795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35">
            <a:extLst>
              <a:ext uri="{FF2B5EF4-FFF2-40B4-BE49-F238E27FC236}">
                <a16:creationId xmlns:a16="http://schemas.microsoft.com/office/drawing/2014/main" xmlns="" id="{A788D1D1-9544-4CD2-BE62-2F6D5BAC2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29798"/>
            <a:ext cx="1981200" cy="202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8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4000"/>
          </a:blip>
          <a:srcRect l="-25046" t="21875" r="-25046" b="21875"/>
          <a:stretch>
            <a:fillRect/>
          </a:stretch>
        </p:blipFill>
        <p:spPr>
          <a:xfrm>
            <a:off x="1862241" y="-342502"/>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7" name="TextBox 17"/>
          <p:cNvSpPr txBox="1"/>
          <p:nvPr/>
        </p:nvSpPr>
        <p:spPr>
          <a:xfrm>
            <a:off x="1541674" y="1098778"/>
            <a:ext cx="2835745" cy="528286"/>
          </a:xfrm>
          <a:prstGeom prst="rect">
            <a:avLst/>
          </a:prstGeom>
          <a:solidFill>
            <a:schemeClr val="accent6">
              <a:lumMod val="20000"/>
              <a:lumOff val="80000"/>
            </a:schemeClr>
          </a:solidFill>
        </p:spPr>
        <p:txBody>
          <a:bodyPr wrap="square" lIns="0" tIns="0" rIns="0" bIns="0" rtlCol="0" anchor="t">
            <a:spAutoFit/>
          </a:bodyPr>
          <a:lstStyle/>
          <a:p>
            <a:pPr algn="ctr">
              <a:lnSpc>
                <a:spcPts val="4400"/>
              </a:lnSpc>
            </a:pPr>
            <a:r>
              <a:rPr lang="en-US" sz="3600" b="1" dirty="0">
                <a:solidFill>
                  <a:srgbClr val="FF0000"/>
                </a:solidFill>
                <a:latin typeface="Arial" panose="020B0604020202020204" pitchFamily="34" charset="0"/>
                <a:cs typeface="Arial" panose="020B0604020202020204" pitchFamily="34" charset="0"/>
              </a:rPr>
              <a:t>CÂU HỎI:</a:t>
            </a:r>
          </a:p>
        </p:txBody>
      </p:sp>
      <p:sp>
        <p:nvSpPr>
          <p:cNvPr id="20" name="TextBox 20"/>
          <p:cNvSpPr txBox="1"/>
          <p:nvPr/>
        </p:nvSpPr>
        <p:spPr>
          <a:xfrm>
            <a:off x="1188434" y="3390966"/>
            <a:ext cx="8377650" cy="1661993"/>
          </a:xfrm>
          <a:prstGeom prst="rect">
            <a:avLst/>
          </a:prstGeom>
        </p:spPr>
        <p:txBody>
          <a:bodyPr wrap="square" lIns="0" tIns="0" rIns="0" bIns="0" rtlCol="0" anchor="t">
            <a:spAutoFit/>
          </a:bodyPr>
          <a:lstStyle/>
          <a:p>
            <a:pPr algn="just"/>
            <a:r>
              <a:rPr lang="en-US" sz="3600" dirty="0">
                <a:latin typeface="Arial" panose="020B0604020202020204" pitchFamily="34" charset="0"/>
                <a:cs typeface="Arial" panose="020B0604020202020204" pitchFamily="34" charset="0"/>
              </a:rPr>
              <a:t>Trả lời:   Vì nó có nhiều ưu điểm hơn, tự đóng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ngắt</a:t>
            </a:r>
            <a:r>
              <a:rPr lang="en-US" sz="3600" dirty="0">
                <a:latin typeface="Arial" panose="020B0604020202020204" pitchFamily="34" charset="0"/>
                <a:cs typeface="Arial" panose="020B0604020202020204" pitchFamily="34" charset="0"/>
              </a:rPr>
              <a:t> mạch điện khi cần thiết.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Rơle</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có nhiều loại:</a:t>
            </a:r>
            <a:endParaRPr lang="vi-VN" sz="3600" dirty="0">
              <a:latin typeface="Arial" panose="020B0604020202020204" pitchFamily="34" charset="0"/>
              <a:cs typeface="Arial" panose="020B0604020202020204" pitchFamily="34" charset="0"/>
            </a:endParaRPr>
          </a:p>
        </p:txBody>
      </p:sp>
      <p:sp>
        <p:nvSpPr>
          <p:cNvPr id="21" name="TextBox 21"/>
          <p:cNvSpPr txBox="1"/>
          <p:nvPr/>
        </p:nvSpPr>
        <p:spPr>
          <a:xfrm>
            <a:off x="1229502" y="5309393"/>
            <a:ext cx="8336582" cy="1661993"/>
          </a:xfrm>
          <a:prstGeom prst="rect">
            <a:avLst/>
          </a:prstGeom>
        </p:spPr>
        <p:txBody>
          <a:bodyPr wrap="square" lIns="0" tIns="0" rIns="0" bIns="0" rtlCol="0" anchor="t">
            <a:spAutoFit/>
          </a:bodyPr>
          <a:lstStyle/>
          <a:p>
            <a:pPr algn="just"/>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rơle</a:t>
            </a:r>
            <a:r>
              <a:rPr lang="en-US" sz="3600" dirty="0">
                <a:latin typeface="Arial" panose="020B0604020202020204" pitchFamily="34" charset="0"/>
                <a:cs typeface="Arial" panose="020B0604020202020204" pitchFamily="34" charset="0"/>
              </a:rPr>
              <a:t> đóng công tác mạch ở vị trí 1 và vị trí 2 sẽ có dòng điện chạy qua làm cho bóng đèn sáng:</a:t>
            </a:r>
            <a:endParaRPr lang="vi-VN" sz="3600" dirty="0">
              <a:latin typeface="Arial" panose="020B0604020202020204" pitchFamily="34" charset="0"/>
              <a:cs typeface="Arial" panose="020B0604020202020204" pitchFamily="34" charset="0"/>
            </a:endParaRPr>
          </a:p>
        </p:txBody>
      </p:sp>
      <p:sp>
        <p:nvSpPr>
          <p:cNvPr id="23" name="Freeform 23"/>
          <p:cNvSpPr/>
          <p:nvPr/>
        </p:nvSpPr>
        <p:spPr>
          <a:xfrm rot="802746" flipH="1">
            <a:off x="-1333486" y="-329486"/>
            <a:ext cx="2964842" cy="2964842"/>
          </a:xfrm>
          <a:custGeom>
            <a:avLst/>
            <a:gdLst/>
            <a:ahLst/>
            <a:cxnLst/>
            <a:rect l="l" t="t" r="r" b="b"/>
            <a:pathLst>
              <a:path w="2964842" h="2964842">
                <a:moveTo>
                  <a:pt x="2964843" y="0"/>
                </a:moveTo>
                <a:lnTo>
                  <a:pt x="0" y="0"/>
                </a:lnTo>
                <a:lnTo>
                  <a:pt x="0" y="2964843"/>
                </a:lnTo>
                <a:lnTo>
                  <a:pt x="2964843" y="2964843"/>
                </a:lnTo>
                <a:lnTo>
                  <a:pt x="296484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4" name="Freeform 24"/>
          <p:cNvSpPr/>
          <p:nvPr/>
        </p:nvSpPr>
        <p:spPr>
          <a:xfrm rot="-1407288">
            <a:off x="16796253" y="7896261"/>
            <a:ext cx="1451157" cy="2574634"/>
          </a:xfrm>
          <a:custGeom>
            <a:avLst/>
            <a:gdLst/>
            <a:ahLst/>
            <a:cxnLst/>
            <a:rect l="l" t="t" r="r" b="b"/>
            <a:pathLst>
              <a:path w="1451157" h="2574634">
                <a:moveTo>
                  <a:pt x="0" y="0"/>
                </a:moveTo>
                <a:lnTo>
                  <a:pt x="1451157" y="0"/>
                </a:lnTo>
                <a:lnTo>
                  <a:pt x="1451157" y="2574634"/>
                </a:lnTo>
                <a:lnTo>
                  <a:pt x="0" y="25746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25" name="Group 25"/>
          <p:cNvGrpSpPr/>
          <p:nvPr/>
        </p:nvGrpSpPr>
        <p:grpSpPr>
          <a:xfrm>
            <a:off x="17433266" y="1271388"/>
            <a:ext cx="229651" cy="229651"/>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7" name="Freeform 27"/>
          <p:cNvSpPr/>
          <p:nvPr/>
        </p:nvSpPr>
        <p:spPr>
          <a:xfrm rot="-771795">
            <a:off x="17208555" y="7286363"/>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8" name="Freeform 28"/>
          <p:cNvSpPr/>
          <p:nvPr/>
        </p:nvSpPr>
        <p:spPr>
          <a:xfrm>
            <a:off x="1445810" y="1320478"/>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29" name="Group 29"/>
          <p:cNvGrpSpPr>
            <a:grpSpLocks noChangeAspect="1"/>
          </p:cNvGrpSpPr>
          <p:nvPr/>
        </p:nvGrpSpPr>
        <p:grpSpPr>
          <a:xfrm rot="-874149">
            <a:off x="16535871" y="9575563"/>
            <a:ext cx="498419" cy="262574"/>
            <a:chOff x="0" y="0"/>
            <a:chExt cx="1610360" cy="848360"/>
          </a:xfrm>
        </p:grpSpPr>
        <p:sp>
          <p:nvSpPr>
            <p:cNvPr id="30" name="Freeform 3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1" name="Freeform 31"/>
          <p:cNvSpPr/>
          <p:nvPr/>
        </p:nvSpPr>
        <p:spPr>
          <a:xfrm>
            <a:off x="16107516" y="9184544"/>
            <a:ext cx="511826" cy="458783"/>
          </a:xfrm>
          <a:custGeom>
            <a:avLst/>
            <a:gdLst/>
            <a:ahLst/>
            <a:cxnLst/>
            <a:rect l="l" t="t" r="r" b="b"/>
            <a:pathLst>
              <a:path w="511826" h="458783">
                <a:moveTo>
                  <a:pt x="0" y="0"/>
                </a:moveTo>
                <a:lnTo>
                  <a:pt x="511827" y="0"/>
                </a:lnTo>
                <a:lnTo>
                  <a:pt x="511827" y="458783"/>
                </a:lnTo>
                <a:lnTo>
                  <a:pt x="0" y="45878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32" name="Group 32"/>
          <p:cNvGrpSpPr/>
          <p:nvPr/>
        </p:nvGrpSpPr>
        <p:grpSpPr>
          <a:xfrm>
            <a:off x="1773925" y="748855"/>
            <a:ext cx="229651" cy="229651"/>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4" name="Freeform 34"/>
          <p:cNvSpPr/>
          <p:nvPr/>
        </p:nvSpPr>
        <p:spPr>
          <a:xfrm rot="-771795">
            <a:off x="17216979" y="685645"/>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35" name="Group 35"/>
          <p:cNvGrpSpPr>
            <a:grpSpLocks noChangeAspect="1"/>
          </p:cNvGrpSpPr>
          <p:nvPr/>
        </p:nvGrpSpPr>
        <p:grpSpPr>
          <a:xfrm rot="-874149">
            <a:off x="693707" y="1755614"/>
            <a:ext cx="498419" cy="262574"/>
            <a:chOff x="0" y="0"/>
            <a:chExt cx="1610360" cy="848360"/>
          </a:xfrm>
        </p:grpSpPr>
        <p:sp>
          <p:nvSpPr>
            <p:cNvPr id="36" name="Freeform 3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7" name="TextBox 36"/>
          <p:cNvSpPr txBox="1"/>
          <p:nvPr/>
        </p:nvSpPr>
        <p:spPr>
          <a:xfrm>
            <a:off x="981611" y="1939300"/>
            <a:ext cx="8584473" cy="1200329"/>
          </a:xfrm>
          <a:prstGeom prst="rect">
            <a:avLst/>
          </a:prstGeom>
          <a:noFill/>
        </p:spPr>
        <p:txBody>
          <a:bodyPr wrap="square" rtlCol="0">
            <a:spAutoFit/>
          </a:bodyPr>
          <a:lstStyle/>
          <a:p>
            <a:pPr algn="just"/>
            <a:r>
              <a:rPr lang="en-US" sz="3600" dirty="0">
                <a:latin typeface="Arial" panose="020B0604020202020204" pitchFamily="34" charset="0"/>
                <a:cs typeface="Arial" panose="020B0604020202020204" pitchFamily="34" charset="0"/>
              </a:rPr>
              <a:t>Tại sao hiện nay người ta sử dụng </a:t>
            </a:r>
            <a:r>
              <a:rPr lang="en-US" sz="3600" dirty="0" err="1">
                <a:latin typeface="Arial" panose="020B0604020202020204" pitchFamily="34" charset="0"/>
                <a:cs typeface="Arial" panose="020B0604020202020204" pitchFamily="34" charset="0"/>
              </a:rPr>
              <a:t>rơle</a:t>
            </a:r>
            <a:r>
              <a:rPr lang="en-US" sz="3600" dirty="0">
                <a:latin typeface="Arial" panose="020B0604020202020204" pitchFamily="34" charset="0"/>
                <a:cs typeface="Arial" panose="020B0604020202020204" pitchFamily="34" charset="0"/>
              </a:rPr>
              <a:t> điện nhiều hơn?</a:t>
            </a:r>
            <a:endParaRPr lang="vi-VN" sz="3600" dirty="0">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14"/>
          <a:stretch>
            <a:fillRect/>
          </a:stretch>
        </p:blipFill>
        <p:spPr>
          <a:xfrm>
            <a:off x="10337467" y="5274924"/>
            <a:ext cx="6365892" cy="2911218"/>
          </a:xfrm>
          <a:prstGeom prst="rect">
            <a:avLst/>
          </a:prstGeom>
          <a:ln w="12700">
            <a:solidFill>
              <a:schemeClr val="tx1"/>
            </a:solidFill>
          </a:ln>
        </p:spPr>
      </p:pic>
      <p:sp>
        <p:nvSpPr>
          <p:cNvPr id="40" name="Rectangle 39"/>
          <p:cNvSpPr/>
          <p:nvPr/>
        </p:nvSpPr>
        <p:spPr>
          <a:xfrm>
            <a:off x="1483225" y="7430798"/>
            <a:ext cx="3088775" cy="620619"/>
          </a:xfrm>
          <a:prstGeom prst="rect">
            <a:avLst/>
          </a:prstGeom>
          <a:solidFill>
            <a:schemeClr val="accent6">
              <a:lumMod val="20000"/>
              <a:lumOff val="80000"/>
            </a:schemeClr>
          </a:solidFill>
        </p:spPr>
        <p:txBody>
          <a:bodyPr wrap="square">
            <a:spAutoFit/>
          </a:bodyPr>
          <a:lstStyle/>
          <a:p>
            <a:pPr algn="ctr">
              <a:lnSpc>
                <a:spcPts val="4400"/>
              </a:lnSpc>
            </a:pPr>
            <a:r>
              <a:rPr lang="en-US" sz="3600" b="1" dirty="0">
                <a:solidFill>
                  <a:srgbClr val="FF0000"/>
                </a:solidFill>
                <a:latin typeface="Arial" panose="020B0604020202020204" pitchFamily="34" charset="0"/>
                <a:cs typeface="Arial" panose="020B0604020202020204" pitchFamily="34" charset="0"/>
              </a:rPr>
              <a:t>* KẾT LUẬN:</a:t>
            </a:r>
          </a:p>
        </p:txBody>
      </p:sp>
      <p:sp>
        <p:nvSpPr>
          <p:cNvPr id="41" name="TextBox 40"/>
          <p:cNvSpPr txBox="1"/>
          <p:nvPr/>
        </p:nvSpPr>
        <p:spPr>
          <a:xfrm>
            <a:off x="1187644" y="8378134"/>
            <a:ext cx="15099781" cy="1323439"/>
          </a:xfrm>
          <a:prstGeom prst="rect">
            <a:avLst/>
          </a:prstGeom>
          <a:noFill/>
        </p:spPr>
        <p:txBody>
          <a:bodyPr wrap="square" rtlCol="0">
            <a:spAutoFit/>
          </a:bodyPr>
          <a:lstStyle/>
          <a:p>
            <a:pPr algn="just"/>
            <a:r>
              <a:rPr lang="en-US" sz="4000" dirty="0">
                <a:solidFill>
                  <a:srgbClr val="FF0000"/>
                </a:solidFill>
                <a:latin typeface="Arial" panose="020B0604020202020204" pitchFamily="34" charset="0"/>
                <a:cs typeface="Arial" panose="020B0604020202020204" pitchFamily="34" charset="0"/>
              </a:rPr>
              <a:t>=&gt; Cầu chì, role, cầu dao tự động có tác dụng bảo vệ mạch điện. Chuông điện có tác dụng phát tín hiệu bằng âm thanh.</a:t>
            </a:r>
            <a:endParaRPr lang="vi-VN" sz="4000" dirty="0">
              <a:solidFill>
                <a:srgbClr val="FF0000"/>
              </a:solidFill>
              <a:latin typeface="Arial" panose="020B0604020202020204" pitchFamily="34" charset="0"/>
              <a:cs typeface="Arial" panose="020B0604020202020204" pitchFamily="34" charset="0"/>
            </a:endParaRPr>
          </a:p>
        </p:txBody>
      </p:sp>
      <p:pic>
        <p:nvPicPr>
          <p:cNvPr id="1026" name="Picture 2" descr="CÁC LOẠI RƠLE BẢO VỆ MÁY BIẾN ÁP BẠN CẦN BIẾT TOÀN PHÚC ELECTRIC">
            <a:extLst>
              <a:ext uri="{FF2B5EF4-FFF2-40B4-BE49-F238E27FC236}">
                <a16:creationId xmlns:a16="http://schemas.microsoft.com/office/drawing/2014/main" xmlns="" id="{3F9534D1-8F6F-4D51-BD93-ADD8D50F355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69626" y="770372"/>
            <a:ext cx="5715000" cy="4286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edge">
                                      <p:cBhvr>
                                        <p:cTn id="10" dur="2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37" grpId="0"/>
      <p:bldP spid="40" grpId="0" animBg="1"/>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674258" y="18069"/>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7" name="TextBox 17"/>
          <p:cNvSpPr txBox="1"/>
          <p:nvPr/>
        </p:nvSpPr>
        <p:spPr>
          <a:xfrm>
            <a:off x="1532530" y="3337347"/>
            <a:ext cx="4993986" cy="2412364"/>
          </a:xfrm>
          <a:prstGeom prst="rect">
            <a:avLst/>
          </a:prstGeom>
        </p:spPr>
        <p:txBody>
          <a:bodyPr lIns="0" tIns="0" rIns="0" bIns="0" rtlCol="0" anchor="t">
            <a:spAutoFit/>
          </a:bodyPr>
          <a:lstStyle/>
          <a:p>
            <a:pPr>
              <a:lnSpc>
                <a:spcPts val="18099"/>
              </a:lnSpc>
            </a:pPr>
            <a:r>
              <a:rPr lang="en-US" sz="18099" spc="597" dirty="0">
                <a:solidFill>
                  <a:srgbClr val="003933"/>
                </a:solidFill>
                <a:latin typeface="Marykate"/>
              </a:rPr>
              <a:t>03</a:t>
            </a:r>
          </a:p>
        </p:txBody>
      </p:sp>
      <p:sp>
        <p:nvSpPr>
          <p:cNvPr id="18" name="Freeform 18"/>
          <p:cNvSpPr/>
          <p:nvPr/>
        </p:nvSpPr>
        <p:spPr>
          <a:xfrm rot="771677">
            <a:off x="13389293" y="5297170"/>
            <a:ext cx="4445598" cy="6318033"/>
          </a:xfrm>
          <a:custGeom>
            <a:avLst/>
            <a:gdLst/>
            <a:ahLst/>
            <a:cxnLst/>
            <a:rect l="l" t="t" r="r" b="b"/>
            <a:pathLst>
              <a:path w="4445598" h="6318033">
                <a:moveTo>
                  <a:pt x="0" y="0"/>
                </a:moveTo>
                <a:lnTo>
                  <a:pt x="4445597" y="0"/>
                </a:lnTo>
                <a:lnTo>
                  <a:pt x="4445597" y="6318033"/>
                </a:lnTo>
                <a:lnTo>
                  <a:pt x="0" y="6318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873501">
            <a:off x="11928939" y="930411"/>
            <a:ext cx="1911167" cy="3166089"/>
          </a:xfrm>
          <a:custGeom>
            <a:avLst/>
            <a:gdLst/>
            <a:ahLst/>
            <a:cxnLst/>
            <a:rect l="l" t="t" r="r" b="b"/>
            <a:pathLst>
              <a:path w="1911167" h="3166089">
                <a:moveTo>
                  <a:pt x="0" y="0"/>
                </a:moveTo>
                <a:lnTo>
                  <a:pt x="1911166" y="0"/>
                </a:lnTo>
                <a:lnTo>
                  <a:pt x="1911166" y="3166089"/>
                </a:lnTo>
                <a:lnTo>
                  <a:pt x="0" y="3166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rot="-6816188">
            <a:off x="14734598" y="987425"/>
            <a:ext cx="3656175" cy="3543166"/>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76812">
            <a:off x="11654327" y="4757458"/>
            <a:ext cx="1403466" cy="2756808"/>
          </a:xfrm>
          <a:custGeom>
            <a:avLst/>
            <a:gdLst/>
            <a:ahLst/>
            <a:cxnLst/>
            <a:rect l="l" t="t" r="r" b="b"/>
            <a:pathLst>
              <a:path w="1403466" h="2756808">
                <a:moveTo>
                  <a:pt x="0" y="0"/>
                </a:moveTo>
                <a:lnTo>
                  <a:pt x="1403466" y="0"/>
                </a:lnTo>
                <a:lnTo>
                  <a:pt x="1403466" y="2756809"/>
                </a:lnTo>
                <a:lnTo>
                  <a:pt x="0" y="27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2" name="Group 22"/>
          <p:cNvGrpSpPr/>
          <p:nvPr/>
        </p:nvGrpSpPr>
        <p:grpSpPr>
          <a:xfrm>
            <a:off x="17259300" y="626213"/>
            <a:ext cx="229651" cy="22965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4" name="Freeform 24"/>
          <p:cNvSpPr/>
          <p:nvPr/>
        </p:nvSpPr>
        <p:spPr>
          <a:xfrm>
            <a:off x="11561697" y="189382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771795">
            <a:off x="17483208" y="9501083"/>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26"/>
          <p:cNvSpPr/>
          <p:nvPr/>
        </p:nvSpPr>
        <p:spPr>
          <a:xfrm>
            <a:off x="14407372" y="4274705"/>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7" name="Group 27"/>
          <p:cNvGrpSpPr>
            <a:grpSpLocks noChangeAspect="1"/>
          </p:cNvGrpSpPr>
          <p:nvPr/>
        </p:nvGrpSpPr>
        <p:grpSpPr>
          <a:xfrm rot="-874149">
            <a:off x="13641867" y="5520507"/>
            <a:ext cx="498419" cy="262574"/>
            <a:chOff x="0" y="0"/>
            <a:chExt cx="1610360" cy="848360"/>
          </a:xfrm>
        </p:grpSpPr>
        <p:sp>
          <p:nvSpPr>
            <p:cNvPr id="28" name="Freeform 2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9" name="Group 29"/>
          <p:cNvGrpSpPr/>
          <p:nvPr/>
        </p:nvGrpSpPr>
        <p:grpSpPr>
          <a:xfrm>
            <a:off x="17442831" y="4913849"/>
            <a:ext cx="229651" cy="229651"/>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1" name="Freeform 31"/>
          <p:cNvSpPr/>
          <p:nvPr/>
        </p:nvSpPr>
        <p:spPr>
          <a:xfrm>
            <a:off x="12657002" y="9299018"/>
            <a:ext cx="455040" cy="40788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Freeform 32"/>
          <p:cNvSpPr/>
          <p:nvPr/>
        </p:nvSpPr>
        <p:spPr>
          <a:xfrm>
            <a:off x="13891077" y="741038"/>
            <a:ext cx="568596" cy="50966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3" name="Group 33"/>
          <p:cNvGrpSpPr>
            <a:grpSpLocks noChangeAspect="1"/>
          </p:cNvGrpSpPr>
          <p:nvPr/>
        </p:nvGrpSpPr>
        <p:grpSpPr>
          <a:xfrm rot="-9583335">
            <a:off x="11985075" y="8218500"/>
            <a:ext cx="498419" cy="262574"/>
            <a:chOff x="0" y="0"/>
            <a:chExt cx="1610360" cy="848360"/>
          </a:xfrm>
        </p:grpSpPr>
        <p:sp>
          <p:nvSpPr>
            <p:cNvPr id="34" name="Freeform 3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5" name="TextBox 34"/>
          <p:cNvSpPr txBox="1"/>
          <p:nvPr/>
        </p:nvSpPr>
        <p:spPr>
          <a:xfrm>
            <a:off x="2806390" y="5381479"/>
            <a:ext cx="10456965" cy="1323439"/>
          </a:xfrm>
          <a:prstGeom prst="rect">
            <a:avLst/>
          </a:prstGeom>
          <a:noFill/>
        </p:spPr>
        <p:txBody>
          <a:bodyPr wrap="square" rtlCol="0">
            <a:spAutoFit/>
          </a:bodyPr>
          <a:lstStyle/>
          <a:p>
            <a:r>
              <a:rPr lang="en-US" sz="8000" b="1" dirty="0">
                <a:solidFill>
                  <a:srgbClr val="009999"/>
                </a:solidFill>
                <a:latin typeface="Arial" panose="020B0604020202020204" pitchFamily="34" charset="0"/>
                <a:cs typeface="Arial" panose="020B0604020202020204" pitchFamily="34" charset="0"/>
              </a:rPr>
              <a:t>LUYỆN TẬP</a:t>
            </a:r>
            <a:endParaRPr lang="vi-VN" sz="8000" b="1" dirty="0">
              <a:solidFill>
                <a:srgbClr val="009999"/>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299932" y="-121161"/>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26" name="Freeform 26"/>
          <p:cNvSpPr/>
          <p:nvPr/>
        </p:nvSpPr>
        <p:spPr>
          <a:xfrm rot="746637">
            <a:off x="14680776" y="4894879"/>
            <a:ext cx="3820781" cy="5458258"/>
          </a:xfrm>
          <a:custGeom>
            <a:avLst/>
            <a:gdLst/>
            <a:ahLst/>
            <a:cxnLst/>
            <a:rect l="l" t="t" r="r" b="b"/>
            <a:pathLst>
              <a:path w="3820781" h="5458258">
                <a:moveTo>
                  <a:pt x="0" y="0"/>
                </a:moveTo>
                <a:lnTo>
                  <a:pt x="3820781" y="0"/>
                </a:lnTo>
                <a:lnTo>
                  <a:pt x="3820781" y="5458258"/>
                </a:lnTo>
                <a:lnTo>
                  <a:pt x="0" y="54582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7" name="Freeform 27"/>
          <p:cNvSpPr/>
          <p:nvPr/>
        </p:nvSpPr>
        <p:spPr>
          <a:xfrm rot="9137809">
            <a:off x="25765" y="-61616"/>
            <a:ext cx="1625250" cy="1575015"/>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8" name="Freeform 28"/>
          <p:cNvSpPr/>
          <p:nvPr/>
        </p:nvSpPr>
        <p:spPr>
          <a:xfrm>
            <a:off x="16133157" y="102401"/>
            <a:ext cx="1959868" cy="1913544"/>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9" name="Freeform 29"/>
          <p:cNvSpPr/>
          <p:nvPr/>
        </p:nvSpPr>
        <p:spPr>
          <a:xfrm>
            <a:off x="17379182" y="5022339"/>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0" name="Freeform 30"/>
          <p:cNvSpPr/>
          <p:nvPr/>
        </p:nvSpPr>
        <p:spPr>
          <a:xfrm rot="-771795">
            <a:off x="15577921" y="740028"/>
            <a:ext cx="433712" cy="411632"/>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1" name="Freeform 31"/>
          <p:cNvSpPr/>
          <p:nvPr/>
        </p:nvSpPr>
        <p:spPr>
          <a:xfrm>
            <a:off x="14235506" y="9200770"/>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32" name="Group 32"/>
          <p:cNvGrpSpPr>
            <a:grpSpLocks noChangeAspect="1"/>
          </p:cNvGrpSpPr>
          <p:nvPr/>
        </p:nvGrpSpPr>
        <p:grpSpPr>
          <a:xfrm rot="-874149">
            <a:off x="1831656" y="636259"/>
            <a:ext cx="498419" cy="262574"/>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4" name="Group 34"/>
          <p:cNvGrpSpPr/>
          <p:nvPr/>
        </p:nvGrpSpPr>
        <p:grpSpPr>
          <a:xfrm>
            <a:off x="17419201" y="4269698"/>
            <a:ext cx="229651" cy="22965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6" name="Freeform 36"/>
          <p:cNvSpPr/>
          <p:nvPr/>
        </p:nvSpPr>
        <p:spPr>
          <a:xfrm>
            <a:off x="17141114" y="1967952"/>
            <a:ext cx="568596" cy="50966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37" name="TextBox 36"/>
          <p:cNvSpPr txBox="1"/>
          <p:nvPr/>
        </p:nvSpPr>
        <p:spPr>
          <a:xfrm>
            <a:off x="1172053" y="1477416"/>
            <a:ext cx="14961104" cy="255454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Câu 1. Chiều dòng điện được quy ước là chiều:</a:t>
            </a:r>
            <a:endParaRPr lang="vi-VN"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A. Từ cực dương qua dây dẫn và dụng cụ điện tới cực âm của nguồn.</a:t>
            </a:r>
            <a:endParaRPr lang="vi-VN"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 Chuyển dời có hướng của các điện tích.</a:t>
            </a:r>
            <a:endParaRPr lang="vi-VN"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 Dịch chuyển của các electron.</a:t>
            </a:r>
            <a:endParaRPr lang="vi-VN"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D. Từ cực âm qua dây dẫn và dụng cụ điện tới cực dương của nguồn.</a:t>
            </a:r>
            <a:endParaRPr lang="vi-VN" sz="3200" dirty="0">
              <a:latin typeface="Arial" panose="020B0604020202020204" pitchFamily="34" charset="0"/>
              <a:cs typeface="Arial" panose="020B0604020202020204" pitchFamily="34" charset="0"/>
            </a:endParaRPr>
          </a:p>
        </p:txBody>
      </p:sp>
      <p:sp>
        <p:nvSpPr>
          <p:cNvPr id="38" name="TextBox 37"/>
          <p:cNvSpPr txBox="1"/>
          <p:nvPr/>
        </p:nvSpPr>
        <p:spPr>
          <a:xfrm>
            <a:off x="1202099" y="5220684"/>
            <a:ext cx="14335444" cy="304698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Câu 2. Sơ đồ của mạch điện là gì?</a:t>
            </a:r>
            <a:endParaRPr lang="vi-VN" sz="3200" dirty="0">
              <a:latin typeface="Arial" panose="020B0604020202020204" pitchFamily="34" charset="0"/>
              <a:cs typeface="Arial" panose="020B0604020202020204" pitchFamily="34" charset="0"/>
            </a:endParaRPr>
          </a:p>
          <a:p>
            <a:r>
              <a:rPr lang="en-US" sz="3200" dirty="0" err="1">
                <a:latin typeface="Arial" panose="020B0604020202020204" pitchFamily="34" charset="0"/>
                <a:cs typeface="Arial" panose="020B0604020202020204" pitchFamily="34" charset="0"/>
              </a:rPr>
              <a:t>A.Là</a:t>
            </a:r>
            <a:r>
              <a:rPr lang="en-US" sz="3200" dirty="0">
                <a:latin typeface="Arial" panose="020B0604020202020204" pitchFamily="34" charset="0"/>
                <a:cs typeface="Arial" panose="020B0604020202020204" pitchFamily="34" charset="0"/>
              </a:rPr>
              <a:t> ảnh chụp mạch điện thật.</a:t>
            </a:r>
            <a:endParaRPr lang="vi-VN"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 Là hình vẽ biểu diễn mạch điện bằng các kí hiệu của các bộ phận mạch điện.</a:t>
            </a:r>
            <a:endParaRPr lang="vi-VN"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 Là hình vẽ mạch điện thật đúng như kích thước của nó.</a:t>
            </a:r>
            <a:endParaRPr lang="vi-VN"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D. Là hình vẽ mạch điện thật nhưng với kích thước được thu nhỏ. </a:t>
            </a:r>
            <a:endParaRPr lang="vi-VN" sz="3200" dirty="0">
              <a:latin typeface="Arial" panose="020B0604020202020204" pitchFamily="34" charset="0"/>
              <a:cs typeface="Arial" panose="020B0604020202020204" pitchFamily="34" charset="0"/>
            </a:endParaRPr>
          </a:p>
        </p:txBody>
      </p:sp>
      <p:sp>
        <p:nvSpPr>
          <p:cNvPr id="39" name="Donut 38"/>
          <p:cNvSpPr/>
          <p:nvPr/>
        </p:nvSpPr>
        <p:spPr>
          <a:xfrm>
            <a:off x="1035970" y="1837853"/>
            <a:ext cx="653293" cy="90872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pic>
        <p:nvPicPr>
          <p:cNvPr id="40" name="Picture 39"/>
          <p:cNvPicPr>
            <a:picLocks noChangeAspect="1"/>
          </p:cNvPicPr>
          <p:nvPr/>
        </p:nvPicPr>
        <p:blipFill>
          <a:blip r:embed="rId17"/>
          <a:stretch>
            <a:fillRect/>
          </a:stretch>
        </p:blipFill>
        <p:spPr>
          <a:xfrm>
            <a:off x="1102815" y="6027772"/>
            <a:ext cx="676715" cy="938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randombar(horizont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randombar(horizontal)">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3581400" y="0"/>
            <a:ext cx="249174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6995684" y="1828004"/>
            <a:ext cx="4746576" cy="1453475"/>
          </a:xfrm>
          <a:prstGeom prst="rect">
            <a:avLst/>
          </a:prstGeom>
        </p:spPr>
        <p:txBody>
          <a:bodyPr wrap="square" lIns="0" tIns="0" rIns="0" bIns="0" rtlCol="0" anchor="t">
            <a:spAutoFit/>
          </a:bodyPr>
          <a:lstStyle/>
          <a:p>
            <a:pPr algn="ctr">
              <a:lnSpc>
                <a:spcPts val="12970"/>
              </a:lnSpc>
            </a:pPr>
            <a:r>
              <a:rPr lang="en-US" sz="6000" b="1" spc="359" dirty="0">
                <a:solidFill>
                  <a:srgbClr val="00AD9C"/>
                </a:solidFill>
                <a:latin typeface="Marykate"/>
              </a:rPr>
              <a:t>MỞ ĐẦU</a:t>
            </a:r>
          </a:p>
        </p:txBody>
      </p:sp>
      <p:sp>
        <p:nvSpPr>
          <p:cNvPr id="17" name="TextBox 17"/>
          <p:cNvSpPr txBox="1"/>
          <p:nvPr/>
        </p:nvSpPr>
        <p:spPr>
          <a:xfrm>
            <a:off x="4620582" y="4024815"/>
            <a:ext cx="9046835" cy="1000274"/>
          </a:xfrm>
          <a:prstGeom prst="rect">
            <a:avLst/>
          </a:prstGeom>
        </p:spPr>
        <p:txBody>
          <a:bodyPr wrap="square" lIns="0" tIns="0" rIns="0" bIns="0" rtlCol="0" anchor="t">
            <a:spAutoFit/>
          </a:bodyPr>
          <a:lstStyle/>
          <a:p>
            <a:pPr algn="ctr">
              <a:lnSpc>
                <a:spcPts val="3926"/>
              </a:lnSpc>
            </a:pPr>
            <a:r>
              <a:rPr lang="en-US" sz="4000" dirty="0">
                <a:latin typeface="Arial" panose="020B0604020202020204" pitchFamily="34" charset="0"/>
                <a:ea typeface="Times New Roman" panose="02020603050405020304" pitchFamily="18" charset="0"/>
                <a:cs typeface="Arial" panose="020B0604020202020204" pitchFamily="34" charset="0"/>
              </a:rPr>
              <a:t>“</a:t>
            </a:r>
            <a:r>
              <a:rPr lang="en-US" sz="4000" dirty="0" err="1">
                <a:latin typeface="Arial" panose="020B0604020202020204" pitchFamily="34" charset="0"/>
                <a:ea typeface="Times New Roman" panose="02020603050405020304" pitchFamily="18" charset="0"/>
                <a:cs typeface="Arial" panose="020B0604020202020204" pitchFamily="34" charset="0"/>
              </a:rPr>
              <a:t>Lắp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mạch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điện</a:t>
            </a:r>
            <a:r>
              <a:rPr lang="en-US" sz="4000" dirty="0">
                <a:latin typeface="Arial" panose="020B0604020202020204" pitchFamily="34" charset="0"/>
                <a:ea typeface="Times New Roman" panose="02020603050405020304" pitchFamily="18" charset="0"/>
                <a:cs typeface="Arial" panose="020B0604020202020204" pitchFamily="34" charset="0"/>
              </a:rPr>
              <a:t> với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dụng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cụ</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như</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thế</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để</a:t>
            </a:r>
            <a:r>
              <a:rPr lang="en-US" sz="4000" dirty="0">
                <a:latin typeface="Arial" panose="020B0604020202020204" pitchFamily="34" charset="0"/>
                <a:ea typeface="Times New Roman" panose="02020603050405020304" pitchFamily="18" charset="0"/>
                <a:cs typeface="Arial" panose="020B0604020202020204" pitchFamily="34" charset="0"/>
              </a:rPr>
              <a:t> bóng đèn phát sáng?”</a:t>
            </a:r>
            <a:endParaRPr lang="en-US" sz="4000" dirty="0">
              <a:solidFill>
                <a:srgbClr val="003933"/>
              </a:solidFill>
              <a:latin typeface="Arial" panose="020B0604020202020204" pitchFamily="34" charset="0"/>
              <a:cs typeface="Arial" panose="020B0604020202020204" pitchFamily="34" charset="0"/>
            </a:endParaRPr>
          </a:p>
        </p:txBody>
      </p:sp>
      <p:sp>
        <p:nvSpPr>
          <p:cNvPr id="18" name="Freeform 18"/>
          <p:cNvSpPr/>
          <p:nvPr/>
        </p:nvSpPr>
        <p:spPr>
          <a:xfrm rot="542064">
            <a:off x="756896" y="536471"/>
            <a:ext cx="2436139" cy="2838721"/>
          </a:xfrm>
          <a:custGeom>
            <a:avLst/>
            <a:gdLst/>
            <a:ahLst/>
            <a:cxnLst/>
            <a:rect l="l" t="t" r="r" b="b"/>
            <a:pathLst>
              <a:path w="2436139" h="2838721">
                <a:moveTo>
                  <a:pt x="0" y="0"/>
                </a:moveTo>
                <a:lnTo>
                  <a:pt x="2436139" y="0"/>
                </a:lnTo>
                <a:lnTo>
                  <a:pt x="2436139" y="2838721"/>
                </a:lnTo>
                <a:lnTo>
                  <a:pt x="0" y="283872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10325232" flipV="1">
            <a:off x="606914" y="6940297"/>
            <a:ext cx="2736104" cy="2736104"/>
          </a:xfrm>
          <a:custGeom>
            <a:avLst/>
            <a:gdLst/>
            <a:ahLst/>
            <a:cxnLst/>
            <a:rect l="l" t="t" r="r" b="b"/>
            <a:pathLst>
              <a:path w="2736104" h="2736104">
                <a:moveTo>
                  <a:pt x="0" y="2736104"/>
                </a:moveTo>
                <a:lnTo>
                  <a:pt x="2736103" y="2736104"/>
                </a:lnTo>
                <a:lnTo>
                  <a:pt x="2736103" y="0"/>
                </a:lnTo>
                <a:lnTo>
                  <a:pt x="0" y="0"/>
                </a:lnTo>
                <a:lnTo>
                  <a:pt x="0" y="2736104"/>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15119006" y="7150056"/>
            <a:ext cx="2717478" cy="2653247"/>
          </a:xfrm>
          <a:custGeom>
            <a:avLst/>
            <a:gdLst/>
            <a:ahLst/>
            <a:cxnLst/>
            <a:rect l="l" t="t" r="r" b="b"/>
            <a:pathLst>
              <a:path w="2717478" h="2653247">
                <a:moveTo>
                  <a:pt x="0" y="0"/>
                </a:moveTo>
                <a:lnTo>
                  <a:pt x="2717478" y="0"/>
                </a:lnTo>
                <a:lnTo>
                  <a:pt x="2717478" y="2653246"/>
                </a:lnTo>
                <a:lnTo>
                  <a:pt x="0" y="26532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34777">
            <a:off x="15770377" y="503404"/>
            <a:ext cx="1637282" cy="2904855"/>
          </a:xfrm>
          <a:custGeom>
            <a:avLst/>
            <a:gdLst/>
            <a:ahLst/>
            <a:cxnLst/>
            <a:rect l="l" t="t" r="r" b="b"/>
            <a:pathLst>
              <a:path w="1637282" h="2904855">
                <a:moveTo>
                  <a:pt x="0" y="0"/>
                </a:moveTo>
                <a:lnTo>
                  <a:pt x="1637282" y="0"/>
                </a:lnTo>
                <a:lnTo>
                  <a:pt x="1637282" y="2904855"/>
                </a:lnTo>
                <a:lnTo>
                  <a:pt x="0" y="29048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2" name="Group 22"/>
          <p:cNvGrpSpPr/>
          <p:nvPr/>
        </p:nvGrpSpPr>
        <p:grpSpPr>
          <a:xfrm>
            <a:off x="1860140" y="4039872"/>
            <a:ext cx="229651" cy="22965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4" name="Freeform 24"/>
          <p:cNvSpPr/>
          <p:nvPr/>
        </p:nvSpPr>
        <p:spPr>
          <a:xfrm>
            <a:off x="558467" y="4269523"/>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771795">
            <a:off x="717946" y="7310183"/>
            <a:ext cx="433712" cy="411632"/>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26" name="Group 26"/>
          <p:cNvGrpSpPr>
            <a:grpSpLocks noChangeAspect="1"/>
          </p:cNvGrpSpPr>
          <p:nvPr/>
        </p:nvGrpSpPr>
        <p:grpSpPr>
          <a:xfrm rot="1977585">
            <a:off x="3269116" y="9426276"/>
            <a:ext cx="498419" cy="262574"/>
            <a:chOff x="0" y="0"/>
            <a:chExt cx="1610360" cy="848360"/>
          </a:xfrm>
        </p:grpSpPr>
        <p:sp>
          <p:nvSpPr>
            <p:cNvPr id="27" name="Freeform 2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8" name="Group 28"/>
          <p:cNvGrpSpPr/>
          <p:nvPr/>
        </p:nvGrpSpPr>
        <p:grpSpPr>
          <a:xfrm>
            <a:off x="2030890" y="9258300"/>
            <a:ext cx="229651" cy="229651"/>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0" name="Freeform 30"/>
          <p:cNvSpPr/>
          <p:nvPr/>
        </p:nvSpPr>
        <p:spPr>
          <a:xfrm>
            <a:off x="1857760" y="6167686"/>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31" name="Group 31"/>
          <p:cNvGrpSpPr>
            <a:grpSpLocks noChangeAspect="1"/>
          </p:cNvGrpSpPr>
          <p:nvPr/>
        </p:nvGrpSpPr>
        <p:grpSpPr>
          <a:xfrm rot="-874149">
            <a:off x="1053712" y="5439604"/>
            <a:ext cx="498419" cy="262574"/>
            <a:chOff x="0" y="0"/>
            <a:chExt cx="1610360" cy="848360"/>
          </a:xfrm>
        </p:grpSpPr>
        <p:sp>
          <p:nvSpPr>
            <p:cNvPr id="32" name="Freeform 3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3" name="Freeform 33"/>
          <p:cNvSpPr/>
          <p:nvPr/>
        </p:nvSpPr>
        <p:spPr>
          <a:xfrm>
            <a:off x="3850273" y="792809"/>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34" name="Group 34"/>
          <p:cNvGrpSpPr/>
          <p:nvPr/>
        </p:nvGrpSpPr>
        <p:grpSpPr>
          <a:xfrm rot="-2074858">
            <a:off x="15366099" y="2674126"/>
            <a:ext cx="229651" cy="22965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6" name="Freeform 36"/>
          <p:cNvSpPr/>
          <p:nvPr/>
        </p:nvSpPr>
        <p:spPr>
          <a:xfrm rot="-2074858">
            <a:off x="14586618" y="839557"/>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7" name="Freeform 37"/>
          <p:cNvSpPr/>
          <p:nvPr/>
        </p:nvSpPr>
        <p:spPr>
          <a:xfrm rot="-2846654">
            <a:off x="17042444" y="5898826"/>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8" name="Freeform 38"/>
          <p:cNvSpPr/>
          <p:nvPr/>
        </p:nvSpPr>
        <p:spPr>
          <a:xfrm rot="-2074858">
            <a:off x="17279532" y="412989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39" name="Group 39"/>
          <p:cNvGrpSpPr>
            <a:grpSpLocks noChangeAspect="1"/>
          </p:cNvGrpSpPr>
          <p:nvPr/>
        </p:nvGrpSpPr>
        <p:grpSpPr>
          <a:xfrm rot="-2949008">
            <a:off x="15866380" y="4469518"/>
            <a:ext cx="498419" cy="262574"/>
            <a:chOff x="0" y="0"/>
            <a:chExt cx="1610360" cy="848360"/>
          </a:xfrm>
        </p:grpSpPr>
        <p:sp>
          <p:nvSpPr>
            <p:cNvPr id="40" name="Freeform 4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41" name="Group 41"/>
          <p:cNvGrpSpPr>
            <a:grpSpLocks noChangeAspect="1"/>
          </p:cNvGrpSpPr>
          <p:nvPr/>
        </p:nvGrpSpPr>
        <p:grpSpPr>
          <a:xfrm rot="-2949008">
            <a:off x="14359241" y="9446041"/>
            <a:ext cx="498419" cy="262574"/>
            <a:chOff x="0" y="0"/>
            <a:chExt cx="1610360" cy="848360"/>
          </a:xfrm>
        </p:grpSpPr>
        <p:sp>
          <p:nvSpPr>
            <p:cNvPr id="42" name="Freeform 4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43" name="Group 43"/>
          <p:cNvGrpSpPr/>
          <p:nvPr/>
        </p:nvGrpSpPr>
        <p:grpSpPr>
          <a:xfrm>
            <a:off x="15738452" y="6288751"/>
            <a:ext cx="229651" cy="229651"/>
            <a:chOff x="0" y="0"/>
            <a:chExt cx="6350000" cy="6350000"/>
          </a:xfrm>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46" name="TextBox 45"/>
          <p:cNvSpPr txBox="1"/>
          <p:nvPr/>
        </p:nvSpPr>
        <p:spPr>
          <a:xfrm>
            <a:off x="5075603" y="743973"/>
            <a:ext cx="8442148" cy="369332"/>
          </a:xfrm>
          <a:prstGeom prst="rect">
            <a:avLst/>
          </a:prstGeom>
          <a:noFill/>
        </p:spPr>
        <p:txBody>
          <a:bodyPr wrap="square" rtlCol="0">
            <a:spAutoFit/>
          </a:bodyPr>
          <a:lstStyle/>
          <a:p>
            <a:r>
              <a:rPr lang="en-US" dirty="0"/>
              <a:t>_______________________________________________________________________</a:t>
            </a:r>
            <a:endParaRPr lang="vi-VN" dirty="0"/>
          </a:p>
        </p:txBody>
      </p:sp>
      <p:sp>
        <p:nvSpPr>
          <p:cNvPr id="47" name="TextBox 46"/>
          <p:cNvSpPr txBox="1"/>
          <p:nvPr/>
        </p:nvSpPr>
        <p:spPr>
          <a:xfrm>
            <a:off x="5075603" y="9010642"/>
            <a:ext cx="8442148" cy="369332"/>
          </a:xfrm>
          <a:prstGeom prst="rect">
            <a:avLst/>
          </a:prstGeom>
          <a:noFill/>
        </p:spPr>
        <p:txBody>
          <a:bodyPr wrap="square" rtlCol="0">
            <a:spAutoFit/>
          </a:bodyPr>
          <a:lstStyle/>
          <a:p>
            <a:r>
              <a:rPr lang="en-US" dirty="0"/>
              <a:t>_______________________________________________________________________</a:t>
            </a:r>
            <a:endParaRPr lang="vi-VN" dirty="0"/>
          </a:p>
        </p:txBody>
      </p:sp>
      <p:pic>
        <p:nvPicPr>
          <p:cNvPr id="48" name="Picture 47"/>
          <p:cNvPicPr>
            <a:picLocks noChangeAspect="1"/>
          </p:cNvPicPr>
          <p:nvPr/>
        </p:nvPicPr>
        <p:blipFill>
          <a:blip r:embed="rId17"/>
          <a:stretch>
            <a:fillRect/>
          </a:stretch>
        </p:blipFill>
        <p:spPr>
          <a:xfrm>
            <a:off x="4668121" y="5058287"/>
            <a:ext cx="8635037" cy="395235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156897" y="-1902163"/>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26" name="Freeform 26"/>
          <p:cNvSpPr/>
          <p:nvPr/>
        </p:nvSpPr>
        <p:spPr>
          <a:xfrm rot="746637">
            <a:off x="14680776" y="4894879"/>
            <a:ext cx="3820781" cy="5458258"/>
          </a:xfrm>
          <a:custGeom>
            <a:avLst/>
            <a:gdLst/>
            <a:ahLst/>
            <a:cxnLst/>
            <a:rect l="l" t="t" r="r" b="b"/>
            <a:pathLst>
              <a:path w="3820781" h="5458258">
                <a:moveTo>
                  <a:pt x="0" y="0"/>
                </a:moveTo>
                <a:lnTo>
                  <a:pt x="3820781" y="0"/>
                </a:lnTo>
                <a:lnTo>
                  <a:pt x="3820781" y="5458258"/>
                </a:lnTo>
                <a:lnTo>
                  <a:pt x="0" y="54582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7" name="Freeform 27"/>
          <p:cNvSpPr/>
          <p:nvPr/>
        </p:nvSpPr>
        <p:spPr>
          <a:xfrm rot="9137809">
            <a:off x="25765" y="-61616"/>
            <a:ext cx="1625250" cy="1575015"/>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8" name="Freeform 28"/>
          <p:cNvSpPr/>
          <p:nvPr/>
        </p:nvSpPr>
        <p:spPr>
          <a:xfrm>
            <a:off x="16133157" y="102401"/>
            <a:ext cx="1959868" cy="1913544"/>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9" name="Freeform 29"/>
          <p:cNvSpPr/>
          <p:nvPr/>
        </p:nvSpPr>
        <p:spPr>
          <a:xfrm>
            <a:off x="17379182" y="5022339"/>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0" name="Freeform 30"/>
          <p:cNvSpPr/>
          <p:nvPr/>
        </p:nvSpPr>
        <p:spPr>
          <a:xfrm rot="-771795">
            <a:off x="15577921" y="740028"/>
            <a:ext cx="433712" cy="411632"/>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1" name="Freeform 31"/>
          <p:cNvSpPr/>
          <p:nvPr/>
        </p:nvSpPr>
        <p:spPr>
          <a:xfrm>
            <a:off x="14235506" y="9200770"/>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32" name="Group 32"/>
          <p:cNvGrpSpPr>
            <a:grpSpLocks noChangeAspect="1"/>
          </p:cNvGrpSpPr>
          <p:nvPr/>
        </p:nvGrpSpPr>
        <p:grpSpPr>
          <a:xfrm rot="-874149">
            <a:off x="1831656" y="636259"/>
            <a:ext cx="498419" cy="262574"/>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4" name="Group 34"/>
          <p:cNvGrpSpPr/>
          <p:nvPr/>
        </p:nvGrpSpPr>
        <p:grpSpPr>
          <a:xfrm>
            <a:off x="17419201" y="4269698"/>
            <a:ext cx="229651" cy="22965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6" name="Freeform 36"/>
          <p:cNvSpPr/>
          <p:nvPr/>
        </p:nvSpPr>
        <p:spPr>
          <a:xfrm>
            <a:off x="17141114" y="1967952"/>
            <a:ext cx="568596" cy="50966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0" name="Rectangle 19"/>
          <p:cNvSpPr/>
          <p:nvPr/>
        </p:nvSpPr>
        <p:spPr>
          <a:xfrm>
            <a:off x="1542323" y="1640341"/>
            <a:ext cx="11602856" cy="584775"/>
          </a:xfrm>
          <a:prstGeom prst="rect">
            <a:avLst/>
          </a:prstGeom>
        </p:spPr>
        <p:txBody>
          <a:bodyPr wrap="none">
            <a:spAutoFit/>
          </a:bodyPr>
          <a:lstStyle/>
          <a:p>
            <a:r>
              <a:rPr lang="en-US" sz="3200" b="1" dirty="0">
                <a:latin typeface="Arial" panose="020B0604020202020204" pitchFamily="34" charset="0"/>
                <a:ea typeface="Times New Roman" panose="02020603050405020304" pitchFamily="18" charset="0"/>
                <a:cs typeface="Arial" panose="020B0604020202020204" pitchFamily="34" charset="0"/>
              </a:rPr>
              <a:t>Câu 3. Nguồn điện được kí hiệu bằng kí hiệu nào sau đây?</a:t>
            </a:r>
            <a:endParaRPr lang="vi-VN" sz="3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1" name="Picture 20"/>
          <p:cNvPicPr>
            <a:picLocks noChangeAspect="1"/>
          </p:cNvPicPr>
          <p:nvPr/>
        </p:nvPicPr>
        <p:blipFill>
          <a:blip r:embed="rId17"/>
          <a:stretch>
            <a:fillRect/>
          </a:stretch>
        </p:blipFill>
        <p:spPr>
          <a:xfrm>
            <a:off x="1303353" y="2471965"/>
            <a:ext cx="13396215" cy="2750124"/>
          </a:xfrm>
          <a:prstGeom prst="rect">
            <a:avLst/>
          </a:prstGeom>
        </p:spPr>
      </p:pic>
      <p:sp>
        <p:nvSpPr>
          <p:cNvPr id="22" name="Rectangle 21"/>
          <p:cNvSpPr/>
          <p:nvPr/>
        </p:nvSpPr>
        <p:spPr>
          <a:xfrm>
            <a:off x="1422241" y="5564084"/>
            <a:ext cx="11125161" cy="584775"/>
          </a:xfrm>
          <a:prstGeom prst="rect">
            <a:avLst/>
          </a:prstGeom>
        </p:spPr>
        <p:txBody>
          <a:bodyPr wrap="none">
            <a:spAutoFit/>
          </a:bodyPr>
          <a:lstStyle/>
          <a:p>
            <a:r>
              <a:rPr lang="vi-VN" sz="3200" b="1" dirty="0">
                <a:ea typeface="Times New Roman" panose="02020603050405020304" pitchFamily="18" charset="0"/>
              </a:rPr>
              <a:t>Câu 4. Bóng đèn được kí hiệu bằng kí hiệu nào sau đây:</a:t>
            </a:r>
            <a:endParaRPr lang="vi-VN" sz="3200" dirty="0">
              <a:effectLst/>
              <a:ea typeface="Times New Roman" panose="02020603050405020304" pitchFamily="18" charset="0"/>
            </a:endParaRPr>
          </a:p>
        </p:txBody>
      </p:sp>
      <p:pic>
        <p:nvPicPr>
          <p:cNvPr id="23" name="Picture 22"/>
          <p:cNvPicPr>
            <a:picLocks noChangeAspect="1"/>
          </p:cNvPicPr>
          <p:nvPr/>
        </p:nvPicPr>
        <p:blipFill>
          <a:blip r:embed="rId17"/>
          <a:stretch>
            <a:fillRect/>
          </a:stretch>
        </p:blipFill>
        <p:spPr>
          <a:xfrm>
            <a:off x="1418502" y="6542071"/>
            <a:ext cx="12817003" cy="2631217"/>
          </a:xfrm>
          <a:prstGeom prst="rect">
            <a:avLst/>
          </a:prstGeom>
        </p:spPr>
      </p:pic>
      <p:pic>
        <p:nvPicPr>
          <p:cNvPr id="24" name="Picture 23"/>
          <p:cNvPicPr>
            <a:picLocks noChangeAspect="1"/>
          </p:cNvPicPr>
          <p:nvPr/>
        </p:nvPicPr>
        <p:blipFill>
          <a:blip r:embed="rId18"/>
          <a:stretch>
            <a:fillRect/>
          </a:stretch>
        </p:blipFill>
        <p:spPr>
          <a:xfrm>
            <a:off x="7663102" y="8384837"/>
            <a:ext cx="676715" cy="938865"/>
          </a:xfrm>
          <a:prstGeom prst="rect">
            <a:avLst/>
          </a:prstGeom>
        </p:spPr>
      </p:pic>
      <p:pic>
        <p:nvPicPr>
          <p:cNvPr id="25" name="Picture 24"/>
          <p:cNvPicPr>
            <a:picLocks noChangeAspect="1"/>
          </p:cNvPicPr>
          <p:nvPr/>
        </p:nvPicPr>
        <p:blipFill>
          <a:blip r:embed="rId18"/>
          <a:stretch>
            <a:fillRect/>
          </a:stretch>
        </p:blipFill>
        <p:spPr>
          <a:xfrm>
            <a:off x="1469149" y="4454221"/>
            <a:ext cx="676715" cy="938865"/>
          </a:xfrm>
          <a:prstGeom prst="rect">
            <a:avLst/>
          </a:prstGeom>
        </p:spPr>
      </p:pic>
    </p:spTree>
    <p:extLst>
      <p:ext uri="{BB962C8B-B14F-4D97-AF65-F5344CB8AC3E}">
        <p14:creationId xmlns:p14="http://schemas.microsoft.com/office/powerpoint/2010/main" val="2496901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299932" y="-121161"/>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26" name="Freeform 26"/>
          <p:cNvSpPr/>
          <p:nvPr/>
        </p:nvSpPr>
        <p:spPr>
          <a:xfrm rot="746637">
            <a:off x="14680776" y="4894879"/>
            <a:ext cx="3820781" cy="5458258"/>
          </a:xfrm>
          <a:custGeom>
            <a:avLst/>
            <a:gdLst/>
            <a:ahLst/>
            <a:cxnLst/>
            <a:rect l="l" t="t" r="r" b="b"/>
            <a:pathLst>
              <a:path w="3820781" h="5458258">
                <a:moveTo>
                  <a:pt x="0" y="0"/>
                </a:moveTo>
                <a:lnTo>
                  <a:pt x="3820781" y="0"/>
                </a:lnTo>
                <a:lnTo>
                  <a:pt x="3820781" y="5458258"/>
                </a:lnTo>
                <a:lnTo>
                  <a:pt x="0" y="54582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7" name="Freeform 27"/>
          <p:cNvSpPr/>
          <p:nvPr/>
        </p:nvSpPr>
        <p:spPr>
          <a:xfrm rot="9137809">
            <a:off x="25765" y="-61616"/>
            <a:ext cx="1625250" cy="1575015"/>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8" name="Freeform 28"/>
          <p:cNvSpPr/>
          <p:nvPr/>
        </p:nvSpPr>
        <p:spPr>
          <a:xfrm>
            <a:off x="16133157" y="102401"/>
            <a:ext cx="1959868" cy="1913544"/>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9" name="Freeform 29"/>
          <p:cNvSpPr/>
          <p:nvPr/>
        </p:nvSpPr>
        <p:spPr>
          <a:xfrm>
            <a:off x="17379182" y="5022339"/>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0" name="Freeform 30"/>
          <p:cNvSpPr/>
          <p:nvPr/>
        </p:nvSpPr>
        <p:spPr>
          <a:xfrm rot="-771795">
            <a:off x="15577921" y="740028"/>
            <a:ext cx="433712" cy="411632"/>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1" name="Freeform 31"/>
          <p:cNvSpPr/>
          <p:nvPr/>
        </p:nvSpPr>
        <p:spPr>
          <a:xfrm>
            <a:off x="14235506" y="9200770"/>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32" name="Group 32"/>
          <p:cNvGrpSpPr>
            <a:grpSpLocks noChangeAspect="1"/>
          </p:cNvGrpSpPr>
          <p:nvPr/>
        </p:nvGrpSpPr>
        <p:grpSpPr>
          <a:xfrm rot="-874149">
            <a:off x="1831656" y="636259"/>
            <a:ext cx="498419" cy="262574"/>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4" name="Group 34"/>
          <p:cNvGrpSpPr/>
          <p:nvPr/>
        </p:nvGrpSpPr>
        <p:grpSpPr>
          <a:xfrm>
            <a:off x="17419201" y="4269698"/>
            <a:ext cx="229651" cy="22965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6" name="Freeform 36"/>
          <p:cNvSpPr/>
          <p:nvPr/>
        </p:nvSpPr>
        <p:spPr>
          <a:xfrm>
            <a:off x="17141114" y="1967952"/>
            <a:ext cx="568596" cy="50966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4" name="Rectangle 23"/>
          <p:cNvSpPr/>
          <p:nvPr/>
        </p:nvSpPr>
        <p:spPr>
          <a:xfrm>
            <a:off x="3039612" y="2248152"/>
            <a:ext cx="11234166" cy="584775"/>
          </a:xfrm>
          <a:prstGeom prst="rect">
            <a:avLst/>
          </a:prstGeom>
        </p:spPr>
        <p:txBody>
          <a:bodyPr wrap="none">
            <a:spAutoFit/>
          </a:bodyPr>
          <a:lstStyle/>
          <a:p>
            <a:r>
              <a:rPr lang="en-US" sz="3200" b="1" dirty="0">
                <a:solidFill>
                  <a:srgbClr val="1D1D00"/>
                </a:solidFill>
                <a:latin typeface="Arial" panose="020B0604020202020204" pitchFamily="34" charset="0"/>
                <a:ea typeface="Times New Roman" panose="02020603050405020304" pitchFamily="18" charset="0"/>
                <a:cs typeface="Arial" panose="020B0604020202020204" pitchFamily="34" charset="0"/>
              </a:rPr>
              <a:t>Câu 8: </a:t>
            </a:r>
            <a:r>
              <a:rPr lang="en-US" sz="3200" dirty="0">
                <a:solidFill>
                  <a:srgbClr val="1D1D00"/>
                </a:solidFill>
                <a:latin typeface="Arial" panose="020B0604020202020204" pitchFamily="34" charset="0"/>
                <a:ea typeface="Times New Roman" panose="02020603050405020304" pitchFamily="18" charset="0"/>
                <a:cs typeface="Arial" panose="020B0604020202020204" pitchFamily="34" charset="0"/>
              </a:rPr>
              <a:t>Nêu các thiết bị điện mà em thấy được ở xe đạp điện</a:t>
            </a:r>
            <a:r>
              <a:rPr lang="en-US" sz="3200" dirty="0">
                <a:solidFill>
                  <a:srgbClr val="1D1D00"/>
                </a:solidFill>
                <a:latin typeface="Times New Roman" panose="02020603050405020304" pitchFamily="18" charset="0"/>
                <a:ea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endParaRPr>
          </a:p>
        </p:txBody>
      </p:sp>
      <p:pic>
        <p:nvPicPr>
          <p:cNvPr id="25" name="Picture 24"/>
          <p:cNvPicPr>
            <a:picLocks noChangeAspect="1"/>
          </p:cNvPicPr>
          <p:nvPr/>
        </p:nvPicPr>
        <p:blipFill>
          <a:blip r:embed="rId17"/>
          <a:stretch>
            <a:fillRect/>
          </a:stretch>
        </p:blipFill>
        <p:spPr>
          <a:xfrm>
            <a:off x="1012524" y="3239296"/>
            <a:ext cx="5999391" cy="4651380"/>
          </a:xfrm>
          <a:prstGeom prst="rect">
            <a:avLst/>
          </a:prstGeom>
        </p:spPr>
      </p:pic>
      <p:sp>
        <p:nvSpPr>
          <p:cNvPr id="40" name="Rectangle 39"/>
          <p:cNvSpPr/>
          <p:nvPr/>
        </p:nvSpPr>
        <p:spPr>
          <a:xfrm>
            <a:off x="8252449" y="4898363"/>
            <a:ext cx="8240101" cy="1569660"/>
          </a:xfrm>
          <a:prstGeom prst="rect">
            <a:avLst/>
          </a:prstGeom>
        </p:spPr>
        <p:txBody>
          <a:bodyPr wrap="square">
            <a:spAutoFit/>
          </a:bodyPr>
          <a:lstStyle/>
          <a:p>
            <a:pPr indent="342265"/>
            <a:r>
              <a:rPr lang="en-US" sz="3200" dirty="0">
                <a:solidFill>
                  <a:srgbClr val="FF0000"/>
                </a:solidFill>
                <a:latin typeface="Arial" panose="020B0604020202020204" pitchFamily="34" charset="0"/>
                <a:ea typeface="Times New Roman" panose="02020603050405020304" pitchFamily="18" charset="0"/>
                <a:cs typeface="Arial" panose="020B0604020202020204" pitchFamily="34" charset="0"/>
              </a:rPr>
              <a:t>Đáp án: </a:t>
            </a:r>
            <a:r>
              <a:rPr lang="en-US" sz="3200" dirty="0">
                <a:latin typeface="Arial" panose="020B0604020202020204" pitchFamily="34" charset="0"/>
                <a:ea typeface="Times New Roman" panose="02020603050405020304" pitchFamily="18" charset="0"/>
                <a:cs typeface="Arial" panose="020B0604020202020204" pitchFamily="34" charset="0"/>
              </a:rPr>
              <a:t>Bình </a:t>
            </a:r>
            <a:r>
              <a:rPr lang="en-US" sz="3200" dirty="0" err="1">
                <a:latin typeface="Arial" panose="020B0604020202020204" pitchFamily="34" charset="0"/>
                <a:ea typeface="Times New Roman" panose="02020603050405020304" pitchFamily="18" charset="0"/>
                <a:cs typeface="Arial" panose="020B0604020202020204" pitchFamily="34" charset="0"/>
              </a:rPr>
              <a:t>acquy</a:t>
            </a:r>
            <a:r>
              <a:rPr lang="en-US" sz="3200" dirty="0">
                <a:latin typeface="Arial" panose="020B0604020202020204" pitchFamily="34" charset="0"/>
                <a:ea typeface="Times New Roman" panose="02020603050405020304" pitchFamily="18" charset="0"/>
                <a:cs typeface="Arial" panose="020B0604020202020204" pitchFamily="34" charset="0"/>
              </a:rPr>
              <a:t>, tay ga, ổ khóa, đèn, còi, xi nhan.</a:t>
            </a:r>
          </a:p>
          <a:p>
            <a:pPr indent="342265"/>
            <a:r>
              <a:rPr lang="en-US"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vi-VN"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2136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191317" y="0"/>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21" name="Freeform 21"/>
          <p:cNvSpPr/>
          <p:nvPr/>
        </p:nvSpPr>
        <p:spPr>
          <a:xfrm rot="3594573">
            <a:off x="14728533" y="1392322"/>
            <a:ext cx="2218029" cy="2584567"/>
          </a:xfrm>
          <a:custGeom>
            <a:avLst/>
            <a:gdLst/>
            <a:ahLst/>
            <a:cxnLst/>
            <a:rect l="l" t="t" r="r" b="b"/>
            <a:pathLst>
              <a:path w="2218029" h="2584567">
                <a:moveTo>
                  <a:pt x="0" y="0"/>
                </a:moveTo>
                <a:lnTo>
                  <a:pt x="2218028" y="0"/>
                </a:lnTo>
                <a:lnTo>
                  <a:pt x="2218028" y="2584567"/>
                </a:lnTo>
                <a:lnTo>
                  <a:pt x="0" y="258456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Freeform 22"/>
          <p:cNvSpPr/>
          <p:nvPr/>
        </p:nvSpPr>
        <p:spPr>
          <a:xfrm rot="-954746">
            <a:off x="12114116" y="6253078"/>
            <a:ext cx="3253200" cy="3253200"/>
          </a:xfrm>
          <a:custGeom>
            <a:avLst/>
            <a:gdLst/>
            <a:ahLst/>
            <a:cxnLst/>
            <a:rect l="l" t="t" r="r" b="b"/>
            <a:pathLst>
              <a:path w="3253200" h="3253200">
                <a:moveTo>
                  <a:pt x="0" y="0"/>
                </a:moveTo>
                <a:lnTo>
                  <a:pt x="3253201" y="0"/>
                </a:lnTo>
                <a:lnTo>
                  <a:pt x="3253201" y="3253201"/>
                </a:lnTo>
                <a:lnTo>
                  <a:pt x="0" y="32532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3" name="Freeform 23"/>
          <p:cNvSpPr/>
          <p:nvPr/>
        </p:nvSpPr>
        <p:spPr>
          <a:xfrm rot="-771795">
            <a:off x="16825736" y="8834083"/>
            <a:ext cx="396638" cy="376445"/>
          </a:xfrm>
          <a:custGeom>
            <a:avLst/>
            <a:gdLst/>
            <a:ahLst/>
            <a:cxnLst/>
            <a:rect l="l" t="t" r="r" b="b"/>
            <a:pathLst>
              <a:path w="396638" h="376445">
                <a:moveTo>
                  <a:pt x="0" y="0"/>
                </a:moveTo>
                <a:lnTo>
                  <a:pt x="396638" y="0"/>
                </a:lnTo>
                <a:lnTo>
                  <a:pt x="396638" y="376445"/>
                </a:lnTo>
                <a:lnTo>
                  <a:pt x="0" y="37644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4" name="Freeform 24"/>
          <p:cNvSpPr/>
          <p:nvPr/>
        </p:nvSpPr>
        <p:spPr>
          <a:xfrm>
            <a:off x="16045483" y="5143500"/>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5" name="Group 25"/>
          <p:cNvGrpSpPr/>
          <p:nvPr/>
        </p:nvGrpSpPr>
        <p:grpSpPr>
          <a:xfrm>
            <a:off x="14473103" y="4644516"/>
            <a:ext cx="220918" cy="220918"/>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7" name="Freeform 27"/>
          <p:cNvSpPr/>
          <p:nvPr/>
        </p:nvSpPr>
        <p:spPr>
          <a:xfrm>
            <a:off x="15295910" y="7936327"/>
            <a:ext cx="541637" cy="485504"/>
          </a:xfrm>
          <a:custGeom>
            <a:avLst/>
            <a:gdLst/>
            <a:ahLst/>
            <a:cxnLst/>
            <a:rect l="l" t="t" r="r" b="b"/>
            <a:pathLst>
              <a:path w="541637" h="485504">
                <a:moveTo>
                  <a:pt x="0" y="0"/>
                </a:moveTo>
                <a:lnTo>
                  <a:pt x="541637" y="0"/>
                </a:lnTo>
                <a:lnTo>
                  <a:pt x="541637" y="485504"/>
                </a:lnTo>
                <a:lnTo>
                  <a:pt x="0" y="48550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28" name="Group 28"/>
          <p:cNvGrpSpPr>
            <a:grpSpLocks noChangeAspect="1"/>
          </p:cNvGrpSpPr>
          <p:nvPr/>
        </p:nvGrpSpPr>
        <p:grpSpPr>
          <a:xfrm rot="7527603">
            <a:off x="16590283" y="6554557"/>
            <a:ext cx="583271" cy="307275"/>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0" name="Group 30"/>
          <p:cNvGrpSpPr/>
          <p:nvPr/>
        </p:nvGrpSpPr>
        <p:grpSpPr>
          <a:xfrm>
            <a:off x="17259300" y="1132026"/>
            <a:ext cx="220918" cy="220918"/>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2" name="Freeform 32"/>
          <p:cNvSpPr/>
          <p:nvPr/>
        </p:nvSpPr>
        <p:spPr>
          <a:xfrm rot="-771795">
            <a:off x="13775394" y="1065726"/>
            <a:ext cx="372482" cy="353519"/>
          </a:xfrm>
          <a:custGeom>
            <a:avLst/>
            <a:gdLst/>
            <a:ahLst/>
            <a:cxnLst/>
            <a:rect l="l" t="t" r="r" b="b"/>
            <a:pathLst>
              <a:path w="372482" h="353519">
                <a:moveTo>
                  <a:pt x="0" y="0"/>
                </a:moveTo>
                <a:lnTo>
                  <a:pt x="372481" y="0"/>
                </a:lnTo>
                <a:lnTo>
                  <a:pt x="372481" y="353519"/>
                </a:lnTo>
                <a:lnTo>
                  <a:pt x="0" y="35351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3" name="Freeform 33"/>
          <p:cNvSpPr/>
          <p:nvPr/>
        </p:nvSpPr>
        <p:spPr>
          <a:xfrm rot="-771795">
            <a:off x="1054178" y="1265927"/>
            <a:ext cx="396638" cy="376445"/>
          </a:xfrm>
          <a:custGeom>
            <a:avLst/>
            <a:gdLst/>
            <a:ahLst/>
            <a:cxnLst/>
            <a:rect l="l" t="t" r="r" b="b"/>
            <a:pathLst>
              <a:path w="396638" h="376445">
                <a:moveTo>
                  <a:pt x="0" y="0"/>
                </a:moveTo>
                <a:lnTo>
                  <a:pt x="396638" y="0"/>
                </a:lnTo>
                <a:lnTo>
                  <a:pt x="396638" y="376446"/>
                </a:lnTo>
                <a:lnTo>
                  <a:pt x="0" y="3764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4" name="Freeform 34"/>
          <p:cNvSpPr/>
          <p:nvPr/>
        </p:nvSpPr>
        <p:spPr>
          <a:xfrm>
            <a:off x="920132" y="512695"/>
            <a:ext cx="449334" cy="456809"/>
          </a:xfrm>
          <a:custGeom>
            <a:avLst/>
            <a:gdLst/>
            <a:ahLst/>
            <a:cxnLst/>
            <a:rect l="l" t="t" r="r" b="b"/>
            <a:pathLst>
              <a:path w="449334" h="456809">
                <a:moveTo>
                  <a:pt x="0" y="0"/>
                </a:moveTo>
                <a:lnTo>
                  <a:pt x="449334" y="0"/>
                </a:lnTo>
                <a:lnTo>
                  <a:pt x="449334" y="456809"/>
                </a:lnTo>
                <a:lnTo>
                  <a:pt x="0" y="4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35" name="Freeform 35"/>
          <p:cNvSpPr/>
          <p:nvPr/>
        </p:nvSpPr>
        <p:spPr>
          <a:xfrm>
            <a:off x="405625" y="1454149"/>
            <a:ext cx="541637" cy="485504"/>
          </a:xfrm>
          <a:custGeom>
            <a:avLst/>
            <a:gdLst/>
            <a:ahLst/>
            <a:cxnLst/>
            <a:rect l="l" t="t" r="r" b="b"/>
            <a:pathLst>
              <a:path w="541637" h="485504">
                <a:moveTo>
                  <a:pt x="0" y="0"/>
                </a:moveTo>
                <a:lnTo>
                  <a:pt x="541637" y="0"/>
                </a:lnTo>
                <a:lnTo>
                  <a:pt x="541637" y="485504"/>
                </a:lnTo>
                <a:lnTo>
                  <a:pt x="0" y="48550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36" name="Group 36"/>
          <p:cNvGrpSpPr>
            <a:grpSpLocks noChangeAspect="1"/>
          </p:cNvGrpSpPr>
          <p:nvPr/>
        </p:nvGrpSpPr>
        <p:grpSpPr>
          <a:xfrm rot="7527603">
            <a:off x="286651" y="876593"/>
            <a:ext cx="583271" cy="307275"/>
            <a:chOff x="0" y="0"/>
            <a:chExt cx="1610360" cy="848360"/>
          </a:xfrm>
        </p:grpSpPr>
        <p:sp>
          <p:nvSpPr>
            <p:cNvPr id="37" name="Freeform 3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8" name="Group 38"/>
          <p:cNvGrpSpPr/>
          <p:nvPr/>
        </p:nvGrpSpPr>
        <p:grpSpPr>
          <a:xfrm>
            <a:off x="1844201" y="949411"/>
            <a:ext cx="220918" cy="220918"/>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40" name="Rectangle 39"/>
          <p:cNvSpPr/>
          <p:nvPr/>
        </p:nvSpPr>
        <p:spPr>
          <a:xfrm>
            <a:off x="1508393" y="1088640"/>
            <a:ext cx="11362938" cy="1569660"/>
          </a:xfrm>
          <a:prstGeom prst="rect">
            <a:avLst/>
          </a:prstGeom>
        </p:spPr>
        <p:txBody>
          <a:bodyPr wrap="square">
            <a:spAutoFit/>
          </a:bodyPr>
          <a:lstStyle/>
          <a:p>
            <a:r>
              <a:rPr lang="en-US" sz="3200" b="1" dirty="0">
                <a:solidFill>
                  <a:srgbClr val="050500"/>
                </a:solidFill>
                <a:latin typeface="Arial" panose="020B0604020202020204" pitchFamily="34" charset="0"/>
                <a:ea typeface="Times New Roman" panose="02020603050405020304" pitchFamily="18" charset="0"/>
                <a:cs typeface="Arial" panose="020B0604020202020204" pitchFamily="34" charset="0"/>
              </a:rPr>
              <a:t>Câu 9:</a:t>
            </a:r>
            <a:r>
              <a:rPr lang="en-US" sz="3200" dirty="0">
                <a:solidFill>
                  <a:srgbClr val="050500"/>
                </a:solidFill>
                <a:latin typeface="Arial" panose="020B0604020202020204" pitchFamily="34" charset="0"/>
                <a:ea typeface="Times New Roman" panose="02020603050405020304" pitchFamily="18" charset="0"/>
                <a:cs typeface="Arial" panose="020B0604020202020204" pitchFamily="34" charset="0"/>
              </a:rPr>
              <a:t> Vẽ một sơ đồ mạch điện đơn giản mô tả nguồn điện của xe đạp điện đang cung cấp dòng điện cho còi (có vai trò như chuông điện) </a:t>
            </a:r>
            <a:endParaRPr lang="vi-VN" sz="3200" dirty="0">
              <a:latin typeface="Arial" panose="020B0604020202020204" pitchFamily="34" charset="0"/>
              <a:ea typeface="Times New Roman" panose="02020603050405020304" pitchFamily="18" charset="0"/>
              <a:cs typeface="Arial" panose="020B0604020202020204" pitchFamily="34" charset="0"/>
            </a:endParaRPr>
          </a:p>
        </p:txBody>
      </p:sp>
      <p:pic>
        <p:nvPicPr>
          <p:cNvPr id="42" name="Picture 41"/>
          <p:cNvPicPr>
            <a:picLocks noChangeAspect="1"/>
          </p:cNvPicPr>
          <p:nvPr/>
        </p:nvPicPr>
        <p:blipFill>
          <a:blip r:embed="rId13"/>
          <a:stretch>
            <a:fillRect/>
          </a:stretch>
        </p:blipFill>
        <p:spPr>
          <a:xfrm>
            <a:off x="8872665" y="2188540"/>
            <a:ext cx="5244254" cy="3139764"/>
          </a:xfrm>
          <a:prstGeom prst="rect">
            <a:avLst/>
          </a:prstGeom>
        </p:spPr>
      </p:pic>
      <p:pic>
        <p:nvPicPr>
          <p:cNvPr id="43" name="Picture 42"/>
          <p:cNvPicPr>
            <a:picLocks noChangeAspect="1"/>
          </p:cNvPicPr>
          <p:nvPr/>
        </p:nvPicPr>
        <p:blipFill>
          <a:blip r:embed="rId14"/>
          <a:stretch>
            <a:fillRect/>
          </a:stretch>
        </p:blipFill>
        <p:spPr>
          <a:xfrm>
            <a:off x="5265114" y="6630823"/>
            <a:ext cx="6008538" cy="2805874"/>
          </a:xfrm>
          <a:prstGeom prst="rect">
            <a:avLst/>
          </a:prstGeom>
        </p:spPr>
      </p:pic>
      <p:sp>
        <p:nvSpPr>
          <p:cNvPr id="44" name="TextBox 43"/>
          <p:cNvSpPr txBox="1"/>
          <p:nvPr/>
        </p:nvSpPr>
        <p:spPr>
          <a:xfrm>
            <a:off x="920132" y="5077857"/>
            <a:ext cx="7523778" cy="2062103"/>
          </a:xfrm>
          <a:prstGeom prst="rect">
            <a:avLst/>
          </a:prstGeom>
          <a:noFill/>
        </p:spPr>
        <p:txBody>
          <a:bodyPr wrap="square" rtlCol="0">
            <a:spAutoFit/>
          </a:bodyPr>
          <a:lstStyle/>
          <a:p>
            <a:r>
              <a:rPr lang="en-US" sz="3200" b="1" dirty="0">
                <a:solidFill>
                  <a:srgbClr val="050500"/>
                </a:solidFill>
                <a:latin typeface="Arial" panose="020B0604020202020204" pitchFamily="34" charset="0"/>
                <a:ea typeface="Times New Roman" panose="02020603050405020304" pitchFamily="18" charset="0"/>
                <a:cs typeface="Arial" panose="020B0604020202020204" pitchFamily="34" charset="0"/>
              </a:rPr>
              <a:t>Câu 10: </a:t>
            </a:r>
            <a:r>
              <a:rPr lang="en-US" sz="3200" dirty="0">
                <a:solidFill>
                  <a:srgbClr val="050500"/>
                </a:solidFill>
                <a:latin typeface="Arial" panose="020B0604020202020204" pitchFamily="34" charset="0"/>
                <a:ea typeface="Times New Roman" panose="02020603050405020304" pitchFamily="18" charset="0"/>
                <a:cs typeface="Arial" panose="020B0604020202020204" pitchFamily="34" charset="0"/>
              </a:rPr>
              <a:t>Vẽ sơ đồ mạch điện để mô tả cách mắc các bộ phận chính của đèn pin: hai pin, bóng đèn, công tác và các dây nối.</a:t>
            </a:r>
            <a:endParaRPr lang="vi-VN" sz="3200" dirty="0">
              <a:ea typeface="Times New Roman" panose="02020603050405020304" pitchFamily="18" charset="0"/>
              <a:cs typeface="Arial" panose="020B0604020202020204" pitchFamily="34" charset="0"/>
            </a:endParaRPr>
          </a:p>
        </p:txBody>
      </p:sp>
      <p:sp>
        <p:nvSpPr>
          <p:cNvPr id="45" name="TextBox 44"/>
          <p:cNvSpPr txBox="1"/>
          <p:nvPr/>
        </p:nvSpPr>
        <p:spPr>
          <a:xfrm>
            <a:off x="6034420" y="3135004"/>
            <a:ext cx="2362200"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Đáp án:</a:t>
            </a:r>
            <a:endParaRPr lang="vi-VN" sz="3200" dirty="0">
              <a:solidFill>
                <a:srgbClr val="FF0000"/>
              </a:solidFill>
              <a:latin typeface="Arial" panose="020B0604020202020204" pitchFamily="34" charset="0"/>
              <a:cs typeface="Arial" panose="020B0604020202020204" pitchFamily="34" charset="0"/>
            </a:endParaRPr>
          </a:p>
        </p:txBody>
      </p:sp>
      <p:sp>
        <p:nvSpPr>
          <p:cNvPr id="46" name="TextBox 45"/>
          <p:cNvSpPr txBox="1"/>
          <p:nvPr/>
        </p:nvSpPr>
        <p:spPr>
          <a:xfrm>
            <a:off x="3607045" y="6893603"/>
            <a:ext cx="2362200"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Đáp án:</a:t>
            </a:r>
            <a:endParaRPr lang="vi-VN" sz="32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randombar(horizontal)">
                                      <p:cBhvr>
                                        <p:cTn id="14" dur="500"/>
                                        <p:tgtEl>
                                          <p:spTgt spid="45"/>
                                        </p:tgtEl>
                                      </p:cBhvr>
                                    </p:animEffect>
                                  </p:childTnLst>
                                </p:cTn>
                              </p:par>
                              <p:par>
                                <p:cTn id="15" presetID="14" presetClass="entr" presetSubtype="1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randombar(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par>
                                <p:cTn id="30" presetID="14" presetClass="entr" presetSubtype="1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674258" y="18069"/>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sp>
        <p:nvSpPr>
          <p:cNvPr id="17" name="TextBox 17"/>
          <p:cNvSpPr txBox="1"/>
          <p:nvPr/>
        </p:nvSpPr>
        <p:spPr>
          <a:xfrm>
            <a:off x="1532530" y="3337347"/>
            <a:ext cx="4993986" cy="2412364"/>
          </a:xfrm>
          <a:prstGeom prst="rect">
            <a:avLst/>
          </a:prstGeom>
        </p:spPr>
        <p:txBody>
          <a:bodyPr lIns="0" tIns="0" rIns="0" bIns="0" rtlCol="0" anchor="t">
            <a:spAutoFit/>
          </a:bodyPr>
          <a:lstStyle/>
          <a:p>
            <a:pPr>
              <a:lnSpc>
                <a:spcPts val="18099"/>
              </a:lnSpc>
            </a:pPr>
            <a:r>
              <a:rPr lang="en-US" sz="18099" spc="597" dirty="0">
                <a:solidFill>
                  <a:srgbClr val="003933"/>
                </a:solidFill>
                <a:latin typeface="Marykate"/>
              </a:rPr>
              <a:t>04</a:t>
            </a:r>
          </a:p>
        </p:txBody>
      </p:sp>
      <p:sp>
        <p:nvSpPr>
          <p:cNvPr id="18" name="Freeform 18"/>
          <p:cNvSpPr/>
          <p:nvPr/>
        </p:nvSpPr>
        <p:spPr>
          <a:xfrm rot="771677">
            <a:off x="13389293" y="5297170"/>
            <a:ext cx="4445598" cy="6318033"/>
          </a:xfrm>
          <a:custGeom>
            <a:avLst/>
            <a:gdLst/>
            <a:ahLst/>
            <a:cxnLst/>
            <a:rect l="l" t="t" r="r" b="b"/>
            <a:pathLst>
              <a:path w="4445598" h="6318033">
                <a:moveTo>
                  <a:pt x="0" y="0"/>
                </a:moveTo>
                <a:lnTo>
                  <a:pt x="4445597" y="0"/>
                </a:lnTo>
                <a:lnTo>
                  <a:pt x="4445597" y="6318033"/>
                </a:lnTo>
                <a:lnTo>
                  <a:pt x="0" y="6318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873501">
            <a:off x="11928939" y="930411"/>
            <a:ext cx="1911167" cy="3166089"/>
          </a:xfrm>
          <a:custGeom>
            <a:avLst/>
            <a:gdLst/>
            <a:ahLst/>
            <a:cxnLst/>
            <a:rect l="l" t="t" r="r" b="b"/>
            <a:pathLst>
              <a:path w="1911167" h="3166089">
                <a:moveTo>
                  <a:pt x="0" y="0"/>
                </a:moveTo>
                <a:lnTo>
                  <a:pt x="1911166" y="0"/>
                </a:lnTo>
                <a:lnTo>
                  <a:pt x="1911166" y="3166089"/>
                </a:lnTo>
                <a:lnTo>
                  <a:pt x="0" y="3166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rot="-6816188">
            <a:off x="14734598" y="987425"/>
            <a:ext cx="3656175" cy="3543166"/>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76812">
            <a:off x="11654327" y="4757458"/>
            <a:ext cx="1403466" cy="2756808"/>
          </a:xfrm>
          <a:custGeom>
            <a:avLst/>
            <a:gdLst/>
            <a:ahLst/>
            <a:cxnLst/>
            <a:rect l="l" t="t" r="r" b="b"/>
            <a:pathLst>
              <a:path w="1403466" h="2756808">
                <a:moveTo>
                  <a:pt x="0" y="0"/>
                </a:moveTo>
                <a:lnTo>
                  <a:pt x="1403466" y="0"/>
                </a:lnTo>
                <a:lnTo>
                  <a:pt x="1403466" y="2756809"/>
                </a:lnTo>
                <a:lnTo>
                  <a:pt x="0" y="27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2" name="Group 22"/>
          <p:cNvGrpSpPr/>
          <p:nvPr/>
        </p:nvGrpSpPr>
        <p:grpSpPr>
          <a:xfrm>
            <a:off x="17259300" y="626213"/>
            <a:ext cx="229651" cy="22965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4" name="Freeform 24"/>
          <p:cNvSpPr/>
          <p:nvPr/>
        </p:nvSpPr>
        <p:spPr>
          <a:xfrm>
            <a:off x="11561697" y="189382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771795">
            <a:off x="17483208" y="9501083"/>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26"/>
          <p:cNvSpPr/>
          <p:nvPr/>
        </p:nvSpPr>
        <p:spPr>
          <a:xfrm>
            <a:off x="14407372" y="4274705"/>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7" name="Group 27"/>
          <p:cNvGrpSpPr>
            <a:grpSpLocks noChangeAspect="1"/>
          </p:cNvGrpSpPr>
          <p:nvPr/>
        </p:nvGrpSpPr>
        <p:grpSpPr>
          <a:xfrm rot="-874149">
            <a:off x="13641867" y="5520507"/>
            <a:ext cx="498419" cy="262574"/>
            <a:chOff x="0" y="0"/>
            <a:chExt cx="1610360" cy="848360"/>
          </a:xfrm>
        </p:grpSpPr>
        <p:sp>
          <p:nvSpPr>
            <p:cNvPr id="28" name="Freeform 2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9" name="Group 29"/>
          <p:cNvGrpSpPr/>
          <p:nvPr/>
        </p:nvGrpSpPr>
        <p:grpSpPr>
          <a:xfrm>
            <a:off x="17442831" y="4913849"/>
            <a:ext cx="229651" cy="229651"/>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1" name="Freeform 31"/>
          <p:cNvSpPr/>
          <p:nvPr/>
        </p:nvSpPr>
        <p:spPr>
          <a:xfrm>
            <a:off x="12657002" y="9299018"/>
            <a:ext cx="455040" cy="40788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Freeform 32"/>
          <p:cNvSpPr/>
          <p:nvPr/>
        </p:nvSpPr>
        <p:spPr>
          <a:xfrm>
            <a:off x="13891077" y="741038"/>
            <a:ext cx="568596" cy="50966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3" name="Group 33"/>
          <p:cNvGrpSpPr>
            <a:grpSpLocks noChangeAspect="1"/>
          </p:cNvGrpSpPr>
          <p:nvPr/>
        </p:nvGrpSpPr>
        <p:grpSpPr>
          <a:xfrm rot="-9583335">
            <a:off x="11985075" y="8218500"/>
            <a:ext cx="498419" cy="262574"/>
            <a:chOff x="0" y="0"/>
            <a:chExt cx="1610360" cy="848360"/>
          </a:xfrm>
        </p:grpSpPr>
        <p:sp>
          <p:nvSpPr>
            <p:cNvPr id="34" name="Freeform 3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5" name="TextBox 34"/>
          <p:cNvSpPr txBox="1"/>
          <p:nvPr/>
        </p:nvSpPr>
        <p:spPr>
          <a:xfrm>
            <a:off x="2806390" y="5381479"/>
            <a:ext cx="10456965" cy="1323439"/>
          </a:xfrm>
          <a:prstGeom prst="rect">
            <a:avLst/>
          </a:prstGeom>
          <a:noFill/>
        </p:spPr>
        <p:txBody>
          <a:bodyPr wrap="square" rtlCol="0">
            <a:spAutoFit/>
          </a:bodyPr>
          <a:lstStyle/>
          <a:p>
            <a:r>
              <a:rPr lang="en-US" sz="8000" b="1" dirty="0">
                <a:solidFill>
                  <a:srgbClr val="009999"/>
                </a:solidFill>
                <a:latin typeface="Arial" panose="020B0604020202020204" pitchFamily="34" charset="0"/>
                <a:cs typeface="Arial" panose="020B0604020202020204" pitchFamily="34" charset="0"/>
              </a:rPr>
              <a:t>VẬN DỤNG</a:t>
            </a:r>
            <a:endParaRPr lang="vi-VN" sz="8000" b="1" dirty="0">
              <a:solidFill>
                <a:srgbClr val="009999"/>
              </a:solidFill>
              <a:cs typeface="Arial" panose="020B0604020202020204" pitchFamily="34" charset="0"/>
            </a:endParaRPr>
          </a:p>
        </p:txBody>
      </p:sp>
    </p:spTree>
    <p:extLst>
      <p:ext uri="{BB962C8B-B14F-4D97-AF65-F5344CB8AC3E}">
        <p14:creationId xmlns:p14="http://schemas.microsoft.com/office/powerpoint/2010/main" val="2144187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20782" y="359625"/>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graphicFrame>
        <p:nvGraphicFramePr>
          <p:cNvPr id="36" name="Table 35"/>
          <p:cNvGraphicFramePr>
            <a:graphicFrameLocks noGrp="1"/>
          </p:cNvGraphicFramePr>
          <p:nvPr>
            <p:extLst>
              <p:ext uri="{D42A27DB-BD31-4B8C-83A1-F6EECF244321}">
                <p14:modId xmlns:p14="http://schemas.microsoft.com/office/powerpoint/2010/main" val="790727005"/>
              </p:ext>
            </p:extLst>
          </p:nvPr>
        </p:nvGraphicFramePr>
        <p:xfrm>
          <a:off x="2667000" y="3843456"/>
          <a:ext cx="12649200" cy="2402588"/>
        </p:xfrm>
        <a:graphic>
          <a:graphicData uri="http://schemas.openxmlformats.org/drawingml/2006/table">
            <a:tbl>
              <a:tblPr firstRow="1" firstCol="1" bandRow="1">
                <a:tableStyleId>{5C22544A-7EE6-4342-B048-85BDC9FD1C3A}</a:tableStyleId>
              </a:tblPr>
              <a:tblGrid>
                <a:gridCol w="1592691">
                  <a:extLst>
                    <a:ext uri="{9D8B030D-6E8A-4147-A177-3AD203B41FA5}">
                      <a16:colId xmlns:a16="http://schemas.microsoft.com/office/drawing/2014/main" xmlns="" val="20000"/>
                    </a:ext>
                  </a:extLst>
                </a:gridCol>
                <a:gridCol w="2727580">
                  <a:extLst>
                    <a:ext uri="{9D8B030D-6E8A-4147-A177-3AD203B41FA5}">
                      <a16:colId xmlns:a16="http://schemas.microsoft.com/office/drawing/2014/main" xmlns="" val="20001"/>
                    </a:ext>
                  </a:extLst>
                </a:gridCol>
                <a:gridCol w="2362107">
                  <a:extLst>
                    <a:ext uri="{9D8B030D-6E8A-4147-A177-3AD203B41FA5}">
                      <a16:colId xmlns:a16="http://schemas.microsoft.com/office/drawing/2014/main" xmlns="" val="20002"/>
                    </a:ext>
                  </a:extLst>
                </a:gridCol>
                <a:gridCol w="2000482">
                  <a:extLst>
                    <a:ext uri="{9D8B030D-6E8A-4147-A177-3AD203B41FA5}">
                      <a16:colId xmlns:a16="http://schemas.microsoft.com/office/drawing/2014/main" xmlns="" val="20003"/>
                    </a:ext>
                  </a:extLst>
                </a:gridCol>
                <a:gridCol w="3966340">
                  <a:extLst>
                    <a:ext uri="{9D8B030D-6E8A-4147-A177-3AD203B41FA5}">
                      <a16:colId xmlns:a16="http://schemas.microsoft.com/office/drawing/2014/main" xmlns="" val="20004"/>
                    </a:ext>
                  </a:extLst>
                </a:gridCol>
              </a:tblGrid>
              <a:tr h="899727">
                <a:tc>
                  <a:txBody>
                    <a:bodyPr/>
                    <a:lstStyle/>
                    <a:p>
                      <a:pPr marR="241300" indent="-228600" algn="ctr">
                        <a:lnSpc>
                          <a:spcPct val="120000"/>
                        </a:lnSpc>
                        <a:spcAft>
                          <a:spcPts val="0"/>
                        </a:spcAft>
                        <a:tabLst>
                          <a:tab pos="243205" algn="l"/>
                        </a:tabLst>
                      </a:pPr>
                      <a:r>
                        <a:rPr lang="nl-NL" sz="2800" b="1" dirty="0">
                          <a:solidFill>
                            <a:schemeClr val="tx1"/>
                          </a:solidFill>
                          <a:effectLst/>
                          <a:latin typeface="Arial" pitchFamily="34" charset="0"/>
                          <a:cs typeface="Arial" pitchFamily="34" charset="0"/>
                        </a:rPr>
                        <a:t>STT</a:t>
                      </a:r>
                      <a:endParaRPr lang="en-US" sz="2800" b="1" dirty="0">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800" b="1">
                          <a:solidFill>
                            <a:schemeClr val="tx1"/>
                          </a:solidFill>
                          <a:effectLst/>
                          <a:latin typeface="Arial" pitchFamily="34" charset="0"/>
                          <a:cs typeface="Arial" pitchFamily="34" charset="0"/>
                        </a:rPr>
                        <a:t>Tên đồ dùng điện</a:t>
                      </a:r>
                      <a:endParaRPr lang="en-US" sz="2800" b="1">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800" b="1">
                          <a:solidFill>
                            <a:schemeClr val="tx1"/>
                          </a:solidFill>
                          <a:effectLst/>
                          <a:latin typeface="Arial" pitchFamily="34" charset="0"/>
                          <a:cs typeface="Arial" pitchFamily="34" charset="0"/>
                        </a:rPr>
                        <a:t>Công suất</a:t>
                      </a:r>
                      <a:endParaRPr lang="en-US" sz="2800" b="1">
                        <a:solidFill>
                          <a:schemeClr val="tx1"/>
                        </a:solidFill>
                        <a:effectLst/>
                        <a:latin typeface="Arial" pitchFamily="34" charset="0"/>
                        <a:cs typeface="Arial" pitchFamily="34" charset="0"/>
                      </a:endParaRPr>
                    </a:p>
                    <a:p>
                      <a:pPr marR="241300" indent="-228600" algn="ctr">
                        <a:lnSpc>
                          <a:spcPct val="120000"/>
                        </a:lnSpc>
                        <a:spcAft>
                          <a:spcPts val="0"/>
                        </a:spcAft>
                        <a:tabLst>
                          <a:tab pos="243205" algn="l"/>
                        </a:tabLst>
                      </a:pPr>
                      <a:r>
                        <a:rPr lang="nl-NL" sz="2800" b="1">
                          <a:solidFill>
                            <a:schemeClr val="tx1"/>
                          </a:solidFill>
                          <a:effectLst/>
                          <a:latin typeface="Arial" pitchFamily="34" charset="0"/>
                          <a:cs typeface="Arial" pitchFamily="34" charset="0"/>
                        </a:rPr>
                        <a:t>(W)</a:t>
                      </a:r>
                      <a:endParaRPr lang="en-US" sz="2800" b="1">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800" b="1">
                          <a:solidFill>
                            <a:schemeClr val="tx1"/>
                          </a:solidFill>
                          <a:effectLst/>
                          <a:latin typeface="Arial" pitchFamily="34" charset="0"/>
                          <a:cs typeface="Arial" pitchFamily="34" charset="0"/>
                        </a:rPr>
                        <a:t>Số lượng</a:t>
                      </a:r>
                      <a:endParaRPr lang="en-US" sz="2800" b="1">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ctr">
                        <a:lnSpc>
                          <a:spcPct val="120000"/>
                        </a:lnSpc>
                        <a:spcAft>
                          <a:spcPts val="0"/>
                        </a:spcAft>
                        <a:tabLst>
                          <a:tab pos="243205" algn="l"/>
                        </a:tabLst>
                      </a:pPr>
                      <a:r>
                        <a:rPr lang="nl-NL" sz="2800" b="1" dirty="0">
                          <a:solidFill>
                            <a:schemeClr val="tx1"/>
                          </a:solidFill>
                          <a:effectLst/>
                          <a:latin typeface="Arial" pitchFamily="34" charset="0"/>
                          <a:cs typeface="Arial" pitchFamily="34" charset="0"/>
                        </a:rPr>
                        <a:t>Thời gian sử dụng trong ngày t(h)</a:t>
                      </a:r>
                      <a:endParaRPr lang="en-US" sz="2800" b="1" dirty="0">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433022">
                <a:tc>
                  <a:txBody>
                    <a:bodyPr/>
                    <a:lstStyle/>
                    <a:p>
                      <a:pPr marR="241300" indent="-228600" algn="just">
                        <a:lnSpc>
                          <a:spcPct val="120000"/>
                        </a:lnSpc>
                        <a:spcAft>
                          <a:spcPts val="0"/>
                        </a:spcAft>
                        <a:tabLst>
                          <a:tab pos="243205" algn="l"/>
                        </a:tabLst>
                      </a:pPr>
                      <a:r>
                        <a:rPr lang="nl-NL" sz="2800" b="1">
                          <a:solidFill>
                            <a:schemeClr val="tx1"/>
                          </a:solidFill>
                          <a:effectLst/>
                          <a:latin typeface="Arial" pitchFamily="34" charset="0"/>
                          <a:cs typeface="Arial" pitchFamily="34" charset="0"/>
                        </a:rPr>
                        <a:t>1</a:t>
                      </a:r>
                      <a:endParaRPr lang="en-US" sz="2800" b="1">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dirty="0">
                          <a:solidFill>
                            <a:schemeClr val="tx1"/>
                          </a:solidFill>
                          <a:effectLst/>
                        </a:rPr>
                        <a:t> </a:t>
                      </a:r>
                      <a:endParaRPr lang="en-US" sz="2800" b="1" dirty="0">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433022">
                <a:tc>
                  <a:txBody>
                    <a:bodyPr/>
                    <a:lstStyle/>
                    <a:p>
                      <a:pPr marR="241300" indent="-228600" algn="just">
                        <a:lnSpc>
                          <a:spcPct val="120000"/>
                        </a:lnSpc>
                        <a:spcAft>
                          <a:spcPts val="0"/>
                        </a:spcAft>
                        <a:tabLst>
                          <a:tab pos="243205" algn="l"/>
                        </a:tabLst>
                      </a:pPr>
                      <a:r>
                        <a:rPr lang="nl-NL" sz="2800" b="1">
                          <a:solidFill>
                            <a:schemeClr val="tx1"/>
                          </a:solidFill>
                          <a:effectLst/>
                          <a:latin typeface="Arial" pitchFamily="34" charset="0"/>
                          <a:cs typeface="Arial" pitchFamily="34" charset="0"/>
                        </a:rPr>
                        <a:t>2</a:t>
                      </a:r>
                      <a:endParaRPr lang="en-US" sz="2800" b="1">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433022">
                <a:tc>
                  <a:txBody>
                    <a:bodyPr/>
                    <a:lstStyle/>
                    <a:p>
                      <a:pPr marR="241300" indent="-228600" algn="just">
                        <a:lnSpc>
                          <a:spcPct val="120000"/>
                        </a:lnSpc>
                        <a:spcAft>
                          <a:spcPts val="0"/>
                        </a:spcAft>
                        <a:tabLst>
                          <a:tab pos="243205" algn="l"/>
                        </a:tabLst>
                      </a:pPr>
                      <a:r>
                        <a:rPr lang="nl-NL" sz="2800" b="1" dirty="0">
                          <a:solidFill>
                            <a:schemeClr val="tx1"/>
                          </a:solidFill>
                          <a:effectLst/>
                          <a:latin typeface="Arial" pitchFamily="34" charset="0"/>
                          <a:cs typeface="Arial" pitchFamily="34" charset="0"/>
                        </a:rPr>
                        <a:t>3</a:t>
                      </a:r>
                      <a:endParaRPr lang="en-US" sz="2800" b="1" dirty="0">
                        <a:solidFill>
                          <a:schemeClr val="tx1"/>
                        </a:solidFill>
                        <a:effectLst/>
                        <a:latin typeface="Arial" pitchFamily="34" charset="0"/>
                        <a:ea typeface="Arial"/>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dirty="0">
                          <a:solidFill>
                            <a:schemeClr val="tx1"/>
                          </a:solidFill>
                          <a:effectLst/>
                        </a:rPr>
                        <a:t> </a:t>
                      </a:r>
                      <a:endParaRPr lang="en-US" sz="2800" b="1" dirty="0">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dirty="0">
                          <a:solidFill>
                            <a:schemeClr val="tx1"/>
                          </a:solidFill>
                          <a:effectLst/>
                        </a:rPr>
                        <a:t> </a:t>
                      </a:r>
                      <a:endParaRPr lang="en-US" sz="2800" b="1" dirty="0">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a:solidFill>
                            <a:schemeClr val="tx1"/>
                          </a:solidFill>
                          <a:effectLst/>
                        </a:rPr>
                        <a:t> </a:t>
                      </a:r>
                      <a:endParaRPr lang="en-US" sz="2800" b="1">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41300" indent="-228600" algn="just">
                        <a:lnSpc>
                          <a:spcPct val="120000"/>
                        </a:lnSpc>
                        <a:spcAft>
                          <a:spcPts val="0"/>
                        </a:spcAft>
                        <a:tabLst>
                          <a:tab pos="243205" algn="l"/>
                        </a:tabLst>
                      </a:pPr>
                      <a:r>
                        <a:rPr lang="nl-NL" sz="2800" b="1" dirty="0">
                          <a:solidFill>
                            <a:schemeClr val="tx1"/>
                          </a:solidFill>
                          <a:effectLst/>
                        </a:rPr>
                        <a:t> </a:t>
                      </a:r>
                      <a:endParaRPr lang="en-US" sz="2800" b="1" dirty="0">
                        <a:solidFill>
                          <a:schemeClr val="tx1"/>
                        </a:solidFill>
                        <a:effectLst/>
                        <a:latin typeface="Arial"/>
                        <a:ea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38" name="TextBox 37"/>
          <p:cNvSpPr txBox="1"/>
          <p:nvPr/>
        </p:nvSpPr>
        <p:spPr>
          <a:xfrm>
            <a:off x="1752600" y="6793881"/>
            <a:ext cx="14630400" cy="1077218"/>
          </a:xfrm>
          <a:prstGeom prst="rect">
            <a:avLst/>
          </a:prstGeom>
          <a:noFill/>
        </p:spPr>
        <p:txBody>
          <a:bodyPr wrap="square" rtlCol="0">
            <a:spAutoFit/>
          </a:bodyPr>
          <a:lstStyle/>
          <a:p>
            <a:r>
              <a:rPr lang="en-US" sz="3200" dirty="0">
                <a:solidFill>
                  <a:srgbClr val="000000"/>
                </a:solidFill>
                <a:latin typeface="Arial" pitchFamily="34" charset="0"/>
                <a:ea typeface="Times New Roman"/>
                <a:cs typeface="Arial" pitchFamily="34" charset="0"/>
              </a:rPr>
              <a:t>2. </a:t>
            </a:r>
            <a:r>
              <a:rPr lang="en-US" sz="3200" dirty="0">
                <a:latin typeface="Arial" pitchFamily="34" charset="0"/>
                <a:ea typeface="Times New Roman"/>
                <a:cs typeface="Arial" pitchFamily="34" charset="0"/>
              </a:rPr>
              <a:t>Quan sát và chỉ ra những biểu hiện sử dụng đồ dùng điện không an toàn. Qua đó, đánh giá về mức độ sử dụng điện an toàn trong gia đình.</a:t>
            </a:r>
            <a:endParaRPr lang="en-US" sz="3200" dirty="0">
              <a:latin typeface="Arial" pitchFamily="34" charset="0"/>
              <a:cs typeface="Arial" pitchFamily="34" charset="0"/>
            </a:endParaRPr>
          </a:p>
        </p:txBody>
      </p:sp>
      <p:sp>
        <p:nvSpPr>
          <p:cNvPr id="16" name="Rectangle 15">
            <a:extLst>
              <a:ext uri="{FF2B5EF4-FFF2-40B4-BE49-F238E27FC236}">
                <a16:creationId xmlns:a16="http://schemas.microsoft.com/office/drawing/2014/main" xmlns="" id="{69C90571-8F8D-4129-8E0F-EB0F4D402B7B}"/>
              </a:ext>
            </a:extLst>
          </p:cNvPr>
          <p:cNvSpPr/>
          <p:nvPr/>
        </p:nvSpPr>
        <p:spPr>
          <a:xfrm>
            <a:off x="1369765" y="8177412"/>
            <a:ext cx="14734309" cy="1219886"/>
          </a:xfrm>
          <a:prstGeom prst="rect">
            <a:avLst/>
          </a:prstGeom>
        </p:spPr>
        <p:txBody>
          <a:bodyPr wrap="square">
            <a:spAutoFit/>
          </a:bodyPr>
          <a:lstStyle/>
          <a:p>
            <a:pPr lvl="0" indent="342265" algn="just">
              <a:lnSpc>
                <a:spcPct val="120000"/>
              </a:lnSpc>
            </a:pPr>
            <a:r>
              <a:rPr lang="en-US" sz="3200" dirty="0">
                <a:solidFill>
                  <a:prstClr val="black"/>
                </a:solidFill>
                <a:latin typeface="Arial" pitchFamily="34" charset="0"/>
                <a:ea typeface="Arial"/>
                <a:cs typeface="Arial" pitchFamily="34" charset="0"/>
              </a:rPr>
              <a:t>3. </a:t>
            </a:r>
            <a:r>
              <a:rPr lang="vi-VN" sz="3200" dirty="0">
                <a:solidFill>
                  <a:prstClr val="black"/>
                </a:solidFill>
                <a:ea typeface="Arial"/>
                <a:cs typeface="Arial" pitchFamily="34" charset="0"/>
              </a:rPr>
              <a:t>Đề xuất những việc làm cụ thể để việc sử dụng điện năng trong gia đình em được an toàn</a:t>
            </a:r>
            <a:r>
              <a:rPr lang="en-US" sz="3200" dirty="0">
                <a:solidFill>
                  <a:prstClr val="black"/>
                </a:solidFill>
                <a:latin typeface="Arial" pitchFamily="34" charset="0"/>
                <a:ea typeface="Arial"/>
                <a:cs typeface="Arial" pitchFamily="34" charset="0"/>
              </a:rPr>
              <a:t>.</a:t>
            </a:r>
          </a:p>
        </p:txBody>
      </p:sp>
      <p:sp>
        <p:nvSpPr>
          <p:cNvPr id="17" name="Rectangle 16">
            <a:extLst>
              <a:ext uri="{FF2B5EF4-FFF2-40B4-BE49-F238E27FC236}">
                <a16:creationId xmlns:a16="http://schemas.microsoft.com/office/drawing/2014/main" xmlns="" id="{A0C4EF64-0A8F-4593-87A7-533E9CDEE9F8}"/>
              </a:ext>
            </a:extLst>
          </p:cNvPr>
          <p:cNvSpPr/>
          <p:nvPr/>
        </p:nvSpPr>
        <p:spPr>
          <a:xfrm>
            <a:off x="1116316" y="2343624"/>
            <a:ext cx="15437634" cy="1176797"/>
          </a:xfrm>
          <a:prstGeom prst="rect">
            <a:avLst/>
          </a:prstGeom>
        </p:spPr>
        <p:txBody>
          <a:bodyPr wrap="square">
            <a:spAutoFit/>
          </a:bodyPr>
          <a:lstStyle/>
          <a:p>
            <a:pPr marL="457200" lvl="0" algn="just">
              <a:lnSpc>
                <a:spcPct val="115000"/>
              </a:lnSpc>
            </a:pPr>
            <a:r>
              <a:rPr lang="en-US" sz="3200" dirty="0">
                <a:solidFill>
                  <a:srgbClr val="000000"/>
                </a:solidFill>
                <a:latin typeface="Arial" pitchFamily="34" charset="0"/>
                <a:ea typeface="Times New Roman"/>
                <a:cs typeface="Arial" pitchFamily="34" charset="0"/>
              </a:rPr>
              <a:t>1.</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Lập</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danh</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sách</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các</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đồ</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dùng</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điện</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được</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sử</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dụng</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trong</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gia</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đình</a:t>
            </a:r>
            <a:r>
              <a:rPr lang="en-US" sz="3200" dirty="0">
                <a:solidFill>
                  <a:prstClr val="black"/>
                </a:solidFill>
                <a:latin typeface="Arial" pitchFamily="34" charset="0"/>
                <a:ea typeface="Times New Roman"/>
                <a:cs typeface="Arial" pitchFamily="34" charset="0"/>
              </a:rPr>
              <a:t> bao </a:t>
            </a:r>
            <a:r>
              <a:rPr lang="en-US" sz="3200" dirty="0" err="1">
                <a:solidFill>
                  <a:prstClr val="black"/>
                </a:solidFill>
                <a:latin typeface="Arial" pitchFamily="34" charset="0"/>
                <a:ea typeface="Times New Roman"/>
                <a:cs typeface="Arial" pitchFamily="34" charset="0"/>
              </a:rPr>
              <a:t>gồm</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tên</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công</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suất</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số</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lượng</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và</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thời</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gian</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sử</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dụng</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trong</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một</a:t>
            </a:r>
            <a:r>
              <a:rPr lang="en-US" sz="3200" dirty="0">
                <a:solidFill>
                  <a:prstClr val="black"/>
                </a:solidFill>
                <a:latin typeface="Arial" pitchFamily="34" charset="0"/>
                <a:ea typeface="Times New Roman"/>
                <a:cs typeface="Arial" pitchFamily="34" charset="0"/>
              </a:rPr>
              <a:t> </a:t>
            </a:r>
            <a:r>
              <a:rPr lang="en-US" sz="3200" dirty="0" err="1">
                <a:solidFill>
                  <a:prstClr val="black"/>
                </a:solidFill>
                <a:latin typeface="Arial" pitchFamily="34" charset="0"/>
                <a:ea typeface="Times New Roman"/>
                <a:cs typeface="Arial" pitchFamily="34" charset="0"/>
              </a:rPr>
              <a:t>ngày</a:t>
            </a:r>
            <a:r>
              <a:rPr lang="en-US" sz="3200" dirty="0">
                <a:solidFill>
                  <a:prstClr val="black"/>
                </a:solidFill>
                <a:latin typeface="Arial" pitchFamily="34" charset="0"/>
                <a:ea typeface="Times New Roman"/>
                <a:cs typeface="Arial" pitchFamily="34" charset="0"/>
              </a:rPr>
              <a:t>.</a:t>
            </a:r>
          </a:p>
        </p:txBody>
      </p:sp>
      <p:sp>
        <p:nvSpPr>
          <p:cNvPr id="18" name="TextBox 17">
            <a:extLst>
              <a:ext uri="{FF2B5EF4-FFF2-40B4-BE49-F238E27FC236}">
                <a16:creationId xmlns:a16="http://schemas.microsoft.com/office/drawing/2014/main" xmlns="" id="{0B2FFCBC-4DDA-4740-9DF4-3D48AB34941C}"/>
              </a:ext>
            </a:extLst>
          </p:cNvPr>
          <p:cNvSpPr txBox="1"/>
          <p:nvPr/>
        </p:nvSpPr>
        <p:spPr>
          <a:xfrm>
            <a:off x="4591361" y="1228766"/>
            <a:ext cx="9001366" cy="523220"/>
          </a:xfrm>
          <a:prstGeom prst="rect">
            <a:avLst/>
          </a:prstGeom>
          <a:solidFill>
            <a:schemeClr val="accent2">
              <a:lumMod val="20000"/>
              <a:lumOff val="80000"/>
            </a:schemeClr>
          </a:solidFill>
        </p:spPr>
        <p:txBody>
          <a:bodyPr wrap="square" rtlCol="0">
            <a:spAutoFit/>
          </a:bodyPr>
          <a:lstStyle/>
          <a:p>
            <a:r>
              <a:rPr lang="en-US" sz="2800" b="1" dirty="0">
                <a:latin typeface="Arial" panose="020B0604020202020204" pitchFamily="34" charset="0"/>
                <a:cs typeface="Arial" panose="020B0604020202020204" pitchFamily="34" charset="0"/>
              </a:rPr>
              <a:t>CÁ NHÂN VỀ NHÀ THỰC HIỆN CÁC YÊU CẦU SAU</a:t>
            </a:r>
          </a:p>
        </p:txBody>
      </p:sp>
    </p:spTree>
    <p:extLst>
      <p:ext uri="{BB962C8B-B14F-4D97-AF65-F5344CB8AC3E}">
        <p14:creationId xmlns:p14="http://schemas.microsoft.com/office/powerpoint/2010/main" val="32101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0" y="0"/>
            <a:ext cx="18288000" cy="10287000"/>
          </a:xfrm>
          <a:prstGeom prst="rect">
            <a:avLst/>
          </a:prstGeom>
        </p:spPr>
      </p:pic>
      <p:grpSp>
        <p:nvGrpSpPr>
          <p:cNvPr id="3" name="Group 3"/>
          <p:cNvGrpSpPr/>
          <p:nvPr/>
        </p:nvGrpSpPr>
        <p:grpSpPr>
          <a:xfrm>
            <a:off x="-958186" y="-813016"/>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3075642" y="3578421"/>
            <a:ext cx="12226202" cy="2012438"/>
          </a:xfrm>
          <a:prstGeom prst="rect">
            <a:avLst/>
          </a:prstGeom>
        </p:spPr>
        <p:txBody>
          <a:bodyPr lIns="0" tIns="0" rIns="0" bIns="0" rtlCol="0" anchor="t">
            <a:spAutoFit/>
          </a:bodyPr>
          <a:lstStyle/>
          <a:p>
            <a:pPr algn="ctr">
              <a:lnSpc>
                <a:spcPts val="15104"/>
              </a:lnSpc>
            </a:pPr>
            <a:r>
              <a:rPr lang="en-US" sz="15104" spc="453" dirty="0">
                <a:solidFill>
                  <a:srgbClr val="00AD9C"/>
                </a:solidFill>
                <a:latin typeface="Marykate"/>
              </a:rPr>
              <a:t>THANK YOU!</a:t>
            </a:r>
          </a:p>
        </p:txBody>
      </p:sp>
      <p:sp>
        <p:nvSpPr>
          <p:cNvPr id="19" name="Freeform 19"/>
          <p:cNvSpPr/>
          <p:nvPr/>
        </p:nvSpPr>
        <p:spPr>
          <a:xfrm rot="-4590959">
            <a:off x="15997142" y="3573304"/>
            <a:ext cx="2538932" cy="2538932"/>
          </a:xfrm>
          <a:custGeom>
            <a:avLst/>
            <a:gdLst/>
            <a:ahLst/>
            <a:cxnLst/>
            <a:rect l="l" t="t" r="r" b="b"/>
            <a:pathLst>
              <a:path w="2538932" h="2538932">
                <a:moveTo>
                  <a:pt x="0" y="0"/>
                </a:moveTo>
                <a:lnTo>
                  <a:pt x="2538932" y="0"/>
                </a:lnTo>
                <a:lnTo>
                  <a:pt x="2538932" y="2538932"/>
                </a:lnTo>
                <a:lnTo>
                  <a:pt x="0" y="25389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Freeform 20"/>
          <p:cNvSpPr/>
          <p:nvPr/>
        </p:nvSpPr>
        <p:spPr>
          <a:xfrm rot="-10325232" flipV="1">
            <a:off x="-735485" y="106452"/>
            <a:ext cx="2815623" cy="2815623"/>
          </a:xfrm>
          <a:custGeom>
            <a:avLst/>
            <a:gdLst/>
            <a:ahLst/>
            <a:cxnLst/>
            <a:rect l="l" t="t" r="r" b="b"/>
            <a:pathLst>
              <a:path w="2815623" h="2815623">
                <a:moveTo>
                  <a:pt x="0" y="2815623"/>
                </a:moveTo>
                <a:lnTo>
                  <a:pt x="2815623" y="2815623"/>
                </a:lnTo>
                <a:lnTo>
                  <a:pt x="2815623" y="0"/>
                </a:lnTo>
                <a:lnTo>
                  <a:pt x="0" y="0"/>
                </a:lnTo>
                <a:lnTo>
                  <a:pt x="0" y="2815623"/>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1" name="Freeform 21"/>
          <p:cNvSpPr/>
          <p:nvPr/>
        </p:nvSpPr>
        <p:spPr>
          <a:xfrm rot="-2049497">
            <a:off x="125050" y="6657359"/>
            <a:ext cx="2053555" cy="2933651"/>
          </a:xfrm>
          <a:custGeom>
            <a:avLst/>
            <a:gdLst/>
            <a:ahLst/>
            <a:cxnLst/>
            <a:rect l="l" t="t" r="r" b="b"/>
            <a:pathLst>
              <a:path w="2053555" h="2933651">
                <a:moveTo>
                  <a:pt x="0" y="0"/>
                </a:moveTo>
                <a:lnTo>
                  <a:pt x="2053556" y="0"/>
                </a:lnTo>
                <a:lnTo>
                  <a:pt x="2053556" y="2933650"/>
                </a:lnTo>
                <a:lnTo>
                  <a:pt x="0" y="29336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2" name="Freeform 22"/>
          <p:cNvSpPr/>
          <p:nvPr/>
        </p:nvSpPr>
        <p:spPr>
          <a:xfrm rot="-2245013">
            <a:off x="1141207" y="2386216"/>
            <a:ext cx="880607" cy="1841573"/>
          </a:xfrm>
          <a:custGeom>
            <a:avLst/>
            <a:gdLst/>
            <a:ahLst/>
            <a:cxnLst/>
            <a:rect l="l" t="t" r="r" b="b"/>
            <a:pathLst>
              <a:path w="880607" h="1841573">
                <a:moveTo>
                  <a:pt x="0" y="0"/>
                </a:moveTo>
                <a:lnTo>
                  <a:pt x="880606" y="0"/>
                </a:lnTo>
                <a:lnTo>
                  <a:pt x="880606" y="1841573"/>
                </a:lnTo>
                <a:lnTo>
                  <a:pt x="0" y="18415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3" name="Freeform 23"/>
          <p:cNvSpPr/>
          <p:nvPr/>
        </p:nvSpPr>
        <p:spPr>
          <a:xfrm rot="1254325">
            <a:off x="-2461" y="4984554"/>
            <a:ext cx="2288606" cy="678260"/>
          </a:xfrm>
          <a:custGeom>
            <a:avLst/>
            <a:gdLst/>
            <a:ahLst/>
            <a:cxnLst/>
            <a:rect l="l" t="t" r="r" b="b"/>
            <a:pathLst>
              <a:path w="2288606" h="678260">
                <a:moveTo>
                  <a:pt x="0" y="0"/>
                </a:moveTo>
                <a:lnTo>
                  <a:pt x="2288606" y="0"/>
                </a:lnTo>
                <a:lnTo>
                  <a:pt x="2288606" y="678260"/>
                </a:lnTo>
                <a:lnTo>
                  <a:pt x="0" y="67826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4" name="Freeform 24"/>
          <p:cNvSpPr/>
          <p:nvPr/>
        </p:nvSpPr>
        <p:spPr>
          <a:xfrm>
            <a:off x="16156784" y="6407053"/>
            <a:ext cx="2131216" cy="2080842"/>
          </a:xfrm>
          <a:custGeom>
            <a:avLst/>
            <a:gdLst/>
            <a:ahLst/>
            <a:cxnLst/>
            <a:rect l="l" t="t" r="r" b="b"/>
            <a:pathLst>
              <a:path w="2131216" h="2080842">
                <a:moveTo>
                  <a:pt x="0" y="0"/>
                </a:moveTo>
                <a:lnTo>
                  <a:pt x="2131216" y="0"/>
                </a:lnTo>
                <a:lnTo>
                  <a:pt x="2131216" y="2080842"/>
                </a:lnTo>
                <a:lnTo>
                  <a:pt x="0" y="208084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25"/>
          <p:cNvSpPr/>
          <p:nvPr/>
        </p:nvSpPr>
        <p:spPr>
          <a:xfrm rot="1052783">
            <a:off x="15429461" y="420538"/>
            <a:ext cx="1171974" cy="2052821"/>
          </a:xfrm>
          <a:custGeom>
            <a:avLst/>
            <a:gdLst/>
            <a:ahLst/>
            <a:cxnLst/>
            <a:rect l="l" t="t" r="r" b="b"/>
            <a:pathLst>
              <a:path w="1171974" h="2052821">
                <a:moveTo>
                  <a:pt x="0" y="0"/>
                </a:moveTo>
                <a:lnTo>
                  <a:pt x="1171974" y="0"/>
                </a:lnTo>
                <a:lnTo>
                  <a:pt x="1171974" y="2052821"/>
                </a:lnTo>
                <a:lnTo>
                  <a:pt x="0" y="205282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26"/>
          <p:cNvSpPr/>
          <p:nvPr/>
        </p:nvSpPr>
        <p:spPr>
          <a:xfrm rot="1612873">
            <a:off x="16578786" y="2115729"/>
            <a:ext cx="1078345" cy="1913193"/>
          </a:xfrm>
          <a:custGeom>
            <a:avLst/>
            <a:gdLst/>
            <a:ahLst/>
            <a:cxnLst/>
            <a:rect l="l" t="t" r="r" b="b"/>
            <a:pathLst>
              <a:path w="1078345" h="1913193">
                <a:moveTo>
                  <a:pt x="0" y="0"/>
                </a:moveTo>
                <a:lnTo>
                  <a:pt x="1078345" y="0"/>
                </a:lnTo>
                <a:lnTo>
                  <a:pt x="1078345" y="1913193"/>
                </a:lnTo>
                <a:lnTo>
                  <a:pt x="0" y="191319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7" name="Freeform 27"/>
          <p:cNvSpPr/>
          <p:nvPr/>
        </p:nvSpPr>
        <p:spPr>
          <a:xfrm>
            <a:off x="1984971" y="6344082"/>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28" name="Freeform 28"/>
          <p:cNvSpPr/>
          <p:nvPr/>
        </p:nvSpPr>
        <p:spPr>
          <a:xfrm>
            <a:off x="17402703" y="8895672"/>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29" name="Group 29"/>
          <p:cNvGrpSpPr>
            <a:grpSpLocks noChangeAspect="1"/>
          </p:cNvGrpSpPr>
          <p:nvPr/>
        </p:nvGrpSpPr>
        <p:grpSpPr>
          <a:xfrm rot="1977585">
            <a:off x="17291502" y="858834"/>
            <a:ext cx="512498" cy="269991"/>
            <a:chOff x="0" y="0"/>
            <a:chExt cx="1610360" cy="848360"/>
          </a:xfrm>
        </p:grpSpPr>
        <p:sp>
          <p:nvSpPr>
            <p:cNvPr id="30" name="Freeform 3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1" name="Group 31"/>
          <p:cNvGrpSpPr/>
          <p:nvPr/>
        </p:nvGrpSpPr>
        <p:grpSpPr>
          <a:xfrm>
            <a:off x="2030890" y="4603934"/>
            <a:ext cx="229651" cy="229651"/>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3" name="Freeform 33"/>
          <p:cNvSpPr/>
          <p:nvPr/>
        </p:nvSpPr>
        <p:spPr>
          <a:xfrm>
            <a:off x="399457" y="351276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4" name="Freeform 34"/>
          <p:cNvSpPr/>
          <p:nvPr/>
        </p:nvSpPr>
        <p:spPr>
          <a:xfrm>
            <a:off x="16814686" y="1469307"/>
            <a:ext cx="451922" cy="405086"/>
          </a:xfrm>
          <a:custGeom>
            <a:avLst/>
            <a:gdLst/>
            <a:ahLst/>
            <a:cxnLst/>
            <a:rect l="l" t="t" r="r" b="b"/>
            <a:pathLst>
              <a:path w="451922" h="405086">
                <a:moveTo>
                  <a:pt x="0" y="0"/>
                </a:moveTo>
                <a:lnTo>
                  <a:pt x="451922" y="0"/>
                </a:lnTo>
                <a:lnTo>
                  <a:pt x="451922" y="405086"/>
                </a:lnTo>
                <a:lnTo>
                  <a:pt x="0" y="405086"/>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35" name="Freeform 35"/>
          <p:cNvSpPr/>
          <p:nvPr/>
        </p:nvSpPr>
        <p:spPr>
          <a:xfrm>
            <a:off x="15694641" y="3085316"/>
            <a:ext cx="420451" cy="427445"/>
          </a:xfrm>
          <a:custGeom>
            <a:avLst/>
            <a:gdLst/>
            <a:ahLst/>
            <a:cxnLst/>
            <a:rect l="l" t="t" r="r" b="b"/>
            <a:pathLst>
              <a:path w="420451" h="427445">
                <a:moveTo>
                  <a:pt x="0" y="0"/>
                </a:moveTo>
                <a:lnTo>
                  <a:pt x="420451" y="0"/>
                </a:lnTo>
                <a:lnTo>
                  <a:pt x="420451" y="427445"/>
                </a:lnTo>
                <a:lnTo>
                  <a:pt x="0" y="42744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36" name="Group 36"/>
          <p:cNvGrpSpPr/>
          <p:nvPr/>
        </p:nvGrpSpPr>
        <p:grpSpPr>
          <a:xfrm>
            <a:off x="2490694" y="9376318"/>
            <a:ext cx="229651" cy="229651"/>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8" name="Freeform 38"/>
          <p:cNvSpPr/>
          <p:nvPr/>
        </p:nvSpPr>
        <p:spPr>
          <a:xfrm rot="-771795">
            <a:off x="2865448" y="1647521"/>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9" name="Freeform 39"/>
          <p:cNvSpPr/>
          <p:nvPr/>
        </p:nvSpPr>
        <p:spPr>
          <a:xfrm rot="4678159">
            <a:off x="15159154" y="375441"/>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40" name="Group 40"/>
          <p:cNvGrpSpPr>
            <a:grpSpLocks noChangeAspect="1"/>
          </p:cNvGrpSpPr>
          <p:nvPr/>
        </p:nvGrpSpPr>
        <p:grpSpPr>
          <a:xfrm rot="1977585">
            <a:off x="3370855" y="9474682"/>
            <a:ext cx="498419" cy="262574"/>
            <a:chOff x="0" y="0"/>
            <a:chExt cx="1610360" cy="848360"/>
          </a:xfrm>
        </p:grpSpPr>
        <p:sp>
          <p:nvSpPr>
            <p:cNvPr id="41" name="Freeform 41"/>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2" name="Freeform 42"/>
          <p:cNvSpPr/>
          <p:nvPr/>
        </p:nvSpPr>
        <p:spPr>
          <a:xfrm>
            <a:off x="2748353" y="7888147"/>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grpSp>
        <p:nvGrpSpPr>
          <p:cNvPr id="43" name="Group 43"/>
          <p:cNvGrpSpPr/>
          <p:nvPr/>
        </p:nvGrpSpPr>
        <p:grpSpPr>
          <a:xfrm>
            <a:off x="14170004" y="614952"/>
            <a:ext cx="252393" cy="252393"/>
            <a:chOff x="0" y="0"/>
            <a:chExt cx="6350000" cy="6350000"/>
          </a:xfrm>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grpSp>
        <p:nvGrpSpPr>
          <p:cNvPr id="45" name="Group 45"/>
          <p:cNvGrpSpPr/>
          <p:nvPr/>
        </p:nvGrpSpPr>
        <p:grpSpPr>
          <a:xfrm>
            <a:off x="2102176" y="1987440"/>
            <a:ext cx="229651" cy="229651"/>
            <a:chOff x="0" y="0"/>
            <a:chExt cx="6350000" cy="6350000"/>
          </a:xfrm>
        </p:grpSpPr>
        <p:sp>
          <p:nvSpPr>
            <p:cNvPr id="46" name="Freeform 4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grpSp>
        <p:nvGrpSpPr>
          <p:cNvPr id="47" name="Group 47"/>
          <p:cNvGrpSpPr>
            <a:grpSpLocks noChangeAspect="1"/>
          </p:cNvGrpSpPr>
          <p:nvPr/>
        </p:nvGrpSpPr>
        <p:grpSpPr>
          <a:xfrm rot="-921396">
            <a:off x="16540798" y="9558525"/>
            <a:ext cx="547777" cy="288577"/>
            <a:chOff x="0" y="0"/>
            <a:chExt cx="1610360" cy="848360"/>
          </a:xfrm>
        </p:grpSpPr>
        <p:sp>
          <p:nvSpPr>
            <p:cNvPr id="48" name="Freeform 4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9" name="Freeform 49"/>
          <p:cNvSpPr/>
          <p:nvPr/>
        </p:nvSpPr>
        <p:spPr>
          <a:xfrm rot="432686">
            <a:off x="2912608" y="-670724"/>
            <a:ext cx="2225071" cy="2156296"/>
          </a:xfrm>
          <a:custGeom>
            <a:avLst/>
            <a:gdLst/>
            <a:ahLst/>
            <a:cxnLst/>
            <a:rect l="l" t="t" r="r" b="b"/>
            <a:pathLst>
              <a:path w="2225071" h="2156296">
                <a:moveTo>
                  <a:pt x="0" y="0"/>
                </a:moveTo>
                <a:lnTo>
                  <a:pt x="2225071" y="0"/>
                </a:lnTo>
                <a:lnTo>
                  <a:pt x="2225071" y="2156296"/>
                </a:lnTo>
                <a:lnTo>
                  <a:pt x="0" y="2156296"/>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sp>
        <p:nvSpPr>
          <p:cNvPr id="50" name="Freeform 50"/>
          <p:cNvSpPr/>
          <p:nvPr/>
        </p:nvSpPr>
        <p:spPr>
          <a:xfrm rot="1153974">
            <a:off x="15418170" y="8432300"/>
            <a:ext cx="635916" cy="2347340"/>
          </a:xfrm>
          <a:custGeom>
            <a:avLst/>
            <a:gdLst/>
            <a:ahLst/>
            <a:cxnLst/>
            <a:rect l="l" t="t" r="r" b="b"/>
            <a:pathLst>
              <a:path w="635916" h="2347340">
                <a:moveTo>
                  <a:pt x="0" y="0"/>
                </a:moveTo>
                <a:lnTo>
                  <a:pt x="635916" y="0"/>
                </a:lnTo>
                <a:lnTo>
                  <a:pt x="635916" y="2347339"/>
                </a:lnTo>
                <a:lnTo>
                  <a:pt x="0" y="2347339"/>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sp>
      <p:sp>
        <p:nvSpPr>
          <p:cNvPr id="51" name="Freeform 51"/>
          <p:cNvSpPr/>
          <p:nvPr/>
        </p:nvSpPr>
        <p:spPr>
          <a:xfrm rot="-842482">
            <a:off x="3931404" y="8366112"/>
            <a:ext cx="1054904" cy="2072133"/>
          </a:xfrm>
          <a:custGeom>
            <a:avLst/>
            <a:gdLst/>
            <a:ahLst/>
            <a:cxnLst/>
            <a:rect l="l" t="t" r="r" b="b"/>
            <a:pathLst>
              <a:path w="1054904" h="2072133">
                <a:moveTo>
                  <a:pt x="0" y="0"/>
                </a:moveTo>
                <a:lnTo>
                  <a:pt x="1054904" y="0"/>
                </a:lnTo>
                <a:lnTo>
                  <a:pt x="1054904" y="2072132"/>
                </a:lnTo>
                <a:lnTo>
                  <a:pt x="0" y="2072132"/>
                </a:lnTo>
                <a:lnTo>
                  <a:pt x="0" y="0"/>
                </a:lnTo>
                <a:close/>
              </a:path>
            </a:pathLst>
          </a:custGeom>
          <a:blipFill>
            <a:blip r:embed="rId29">
              <a:extLst>
                <a:ext uri="{96DAC541-7B7A-43D3-8B79-37D633B846F1}">
                  <asvg:svgBlip xmlns:asvg="http://schemas.microsoft.com/office/drawing/2016/SVG/main" xmlns="" r:embed="rId30"/>
                </a:ext>
              </a:extLst>
            </a:blip>
            <a:stretch>
              <a:fillRect/>
            </a:stretch>
          </a:blipFill>
        </p:spPr>
      </p:sp>
      <p:sp>
        <p:nvSpPr>
          <p:cNvPr id="52" name="Freeform 52"/>
          <p:cNvSpPr/>
          <p:nvPr/>
        </p:nvSpPr>
        <p:spPr>
          <a:xfrm>
            <a:off x="5649993" y="9347076"/>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53" name="Freeform 53"/>
          <p:cNvSpPr/>
          <p:nvPr/>
        </p:nvSpPr>
        <p:spPr>
          <a:xfrm rot="-684765">
            <a:off x="13333465" y="8957720"/>
            <a:ext cx="850155" cy="1508339"/>
          </a:xfrm>
          <a:custGeom>
            <a:avLst/>
            <a:gdLst/>
            <a:ahLst/>
            <a:cxnLst/>
            <a:rect l="l" t="t" r="r" b="b"/>
            <a:pathLst>
              <a:path w="850155" h="1508339">
                <a:moveTo>
                  <a:pt x="0" y="0"/>
                </a:moveTo>
                <a:lnTo>
                  <a:pt x="850155" y="0"/>
                </a:lnTo>
                <a:lnTo>
                  <a:pt x="850155" y="1508339"/>
                </a:lnTo>
                <a:lnTo>
                  <a:pt x="0" y="150833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54" name="Freeform 54"/>
          <p:cNvSpPr/>
          <p:nvPr/>
        </p:nvSpPr>
        <p:spPr>
          <a:xfrm>
            <a:off x="280356" y="9140282"/>
            <a:ext cx="238202" cy="236037"/>
          </a:xfrm>
          <a:custGeom>
            <a:avLst/>
            <a:gdLst/>
            <a:ahLst/>
            <a:cxnLst/>
            <a:rect l="l" t="t" r="r" b="b"/>
            <a:pathLst>
              <a:path w="238202" h="236037">
                <a:moveTo>
                  <a:pt x="0" y="0"/>
                </a:moveTo>
                <a:lnTo>
                  <a:pt x="238202" y="0"/>
                </a:lnTo>
                <a:lnTo>
                  <a:pt x="238202" y="236036"/>
                </a:lnTo>
                <a:lnTo>
                  <a:pt x="0" y="236036"/>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55" name="Freeform 55"/>
          <p:cNvSpPr/>
          <p:nvPr/>
        </p:nvSpPr>
        <p:spPr>
          <a:xfrm>
            <a:off x="14550558" y="1200069"/>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nvGrpSpPr>
          <p:cNvPr id="56" name="Group 56"/>
          <p:cNvGrpSpPr/>
          <p:nvPr/>
        </p:nvGrpSpPr>
        <p:grpSpPr>
          <a:xfrm>
            <a:off x="17823320" y="5426640"/>
            <a:ext cx="208069" cy="208069"/>
            <a:chOff x="0" y="0"/>
            <a:chExt cx="6350000" cy="6350000"/>
          </a:xfrm>
        </p:grpSpPr>
        <p:sp>
          <p:nvSpPr>
            <p:cNvPr id="57" name="Freeform 5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58" name="Freeform 58"/>
          <p:cNvSpPr/>
          <p:nvPr/>
        </p:nvSpPr>
        <p:spPr>
          <a:xfrm>
            <a:off x="14599093" y="8855697"/>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59" name="Freeform 59"/>
          <p:cNvSpPr/>
          <p:nvPr/>
        </p:nvSpPr>
        <p:spPr>
          <a:xfrm rot="-9414156">
            <a:off x="12901159" y="-655176"/>
            <a:ext cx="938638" cy="1962931"/>
          </a:xfrm>
          <a:custGeom>
            <a:avLst/>
            <a:gdLst/>
            <a:ahLst/>
            <a:cxnLst/>
            <a:rect l="l" t="t" r="r" b="b"/>
            <a:pathLst>
              <a:path w="938638" h="1962931">
                <a:moveTo>
                  <a:pt x="0" y="0"/>
                </a:moveTo>
                <a:lnTo>
                  <a:pt x="938638" y="0"/>
                </a:lnTo>
                <a:lnTo>
                  <a:pt x="938638" y="1962931"/>
                </a:lnTo>
                <a:lnTo>
                  <a:pt x="0" y="19629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0" name="Freeform 60"/>
          <p:cNvSpPr/>
          <p:nvPr/>
        </p:nvSpPr>
        <p:spPr>
          <a:xfrm>
            <a:off x="5565863" y="407424"/>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31">
              <a:extLst>
                <a:ext uri="{96DAC541-7B7A-43D3-8B79-37D633B846F1}">
                  <asvg:svgBlip xmlns:asvg="http://schemas.microsoft.com/office/drawing/2016/SVG/main" xmlns="" r:embed="rId32"/>
                </a:ext>
              </a:extLst>
            </a:blip>
            <a:stretch>
              <a:fillRect/>
            </a:stretch>
          </a:blipFill>
        </p:spPr>
      </p:sp>
      <p:sp>
        <p:nvSpPr>
          <p:cNvPr id="61" name="Freeform 61"/>
          <p:cNvSpPr/>
          <p:nvPr/>
        </p:nvSpPr>
        <p:spPr>
          <a:xfrm rot="4678159">
            <a:off x="12300890" y="9540296"/>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62" name="Group 62"/>
          <p:cNvGrpSpPr/>
          <p:nvPr/>
        </p:nvGrpSpPr>
        <p:grpSpPr>
          <a:xfrm>
            <a:off x="12145068" y="653113"/>
            <a:ext cx="252393" cy="252393"/>
            <a:chOff x="0" y="0"/>
            <a:chExt cx="6350000" cy="6350000"/>
          </a:xfrm>
        </p:grpSpPr>
        <p:sp>
          <p:nvSpPr>
            <p:cNvPr id="63" name="Freeform 6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BC2A"/>
            </a:solidFill>
          </p:spPr>
        </p:sp>
      </p:gr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294820" y="0"/>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sp>
        <p:nvSpPr>
          <p:cNvPr id="16" name="Freeform 16"/>
          <p:cNvSpPr/>
          <p:nvPr/>
        </p:nvSpPr>
        <p:spPr>
          <a:xfrm rot="771677">
            <a:off x="13389293" y="5297170"/>
            <a:ext cx="4445598" cy="6318033"/>
          </a:xfrm>
          <a:custGeom>
            <a:avLst/>
            <a:gdLst/>
            <a:ahLst/>
            <a:cxnLst/>
            <a:rect l="l" t="t" r="r" b="b"/>
            <a:pathLst>
              <a:path w="4445598" h="6318033">
                <a:moveTo>
                  <a:pt x="0" y="0"/>
                </a:moveTo>
                <a:lnTo>
                  <a:pt x="4445597" y="0"/>
                </a:lnTo>
                <a:lnTo>
                  <a:pt x="4445597" y="6318033"/>
                </a:lnTo>
                <a:lnTo>
                  <a:pt x="0" y="6318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Freeform 17"/>
          <p:cNvSpPr/>
          <p:nvPr/>
        </p:nvSpPr>
        <p:spPr>
          <a:xfrm rot="-873501">
            <a:off x="11928939" y="428795"/>
            <a:ext cx="1911167" cy="3166089"/>
          </a:xfrm>
          <a:custGeom>
            <a:avLst/>
            <a:gdLst/>
            <a:ahLst/>
            <a:cxnLst/>
            <a:rect l="l" t="t" r="r" b="b"/>
            <a:pathLst>
              <a:path w="1911167" h="3166089">
                <a:moveTo>
                  <a:pt x="0" y="0"/>
                </a:moveTo>
                <a:lnTo>
                  <a:pt x="1911166" y="0"/>
                </a:lnTo>
                <a:lnTo>
                  <a:pt x="1911166" y="3166089"/>
                </a:lnTo>
                <a:lnTo>
                  <a:pt x="0" y="3166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Freeform 18"/>
          <p:cNvSpPr/>
          <p:nvPr/>
        </p:nvSpPr>
        <p:spPr>
          <a:xfrm rot="-6816188">
            <a:off x="14692549" y="757774"/>
            <a:ext cx="3656175" cy="3543166"/>
          </a:xfrm>
          <a:custGeom>
            <a:avLst/>
            <a:gdLst/>
            <a:ahLst/>
            <a:cxnLst/>
            <a:rect l="l" t="t" r="r" b="b"/>
            <a:pathLst>
              <a:path w="3656175" h="3543166">
                <a:moveTo>
                  <a:pt x="0" y="0"/>
                </a:moveTo>
                <a:lnTo>
                  <a:pt x="3656175" y="0"/>
                </a:lnTo>
                <a:lnTo>
                  <a:pt x="3656175" y="3543166"/>
                </a:lnTo>
                <a:lnTo>
                  <a:pt x="0" y="35431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Freeform 19"/>
          <p:cNvSpPr/>
          <p:nvPr/>
        </p:nvSpPr>
        <p:spPr>
          <a:xfrm rot="776812">
            <a:off x="11654327" y="4757458"/>
            <a:ext cx="1403466" cy="2756808"/>
          </a:xfrm>
          <a:custGeom>
            <a:avLst/>
            <a:gdLst/>
            <a:ahLst/>
            <a:cxnLst/>
            <a:rect l="l" t="t" r="r" b="b"/>
            <a:pathLst>
              <a:path w="1403466" h="2756808">
                <a:moveTo>
                  <a:pt x="0" y="0"/>
                </a:moveTo>
                <a:lnTo>
                  <a:pt x="1403466" y="0"/>
                </a:lnTo>
                <a:lnTo>
                  <a:pt x="1403466" y="2756809"/>
                </a:lnTo>
                <a:lnTo>
                  <a:pt x="0" y="27568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0" name="Group 20"/>
          <p:cNvGrpSpPr/>
          <p:nvPr/>
        </p:nvGrpSpPr>
        <p:grpSpPr>
          <a:xfrm>
            <a:off x="17144474" y="913874"/>
            <a:ext cx="229651" cy="22965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2" name="Freeform 22"/>
          <p:cNvSpPr/>
          <p:nvPr/>
        </p:nvSpPr>
        <p:spPr>
          <a:xfrm>
            <a:off x="11561697" y="189382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3" name="Freeform 23"/>
          <p:cNvSpPr/>
          <p:nvPr/>
        </p:nvSpPr>
        <p:spPr>
          <a:xfrm rot="-771795">
            <a:off x="17483208" y="9501083"/>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4" name="Freeform 24"/>
          <p:cNvSpPr/>
          <p:nvPr/>
        </p:nvSpPr>
        <p:spPr>
          <a:xfrm>
            <a:off x="14407372" y="4274705"/>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25" name="Group 25"/>
          <p:cNvGrpSpPr>
            <a:grpSpLocks noChangeAspect="1"/>
          </p:cNvGrpSpPr>
          <p:nvPr/>
        </p:nvGrpSpPr>
        <p:grpSpPr>
          <a:xfrm rot="-874149">
            <a:off x="13641867" y="5520507"/>
            <a:ext cx="498419" cy="262574"/>
            <a:chOff x="0" y="0"/>
            <a:chExt cx="1610360" cy="848360"/>
          </a:xfrm>
        </p:grpSpPr>
        <p:sp>
          <p:nvSpPr>
            <p:cNvPr id="26" name="Freeform 2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7" name="Group 27"/>
          <p:cNvGrpSpPr/>
          <p:nvPr/>
        </p:nvGrpSpPr>
        <p:grpSpPr>
          <a:xfrm>
            <a:off x="17144474" y="4746486"/>
            <a:ext cx="229651" cy="229651"/>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9" name="Freeform 29"/>
          <p:cNvSpPr/>
          <p:nvPr/>
        </p:nvSpPr>
        <p:spPr>
          <a:xfrm>
            <a:off x="12657002" y="9299018"/>
            <a:ext cx="455040" cy="407881"/>
          </a:xfrm>
          <a:custGeom>
            <a:avLst/>
            <a:gdLst/>
            <a:ahLst/>
            <a:cxnLst/>
            <a:rect l="l" t="t" r="r" b="b"/>
            <a:pathLst>
              <a:path w="455040" h="407881">
                <a:moveTo>
                  <a:pt x="0" y="0"/>
                </a:moveTo>
                <a:lnTo>
                  <a:pt x="455040" y="0"/>
                </a:lnTo>
                <a:lnTo>
                  <a:pt x="455040" y="407881"/>
                </a:lnTo>
                <a:lnTo>
                  <a:pt x="0" y="407881"/>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0" name="Freeform 30"/>
          <p:cNvSpPr/>
          <p:nvPr/>
        </p:nvSpPr>
        <p:spPr>
          <a:xfrm>
            <a:off x="13891077" y="741038"/>
            <a:ext cx="568596" cy="509669"/>
          </a:xfrm>
          <a:custGeom>
            <a:avLst/>
            <a:gdLst/>
            <a:ahLst/>
            <a:cxnLst/>
            <a:rect l="l" t="t" r="r" b="b"/>
            <a:pathLst>
              <a:path w="568596" h="509669">
                <a:moveTo>
                  <a:pt x="0" y="0"/>
                </a:moveTo>
                <a:lnTo>
                  <a:pt x="568596" y="0"/>
                </a:lnTo>
                <a:lnTo>
                  <a:pt x="568596" y="509669"/>
                </a:lnTo>
                <a:lnTo>
                  <a:pt x="0" y="50966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grpSp>
        <p:nvGrpSpPr>
          <p:cNvPr id="31" name="Group 31"/>
          <p:cNvGrpSpPr>
            <a:grpSpLocks noChangeAspect="1"/>
          </p:cNvGrpSpPr>
          <p:nvPr/>
        </p:nvGrpSpPr>
        <p:grpSpPr>
          <a:xfrm rot="-9583335">
            <a:off x="11985075" y="8218500"/>
            <a:ext cx="498419" cy="262574"/>
            <a:chOff x="0" y="0"/>
            <a:chExt cx="1610360" cy="848360"/>
          </a:xfrm>
        </p:grpSpPr>
        <p:sp>
          <p:nvSpPr>
            <p:cNvPr id="32" name="Freeform 3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4" name="TextBox 34"/>
          <p:cNvSpPr txBox="1"/>
          <p:nvPr/>
        </p:nvSpPr>
        <p:spPr>
          <a:xfrm>
            <a:off x="1455509" y="2034543"/>
            <a:ext cx="4993986" cy="2412364"/>
          </a:xfrm>
          <a:prstGeom prst="rect">
            <a:avLst/>
          </a:prstGeom>
        </p:spPr>
        <p:txBody>
          <a:bodyPr lIns="0" tIns="0" rIns="0" bIns="0" rtlCol="0" anchor="t">
            <a:spAutoFit/>
          </a:bodyPr>
          <a:lstStyle/>
          <a:p>
            <a:pPr>
              <a:lnSpc>
                <a:spcPts val="18099"/>
              </a:lnSpc>
            </a:pPr>
            <a:r>
              <a:rPr lang="en-US" sz="18099" spc="597" dirty="0">
                <a:solidFill>
                  <a:srgbClr val="003933"/>
                </a:solidFill>
                <a:latin typeface="Marykate"/>
              </a:rPr>
              <a:t>01</a:t>
            </a:r>
          </a:p>
        </p:txBody>
      </p:sp>
      <p:sp>
        <p:nvSpPr>
          <p:cNvPr id="36" name="TextBox 35"/>
          <p:cNvSpPr txBox="1"/>
          <p:nvPr/>
        </p:nvSpPr>
        <p:spPr>
          <a:xfrm>
            <a:off x="1206599" y="4480106"/>
            <a:ext cx="10056467" cy="3785652"/>
          </a:xfrm>
          <a:prstGeom prst="rect">
            <a:avLst/>
          </a:prstGeom>
          <a:noFill/>
        </p:spPr>
        <p:txBody>
          <a:bodyPr wrap="square" rtlCol="0">
            <a:spAutoFit/>
          </a:bodyPr>
          <a:lstStyle/>
          <a:p>
            <a:r>
              <a:rPr lang="en-US" sz="8000" b="1" dirty="0">
                <a:solidFill>
                  <a:srgbClr val="009999"/>
                </a:solidFill>
                <a:latin typeface="Arial" panose="020B0604020202020204" pitchFamily="34" charset="0"/>
                <a:cs typeface="Arial" panose="020B0604020202020204" pitchFamily="34" charset="0"/>
              </a:rPr>
              <a:t>MẠCH ĐIỆN VÀ CÁC BỘ PHẬN CỦA MẠCH ĐIỆN</a:t>
            </a:r>
            <a:endParaRPr lang="vi-VN" sz="8000" b="1" dirty="0">
              <a:solidFill>
                <a:srgbClr val="009999"/>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69488" y="-876300"/>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sp>
        <p:nvSpPr>
          <p:cNvPr id="17" name="Freeform 17"/>
          <p:cNvSpPr/>
          <p:nvPr/>
        </p:nvSpPr>
        <p:spPr>
          <a:xfrm>
            <a:off x="15908221" y="7258248"/>
            <a:ext cx="2702157" cy="3230840"/>
          </a:xfrm>
          <a:custGeom>
            <a:avLst/>
            <a:gdLst/>
            <a:ahLst/>
            <a:cxnLst/>
            <a:rect l="l" t="t" r="r" b="b"/>
            <a:pathLst>
              <a:path w="2702157" h="3230840">
                <a:moveTo>
                  <a:pt x="0" y="0"/>
                </a:moveTo>
                <a:lnTo>
                  <a:pt x="2702158" y="0"/>
                </a:lnTo>
                <a:lnTo>
                  <a:pt x="2702158" y="3230840"/>
                </a:lnTo>
                <a:lnTo>
                  <a:pt x="0" y="32308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rot="-1236592">
            <a:off x="905513" y="7313616"/>
            <a:ext cx="1316169" cy="2752444"/>
          </a:xfrm>
          <a:custGeom>
            <a:avLst/>
            <a:gdLst/>
            <a:ahLst/>
            <a:cxnLst/>
            <a:rect l="l" t="t" r="r" b="b"/>
            <a:pathLst>
              <a:path w="1316169" h="2752444">
                <a:moveTo>
                  <a:pt x="0" y="0"/>
                </a:moveTo>
                <a:lnTo>
                  <a:pt x="1316169" y="0"/>
                </a:lnTo>
                <a:lnTo>
                  <a:pt x="1316169" y="2752445"/>
                </a:lnTo>
                <a:lnTo>
                  <a:pt x="0" y="27524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187722" y="44454"/>
            <a:ext cx="2963744" cy="2893691"/>
          </a:xfrm>
          <a:custGeom>
            <a:avLst/>
            <a:gdLst/>
            <a:ahLst/>
            <a:cxnLst/>
            <a:rect l="l" t="t" r="r" b="b"/>
            <a:pathLst>
              <a:path w="2963744" h="2893691">
                <a:moveTo>
                  <a:pt x="0" y="0"/>
                </a:moveTo>
                <a:lnTo>
                  <a:pt x="2963743" y="0"/>
                </a:lnTo>
                <a:lnTo>
                  <a:pt x="2963743" y="2893691"/>
                </a:lnTo>
                <a:lnTo>
                  <a:pt x="0" y="28936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rot="-1103996">
            <a:off x="16007855" y="595433"/>
            <a:ext cx="1896188" cy="3364204"/>
          </a:xfrm>
          <a:custGeom>
            <a:avLst/>
            <a:gdLst/>
            <a:ahLst/>
            <a:cxnLst/>
            <a:rect l="l" t="t" r="r" b="b"/>
            <a:pathLst>
              <a:path w="1896188" h="3364204">
                <a:moveTo>
                  <a:pt x="0" y="0"/>
                </a:moveTo>
                <a:lnTo>
                  <a:pt x="1896188" y="0"/>
                </a:lnTo>
                <a:lnTo>
                  <a:pt x="1896188" y="3364205"/>
                </a:lnTo>
                <a:lnTo>
                  <a:pt x="0" y="33642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21" name="Group 21"/>
          <p:cNvGrpSpPr/>
          <p:nvPr/>
        </p:nvGrpSpPr>
        <p:grpSpPr>
          <a:xfrm>
            <a:off x="1717687" y="4678387"/>
            <a:ext cx="229651" cy="22965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3" name="Freeform 23"/>
          <p:cNvSpPr/>
          <p:nvPr/>
        </p:nvSpPr>
        <p:spPr>
          <a:xfrm>
            <a:off x="796669" y="4271065"/>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4" name="Freeform 24"/>
          <p:cNvSpPr/>
          <p:nvPr/>
        </p:nvSpPr>
        <p:spPr>
          <a:xfrm rot="-771795">
            <a:off x="322580" y="9449844"/>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5" name="Freeform 25"/>
          <p:cNvSpPr/>
          <p:nvPr/>
        </p:nvSpPr>
        <p:spPr>
          <a:xfrm>
            <a:off x="1637367" y="6352043"/>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26" name="Group 26"/>
          <p:cNvGrpSpPr>
            <a:grpSpLocks noChangeAspect="1"/>
          </p:cNvGrpSpPr>
          <p:nvPr/>
        </p:nvGrpSpPr>
        <p:grpSpPr>
          <a:xfrm rot="-874149">
            <a:off x="702580" y="5602252"/>
            <a:ext cx="498419" cy="262574"/>
            <a:chOff x="0" y="0"/>
            <a:chExt cx="1610360" cy="848360"/>
          </a:xfrm>
        </p:grpSpPr>
        <p:sp>
          <p:nvSpPr>
            <p:cNvPr id="27" name="Freeform 2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8" name="Group 28"/>
          <p:cNvGrpSpPr>
            <a:grpSpLocks noChangeAspect="1"/>
          </p:cNvGrpSpPr>
          <p:nvPr/>
        </p:nvGrpSpPr>
        <p:grpSpPr>
          <a:xfrm rot="10171898">
            <a:off x="1583303" y="3464058"/>
            <a:ext cx="498419" cy="262574"/>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0" name="Group 30"/>
          <p:cNvGrpSpPr/>
          <p:nvPr/>
        </p:nvGrpSpPr>
        <p:grpSpPr>
          <a:xfrm>
            <a:off x="17544116" y="4522721"/>
            <a:ext cx="229651" cy="22965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2" name="Freeform 32"/>
          <p:cNvSpPr/>
          <p:nvPr/>
        </p:nvSpPr>
        <p:spPr>
          <a:xfrm>
            <a:off x="17544628" y="696553"/>
            <a:ext cx="488240" cy="483801"/>
          </a:xfrm>
          <a:custGeom>
            <a:avLst/>
            <a:gdLst/>
            <a:ahLst/>
            <a:cxnLst/>
            <a:rect l="l" t="t" r="r" b="b"/>
            <a:pathLst>
              <a:path w="488240" h="483801">
                <a:moveTo>
                  <a:pt x="0" y="0"/>
                </a:moveTo>
                <a:lnTo>
                  <a:pt x="488240" y="0"/>
                </a:lnTo>
                <a:lnTo>
                  <a:pt x="488240" y="483801"/>
                </a:lnTo>
                <a:lnTo>
                  <a:pt x="0" y="48380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3" name="Freeform 33"/>
          <p:cNvSpPr/>
          <p:nvPr/>
        </p:nvSpPr>
        <p:spPr>
          <a:xfrm rot="-771795">
            <a:off x="17442085" y="5897299"/>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34" name="Freeform 34"/>
          <p:cNvSpPr/>
          <p:nvPr/>
        </p:nvSpPr>
        <p:spPr>
          <a:xfrm>
            <a:off x="16523523" y="495745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35" name="Group 35"/>
          <p:cNvGrpSpPr>
            <a:grpSpLocks noChangeAspect="1"/>
          </p:cNvGrpSpPr>
          <p:nvPr/>
        </p:nvGrpSpPr>
        <p:grpSpPr>
          <a:xfrm rot="-874149">
            <a:off x="16506344" y="6632665"/>
            <a:ext cx="498419" cy="262574"/>
            <a:chOff x="0" y="0"/>
            <a:chExt cx="1610360" cy="848360"/>
          </a:xfrm>
        </p:grpSpPr>
        <p:sp>
          <p:nvSpPr>
            <p:cNvPr id="36" name="Freeform 3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16" name="TextBox 15"/>
          <p:cNvSpPr txBox="1"/>
          <p:nvPr/>
        </p:nvSpPr>
        <p:spPr>
          <a:xfrm>
            <a:off x="4876800" y="2384458"/>
            <a:ext cx="9829800" cy="769441"/>
          </a:xfrm>
          <a:prstGeom prst="rect">
            <a:avLst/>
          </a:prstGeom>
          <a:noFill/>
        </p:spPr>
        <p:txBody>
          <a:bodyPr wrap="square" rtlCol="0">
            <a:spAutoFit/>
          </a:bodyPr>
          <a:lstStyle/>
          <a:p>
            <a:r>
              <a:rPr lang="en-US" sz="4400" dirty="0">
                <a:solidFill>
                  <a:srgbClr val="FF0000"/>
                </a:solidFill>
                <a:latin typeface="Arial" pitchFamily="34" charset="0"/>
                <a:cs typeface="Arial" pitchFamily="34" charset="0"/>
              </a:rPr>
              <a:t>TRÒ CHƠI: “AI NHANH HƠN”</a:t>
            </a:r>
          </a:p>
        </p:txBody>
      </p:sp>
      <p:sp>
        <p:nvSpPr>
          <p:cNvPr id="38" name="TextBox 37"/>
          <p:cNvSpPr txBox="1"/>
          <p:nvPr/>
        </p:nvSpPr>
        <p:spPr>
          <a:xfrm>
            <a:off x="3074693" y="3892734"/>
            <a:ext cx="12347402" cy="3416320"/>
          </a:xfrm>
          <a:prstGeom prst="rect">
            <a:avLst/>
          </a:prstGeom>
          <a:noFill/>
        </p:spPr>
        <p:txBody>
          <a:bodyPr wrap="square" rtlCol="0">
            <a:spAutoFit/>
          </a:bodyPr>
          <a:lstStyle/>
          <a:p>
            <a:pPr algn="just"/>
            <a:r>
              <a:rPr lang="en-US" sz="3600" dirty="0">
                <a:latin typeface="Arial" pitchFamily="34" charset="0"/>
                <a:cs typeface="Arial" pitchFamily="34" charset="0"/>
              </a:rPr>
              <a:t>Luật chơi như sau: Các nhóm chọn các nội dung trong xấp thông tin mà giáo viên phát cho để dán vào các ô tương ứng trong phiếu học tập số 1. Nhóm nào nhanh hơn và đúng nhiều nhất sẽ dành chiến thắng. (Thời gian tối đa cho trò chơi này là 5 phút)</a:t>
            </a:r>
          </a:p>
          <a:p>
            <a:endParaRPr lang="en-US" sz="3600" dirty="0"/>
          </a:p>
        </p:txBody>
      </p:sp>
    </p:spTree>
    <p:extLst>
      <p:ext uri="{BB962C8B-B14F-4D97-AF65-F5344CB8AC3E}">
        <p14:creationId xmlns:p14="http://schemas.microsoft.com/office/powerpoint/2010/main" val="239760959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99AF284-7F2C-49B8-B3BB-CDB149CCD56F}"/>
              </a:ext>
            </a:extLst>
          </p:cNvPr>
          <p:cNvGraphicFramePr>
            <a:graphicFrameLocks noGrp="1"/>
          </p:cNvGraphicFramePr>
          <p:nvPr>
            <p:extLst>
              <p:ext uri="{D42A27DB-BD31-4B8C-83A1-F6EECF244321}">
                <p14:modId xmlns:p14="http://schemas.microsoft.com/office/powerpoint/2010/main" val="2383758614"/>
              </p:ext>
            </p:extLst>
          </p:nvPr>
        </p:nvGraphicFramePr>
        <p:xfrm>
          <a:off x="331073" y="492661"/>
          <a:ext cx="17804527" cy="8473440"/>
        </p:xfrm>
        <a:graphic>
          <a:graphicData uri="http://schemas.openxmlformats.org/drawingml/2006/table">
            <a:tbl>
              <a:tblPr firstRow="1" firstCol="1" bandRow="1">
                <a:tableStyleId>{5C22544A-7EE6-4342-B048-85BDC9FD1C3A}</a:tableStyleId>
              </a:tblPr>
              <a:tblGrid>
                <a:gridCol w="4390469">
                  <a:extLst>
                    <a:ext uri="{9D8B030D-6E8A-4147-A177-3AD203B41FA5}">
                      <a16:colId xmlns:a16="http://schemas.microsoft.com/office/drawing/2014/main" xmlns="" val="1423448663"/>
                    </a:ext>
                  </a:extLst>
                </a:gridCol>
                <a:gridCol w="1995394">
                  <a:extLst>
                    <a:ext uri="{9D8B030D-6E8A-4147-A177-3AD203B41FA5}">
                      <a16:colId xmlns:a16="http://schemas.microsoft.com/office/drawing/2014/main" xmlns="" val="4028140610"/>
                    </a:ext>
                  </a:extLst>
                </a:gridCol>
                <a:gridCol w="3618517">
                  <a:extLst>
                    <a:ext uri="{9D8B030D-6E8A-4147-A177-3AD203B41FA5}">
                      <a16:colId xmlns:a16="http://schemas.microsoft.com/office/drawing/2014/main" xmlns="" val="1903210471"/>
                    </a:ext>
                  </a:extLst>
                </a:gridCol>
                <a:gridCol w="7800147">
                  <a:extLst>
                    <a:ext uri="{9D8B030D-6E8A-4147-A177-3AD203B41FA5}">
                      <a16:colId xmlns:a16="http://schemas.microsoft.com/office/drawing/2014/main" xmlns="" val="4135127623"/>
                    </a:ext>
                  </a:extLst>
                </a:gridCol>
              </a:tblGrid>
              <a:tr h="382724">
                <a:tc gridSpan="4">
                  <a:txBody>
                    <a:bodyPr/>
                    <a:lstStyle/>
                    <a:p>
                      <a:pPr algn="ctr"/>
                      <a:r>
                        <a:rPr lang="en-US" sz="2800" dirty="0">
                          <a:solidFill>
                            <a:srgbClr val="FF0000"/>
                          </a:solidFill>
                          <a:effectLst/>
                          <a:latin typeface="Arial" panose="020B0604020202020204" pitchFamily="34" charset="0"/>
                          <a:cs typeface="Arial" panose="020B0604020202020204" pitchFamily="34" charset="0"/>
                        </a:rPr>
                        <a:t>PHIẾU HỌC TẬP SỐ 1</a:t>
                      </a: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2056521"/>
                  </a:ext>
                </a:extLst>
              </a:tr>
              <a:tr h="648502">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Thiết</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bị</a:t>
                      </a:r>
                      <a:endParaRPr lang="en-US" sz="2400" b="1" dirty="0">
                        <a:solidFill>
                          <a:schemeClr val="tx1"/>
                        </a:solidFill>
                        <a:effectLst/>
                        <a:latin typeface="Arial" panose="020B0604020202020204" pitchFamily="34" charset="0"/>
                        <a:cs typeface="Arial" panose="020B0604020202020204" pitchFamily="34" charset="0"/>
                      </a:endParaRPr>
                    </a:p>
                    <a:p>
                      <a:pPr algn="ct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Tên</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thiết</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bị</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Công</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dụng</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Kí</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hiệu</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156768"/>
                  </a:ext>
                </a:extLst>
              </a:tr>
              <a:tr h="1176539">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230434"/>
                  </a:ext>
                </a:extLst>
              </a:tr>
              <a:tr h="765447">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9097193"/>
                  </a:ext>
                </a:extLst>
              </a:tr>
              <a:tr h="1530894">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7988803"/>
                  </a:ext>
                </a:extLst>
              </a:tr>
            </a:tbl>
          </a:graphicData>
        </a:graphic>
      </p:graphicFrame>
    </p:spTree>
    <p:extLst>
      <p:ext uri="{BB962C8B-B14F-4D97-AF65-F5344CB8AC3E}">
        <p14:creationId xmlns:p14="http://schemas.microsoft.com/office/powerpoint/2010/main" val="95521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99AF284-7F2C-49B8-B3BB-CDB149CCD56F}"/>
              </a:ext>
            </a:extLst>
          </p:cNvPr>
          <p:cNvGraphicFramePr>
            <a:graphicFrameLocks noGrp="1"/>
          </p:cNvGraphicFramePr>
          <p:nvPr>
            <p:extLst>
              <p:ext uri="{D42A27DB-BD31-4B8C-83A1-F6EECF244321}">
                <p14:modId xmlns:p14="http://schemas.microsoft.com/office/powerpoint/2010/main" val="2204823131"/>
              </p:ext>
            </p:extLst>
          </p:nvPr>
        </p:nvGraphicFramePr>
        <p:xfrm>
          <a:off x="331073" y="492661"/>
          <a:ext cx="17804527" cy="8473440"/>
        </p:xfrm>
        <a:graphic>
          <a:graphicData uri="http://schemas.openxmlformats.org/drawingml/2006/table">
            <a:tbl>
              <a:tblPr firstRow="1" firstCol="1" bandRow="1">
                <a:tableStyleId>{5C22544A-7EE6-4342-B048-85BDC9FD1C3A}</a:tableStyleId>
              </a:tblPr>
              <a:tblGrid>
                <a:gridCol w="4390469">
                  <a:extLst>
                    <a:ext uri="{9D8B030D-6E8A-4147-A177-3AD203B41FA5}">
                      <a16:colId xmlns:a16="http://schemas.microsoft.com/office/drawing/2014/main" xmlns="" val="1423448663"/>
                    </a:ext>
                  </a:extLst>
                </a:gridCol>
                <a:gridCol w="1995394">
                  <a:extLst>
                    <a:ext uri="{9D8B030D-6E8A-4147-A177-3AD203B41FA5}">
                      <a16:colId xmlns:a16="http://schemas.microsoft.com/office/drawing/2014/main" xmlns="" val="4028140610"/>
                    </a:ext>
                  </a:extLst>
                </a:gridCol>
                <a:gridCol w="3618517">
                  <a:extLst>
                    <a:ext uri="{9D8B030D-6E8A-4147-A177-3AD203B41FA5}">
                      <a16:colId xmlns:a16="http://schemas.microsoft.com/office/drawing/2014/main" xmlns="" val="1903210471"/>
                    </a:ext>
                  </a:extLst>
                </a:gridCol>
                <a:gridCol w="7800147">
                  <a:extLst>
                    <a:ext uri="{9D8B030D-6E8A-4147-A177-3AD203B41FA5}">
                      <a16:colId xmlns:a16="http://schemas.microsoft.com/office/drawing/2014/main" xmlns="" val="4135127623"/>
                    </a:ext>
                  </a:extLst>
                </a:gridCol>
              </a:tblGrid>
              <a:tr h="382724">
                <a:tc gridSpan="4">
                  <a:txBody>
                    <a:bodyPr/>
                    <a:lstStyle/>
                    <a:p>
                      <a:pPr algn="ctr"/>
                      <a:r>
                        <a:rPr lang="en-US" sz="2800" dirty="0">
                          <a:solidFill>
                            <a:srgbClr val="FF0000"/>
                          </a:solidFill>
                          <a:effectLst/>
                          <a:latin typeface="Arial" panose="020B0604020202020204" pitchFamily="34" charset="0"/>
                          <a:cs typeface="Arial" panose="020B0604020202020204" pitchFamily="34" charset="0"/>
                        </a:rPr>
                        <a:t>PHIẾU HỌC TẬP SỐ 1</a:t>
                      </a: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2056521"/>
                  </a:ext>
                </a:extLst>
              </a:tr>
              <a:tr h="648502">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Thiết</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bị</a:t>
                      </a:r>
                      <a:endParaRPr lang="en-US" sz="2400" b="1" dirty="0">
                        <a:solidFill>
                          <a:schemeClr val="tx1"/>
                        </a:solidFill>
                        <a:effectLst/>
                        <a:latin typeface="Arial" panose="020B0604020202020204" pitchFamily="34" charset="0"/>
                        <a:cs typeface="Arial" panose="020B0604020202020204" pitchFamily="34" charset="0"/>
                      </a:endParaRPr>
                    </a:p>
                    <a:p>
                      <a:pPr algn="ct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Tên</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thiết</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bị</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Công</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dụng</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Kí</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hiệu</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156768"/>
                  </a:ext>
                </a:extLst>
              </a:tr>
              <a:tr h="1176539">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Nguồn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Cung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cấp</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năng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lượng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cho</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230434"/>
                  </a:ext>
                </a:extLst>
              </a:tr>
              <a:tr h="765447">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effectLst/>
                          <a:latin typeface="Arial" panose="020B0604020202020204" pitchFamily="34" charset="0"/>
                          <a:cs typeface="Arial" panose="020B0604020202020204" pitchFamily="34" charset="0"/>
                        </a:rPr>
                        <a:t>Bóng đèn</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Phát</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sáng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tín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hiệu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có</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a:t>
                      </a:r>
                      <a:r>
                        <a:rPr lang="en-US" sz="2400" dirty="0">
                          <a:solidFill>
                            <a:schemeClr val="tx1"/>
                          </a:solidFill>
                          <a:effectLst/>
                          <a:latin typeface="Arial" panose="020B0604020202020204" pitchFamily="34" charset="0"/>
                          <a:cs typeface="Arial" panose="020B0604020202020204" pitchFamily="34" charset="0"/>
                        </a:rPr>
                        <a:t> qua </a:t>
                      </a:r>
                      <a:r>
                        <a:rPr lang="en-US" sz="2400" dirty="0" err="1">
                          <a:solidFill>
                            <a:schemeClr val="tx1"/>
                          </a:solidFill>
                          <a:effectLst/>
                          <a:latin typeface="Arial" panose="020B0604020202020204" pitchFamily="34" charset="0"/>
                          <a:cs typeface="Arial" panose="020B0604020202020204" pitchFamily="34" charset="0"/>
                        </a:rPr>
                        <a:t>đoạn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chứa</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bóng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đèn</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9097193"/>
                  </a:ext>
                </a:extLst>
              </a:tr>
              <a:tr h="1530894">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effectLst/>
                          <a:latin typeface="Arial" panose="020B0604020202020204" pitchFamily="34" charset="0"/>
                          <a:cs typeface="Arial" panose="020B0604020202020204" pitchFamily="34" charset="0"/>
                        </a:rPr>
                        <a:t>Dây nối</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Dẫn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nối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kết</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thành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phần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có</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trong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a:t>
                      </a:r>
                    </a:p>
                    <a:p>
                      <a:r>
                        <a:rPr lang="en-US" sz="2400" dirty="0" err="1">
                          <a:solidFill>
                            <a:schemeClr val="tx1"/>
                          </a:solidFill>
                          <a:effectLst/>
                          <a:latin typeface="Arial" panose="020B0604020202020204" pitchFamily="34" charset="0"/>
                          <a:cs typeface="Arial" panose="020B0604020202020204" pitchFamily="34" charset="0"/>
                        </a:rPr>
                        <a:t>Có</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màu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để</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phân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biệt</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đoạn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với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nhau</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7988803"/>
                  </a:ext>
                </a:extLst>
              </a:tr>
            </a:tbl>
          </a:graphicData>
        </a:graphic>
      </p:graphicFrame>
      <p:pic>
        <p:nvPicPr>
          <p:cNvPr id="7182" name="Picture 52">
            <a:extLst>
              <a:ext uri="{FF2B5EF4-FFF2-40B4-BE49-F238E27FC236}">
                <a16:creationId xmlns:a16="http://schemas.microsoft.com/office/drawing/2014/main" xmlns="" id="{69A8FA02-D811-4ABC-9097-1980DD8F0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84" y="1721799"/>
            <a:ext cx="4183830" cy="2354901"/>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4">
            <a:extLst>
              <a:ext uri="{FF2B5EF4-FFF2-40B4-BE49-F238E27FC236}">
                <a16:creationId xmlns:a16="http://schemas.microsoft.com/office/drawing/2014/main" xmlns="" id="{586CBF98-55F7-4B4B-BE09-31D77A386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840" y="1844584"/>
            <a:ext cx="7090733" cy="162251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53">
            <a:extLst>
              <a:ext uri="{FF2B5EF4-FFF2-40B4-BE49-F238E27FC236}">
                <a16:creationId xmlns:a16="http://schemas.microsoft.com/office/drawing/2014/main" xmlns="" id="{75DF8B56-9F5B-447A-9053-15BBF848D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980" y="4492921"/>
            <a:ext cx="3101467" cy="2250779"/>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6">
            <a:extLst>
              <a:ext uri="{FF2B5EF4-FFF2-40B4-BE49-F238E27FC236}">
                <a16:creationId xmlns:a16="http://schemas.microsoft.com/office/drawing/2014/main" xmlns="" id="{2AB3B5E1-3444-4495-8688-C490ECEDB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3400" y="4660164"/>
            <a:ext cx="4418158" cy="134879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54">
            <a:extLst>
              <a:ext uri="{FF2B5EF4-FFF2-40B4-BE49-F238E27FC236}">
                <a16:creationId xmlns:a16="http://schemas.microsoft.com/office/drawing/2014/main" xmlns="" id="{75979A89-3D0D-45E7-B383-7E38BFEA1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980" y="6938452"/>
            <a:ext cx="3152331" cy="2015048"/>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8">
            <a:extLst>
              <a:ext uri="{FF2B5EF4-FFF2-40B4-BE49-F238E27FC236}">
                <a16:creationId xmlns:a16="http://schemas.microsoft.com/office/drawing/2014/main" xmlns="" id="{9627515F-7A80-4D2F-A296-FE8A3425BD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6139" y="7115321"/>
            <a:ext cx="5229269" cy="134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8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99AF284-7F2C-49B8-B3BB-CDB149CCD56F}"/>
              </a:ext>
            </a:extLst>
          </p:cNvPr>
          <p:cNvGraphicFramePr>
            <a:graphicFrameLocks noGrp="1"/>
          </p:cNvGraphicFramePr>
          <p:nvPr>
            <p:extLst>
              <p:ext uri="{D42A27DB-BD31-4B8C-83A1-F6EECF244321}">
                <p14:modId xmlns:p14="http://schemas.microsoft.com/office/powerpoint/2010/main" val="3404547371"/>
              </p:ext>
            </p:extLst>
          </p:nvPr>
        </p:nvGraphicFramePr>
        <p:xfrm>
          <a:off x="331073" y="492661"/>
          <a:ext cx="17804527" cy="8473440"/>
        </p:xfrm>
        <a:graphic>
          <a:graphicData uri="http://schemas.openxmlformats.org/drawingml/2006/table">
            <a:tbl>
              <a:tblPr firstRow="1" firstCol="1" bandRow="1">
                <a:tableStyleId>{5C22544A-7EE6-4342-B048-85BDC9FD1C3A}</a:tableStyleId>
              </a:tblPr>
              <a:tblGrid>
                <a:gridCol w="4390469">
                  <a:extLst>
                    <a:ext uri="{9D8B030D-6E8A-4147-A177-3AD203B41FA5}">
                      <a16:colId xmlns:a16="http://schemas.microsoft.com/office/drawing/2014/main" xmlns="" val="1423448663"/>
                    </a:ext>
                  </a:extLst>
                </a:gridCol>
                <a:gridCol w="1995394">
                  <a:extLst>
                    <a:ext uri="{9D8B030D-6E8A-4147-A177-3AD203B41FA5}">
                      <a16:colId xmlns:a16="http://schemas.microsoft.com/office/drawing/2014/main" xmlns="" val="4028140610"/>
                    </a:ext>
                  </a:extLst>
                </a:gridCol>
                <a:gridCol w="3618517">
                  <a:extLst>
                    <a:ext uri="{9D8B030D-6E8A-4147-A177-3AD203B41FA5}">
                      <a16:colId xmlns:a16="http://schemas.microsoft.com/office/drawing/2014/main" xmlns="" val="1903210471"/>
                    </a:ext>
                  </a:extLst>
                </a:gridCol>
                <a:gridCol w="7800147">
                  <a:extLst>
                    <a:ext uri="{9D8B030D-6E8A-4147-A177-3AD203B41FA5}">
                      <a16:colId xmlns:a16="http://schemas.microsoft.com/office/drawing/2014/main" xmlns="" val="4135127623"/>
                    </a:ext>
                  </a:extLst>
                </a:gridCol>
              </a:tblGrid>
              <a:tr h="382724">
                <a:tc gridSpan="4">
                  <a:txBody>
                    <a:bodyPr/>
                    <a:lstStyle/>
                    <a:p>
                      <a:pPr algn="ctr"/>
                      <a:r>
                        <a:rPr lang="en-US" sz="2800" dirty="0">
                          <a:solidFill>
                            <a:srgbClr val="FF0000"/>
                          </a:solidFill>
                          <a:effectLst/>
                          <a:latin typeface="Arial" panose="020B0604020202020204" pitchFamily="34" charset="0"/>
                          <a:cs typeface="Arial" panose="020B0604020202020204" pitchFamily="34" charset="0"/>
                        </a:rPr>
                        <a:t>PHIẾU HỌC TẬP SỐ 1</a:t>
                      </a: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52056521"/>
                  </a:ext>
                </a:extLst>
              </a:tr>
              <a:tr h="648502">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Thiết</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bị</a:t>
                      </a:r>
                      <a:endParaRPr lang="en-US" sz="2400" b="1" dirty="0">
                        <a:solidFill>
                          <a:schemeClr val="tx1"/>
                        </a:solidFill>
                        <a:effectLst/>
                        <a:latin typeface="Arial" panose="020B0604020202020204" pitchFamily="34" charset="0"/>
                        <a:cs typeface="Arial" panose="020B0604020202020204" pitchFamily="34" charset="0"/>
                      </a:endParaRPr>
                    </a:p>
                    <a:p>
                      <a:pPr algn="ct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Tên</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thiết</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bị</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Công</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dụng</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err="1">
                          <a:solidFill>
                            <a:schemeClr val="tx1"/>
                          </a:solidFill>
                          <a:effectLst/>
                          <a:latin typeface="Arial" panose="020B0604020202020204" pitchFamily="34" charset="0"/>
                          <a:cs typeface="Arial" panose="020B0604020202020204" pitchFamily="34" charset="0"/>
                        </a:rPr>
                        <a:t>Kí</a:t>
                      </a:r>
                      <a:r>
                        <a:rPr lang="en-US" sz="2400" b="1" dirty="0">
                          <a:solidFill>
                            <a:schemeClr val="tx1"/>
                          </a:solidFill>
                          <a:effectLst/>
                          <a:latin typeface="Arial" panose="020B0604020202020204" pitchFamily="34" charset="0"/>
                          <a:cs typeface="Arial" panose="020B0604020202020204" pitchFamily="34" charset="0"/>
                        </a:rPr>
                        <a:t> </a:t>
                      </a:r>
                      <a:r>
                        <a:rPr lang="en-US" sz="2400" b="1" dirty="0" err="1">
                          <a:solidFill>
                            <a:schemeClr val="tx1"/>
                          </a:solidFill>
                          <a:effectLst/>
                          <a:latin typeface="Arial" panose="020B0604020202020204" pitchFamily="34" charset="0"/>
                          <a:cs typeface="Arial" panose="020B0604020202020204" pitchFamily="34" charset="0"/>
                        </a:rPr>
                        <a:t>hiệu</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156768"/>
                  </a:ext>
                </a:extLst>
              </a:tr>
              <a:tr h="1176539">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Công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tăc</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effectLst/>
                          <a:latin typeface="Arial" panose="020B0604020202020204" pitchFamily="34" charset="0"/>
                          <a:cs typeface="Arial" panose="020B0604020202020204" pitchFamily="34" charset="0"/>
                        </a:rPr>
                        <a:t>Đóng và ngát dòng điện</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230434"/>
                  </a:ext>
                </a:extLst>
              </a:tr>
              <a:tr h="765447">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effectLst/>
                          <a:latin typeface="Arial" panose="020B0604020202020204" pitchFamily="34" charset="0"/>
                          <a:cs typeface="Arial" panose="020B0604020202020204" pitchFamily="34" charset="0"/>
                        </a:rPr>
                        <a:t>Điện trở</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Cản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trở</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dòng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trong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9097193"/>
                  </a:ext>
                </a:extLst>
              </a:tr>
              <a:tr h="1530894">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Chuông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err="1">
                          <a:solidFill>
                            <a:schemeClr val="tx1"/>
                          </a:solidFill>
                          <a:effectLst/>
                          <a:latin typeface="Arial" panose="020B0604020202020204" pitchFamily="34" charset="0"/>
                          <a:cs typeface="Arial" panose="020B0604020202020204" pitchFamily="34" charset="0"/>
                        </a:rPr>
                        <a:t>Phát</a:t>
                      </a:r>
                      <a:r>
                        <a:rPr lang="en-US" sz="2400" dirty="0">
                          <a:solidFill>
                            <a:schemeClr val="tx1"/>
                          </a:solidFill>
                          <a:effectLst/>
                          <a:latin typeface="Arial" panose="020B0604020202020204" pitchFamily="34" charset="0"/>
                          <a:cs typeface="Arial" panose="020B0604020202020204" pitchFamily="34" charset="0"/>
                        </a:rPr>
                        <a:t> ra </a:t>
                      </a:r>
                      <a:r>
                        <a:rPr lang="en-US" sz="2400" dirty="0" err="1">
                          <a:solidFill>
                            <a:schemeClr val="tx1"/>
                          </a:solidFill>
                          <a:effectLst/>
                          <a:latin typeface="Arial" panose="020B0604020202020204" pitchFamily="34" charset="0"/>
                          <a:cs typeface="Arial" panose="020B0604020202020204" pitchFamily="34" charset="0"/>
                        </a:rPr>
                        <a:t>âm</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thanh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khi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được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cung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cấp</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07988803"/>
                  </a:ext>
                </a:extLst>
              </a:tr>
            </a:tbl>
          </a:graphicData>
        </a:graphic>
      </p:graphicFrame>
      <p:pic>
        <p:nvPicPr>
          <p:cNvPr id="9" name="Picture 8">
            <a:extLst>
              <a:ext uri="{FF2B5EF4-FFF2-40B4-BE49-F238E27FC236}">
                <a16:creationId xmlns:a16="http://schemas.microsoft.com/office/drawing/2014/main" xmlns="" id="{D8267709-F82A-4FB6-810C-52A021182F15}"/>
              </a:ext>
            </a:extLst>
          </p:cNvPr>
          <p:cNvPicPr/>
          <p:nvPr/>
        </p:nvPicPr>
        <p:blipFill>
          <a:blip r:embed="rId2"/>
          <a:stretch>
            <a:fillRect/>
          </a:stretch>
        </p:blipFill>
        <p:spPr>
          <a:xfrm>
            <a:off x="1066800" y="1866900"/>
            <a:ext cx="2971800" cy="2209800"/>
          </a:xfrm>
          <a:prstGeom prst="rect">
            <a:avLst/>
          </a:prstGeom>
        </p:spPr>
      </p:pic>
      <p:pic>
        <p:nvPicPr>
          <p:cNvPr id="10" name="Picture 9">
            <a:extLst>
              <a:ext uri="{FF2B5EF4-FFF2-40B4-BE49-F238E27FC236}">
                <a16:creationId xmlns:a16="http://schemas.microsoft.com/office/drawing/2014/main" xmlns="" id="{4CD29746-7594-4B0F-9D95-FABD2CA7C687}"/>
              </a:ext>
            </a:extLst>
          </p:cNvPr>
          <p:cNvPicPr/>
          <p:nvPr/>
        </p:nvPicPr>
        <p:blipFill>
          <a:blip r:embed="rId3"/>
          <a:stretch>
            <a:fillRect/>
          </a:stretch>
        </p:blipFill>
        <p:spPr>
          <a:xfrm>
            <a:off x="1219200" y="4533900"/>
            <a:ext cx="2971800" cy="2209799"/>
          </a:xfrm>
          <a:prstGeom prst="rect">
            <a:avLst/>
          </a:prstGeom>
        </p:spPr>
      </p:pic>
      <p:pic>
        <p:nvPicPr>
          <p:cNvPr id="11" name="Picture 10" descr="https://tse3.mm.bing.net/th?id=OIP.fKPiQ9uKzgDYLy4Ba3-pCQAAAA&amp;pid=Api&amp;P=0&amp;h=180">
            <a:extLst>
              <a:ext uri="{FF2B5EF4-FFF2-40B4-BE49-F238E27FC236}">
                <a16:creationId xmlns:a16="http://schemas.microsoft.com/office/drawing/2014/main" xmlns="" id="{609EF79F-0B77-4891-8B0F-7A675B47B82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6895732"/>
            <a:ext cx="2362200" cy="2070369"/>
          </a:xfrm>
          <a:prstGeom prst="rect">
            <a:avLst/>
          </a:prstGeom>
          <a:noFill/>
          <a:ln>
            <a:noFill/>
          </a:ln>
        </p:spPr>
      </p:pic>
      <p:pic>
        <p:nvPicPr>
          <p:cNvPr id="12" name="Picture 11">
            <a:extLst>
              <a:ext uri="{FF2B5EF4-FFF2-40B4-BE49-F238E27FC236}">
                <a16:creationId xmlns:a16="http://schemas.microsoft.com/office/drawing/2014/main" xmlns="" id="{ABA46E7E-FDE3-4814-8622-863330DE281B}"/>
              </a:ext>
            </a:extLst>
          </p:cNvPr>
          <p:cNvPicPr/>
          <p:nvPr/>
        </p:nvPicPr>
        <p:blipFill>
          <a:blip r:embed="rId5"/>
          <a:stretch>
            <a:fillRect/>
          </a:stretch>
        </p:blipFill>
        <p:spPr>
          <a:xfrm>
            <a:off x="11887200" y="4733925"/>
            <a:ext cx="4495800" cy="1323975"/>
          </a:xfrm>
          <a:prstGeom prst="rect">
            <a:avLst/>
          </a:prstGeom>
        </p:spPr>
      </p:pic>
      <p:pic>
        <p:nvPicPr>
          <p:cNvPr id="13" name="Picture 12">
            <a:extLst>
              <a:ext uri="{FF2B5EF4-FFF2-40B4-BE49-F238E27FC236}">
                <a16:creationId xmlns:a16="http://schemas.microsoft.com/office/drawing/2014/main" xmlns="" id="{249AFAA0-831E-4596-A5C0-92710CFDDCB8}"/>
              </a:ext>
            </a:extLst>
          </p:cNvPr>
          <p:cNvPicPr/>
          <p:nvPr/>
        </p:nvPicPr>
        <p:blipFill>
          <a:blip r:embed="rId6"/>
          <a:stretch>
            <a:fillRect/>
          </a:stretch>
        </p:blipFill>
        <p:spPr>
          <a:xfrm>
            <a:off x="13624560" y="7200900"/>
            <a:ext cx="1920240" cy="1301885"/>
          </a:xfrm>
          <a:prstGeom prst="rect">
            <a:avLst/>
          </a:prstGeom>
        </p:spPr>
      </p:pic>
      <p:pic>
        <p:nvPicPr>
          <p:cNvPr id="14" name="Picture 13">
            <a:extLst>
              <a:ext uri="{FF2B5EF4-FFF2-40B4-BE49-F238E27FC236}">
                <a16:creationId xmlns:a16="http://schemas.microsoft.com/office/drawing/2014/main" xmlns="" id="{098F8F7D-A6FB-4AE2-8484-48E08E714FD7}"/>
              </a:ext>
            </a:extLst>
          </p:cNvPr>
          <p:cNvPicPr/>
          <p:nvPr/>
        </p:nvPicPr>
        <p:blipFill>
          <a:blip r:embed="rId7"/>
          <a:stretch>
            <a:fillRect/>
          </a:stretch>
        </p:blipFill>
        <p:spPr>
          <a:xfrm>
            <a:off x="11734800" y="2095500"/>
            <a:ext cx="5486400" cy="1720582"/>
          </a:xfrm>
          <a:prstGeom prst="rect">
            <a:avLst/>
          </a:prstGeom>
        </p:spPr>
      </p:pic>
    </p:spTree>
    <p:extLst>
      <p:ext uri="{BB962C8B-B14F-4D97-AF65-F5344CB8AC3E}">
        <p14:creationId xmlns:p14="http://schemas.microsoft.com/office/powerpoint/2010/main" val="254645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69488" y="-876300"/>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E65C7E"/>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E65C7E"/>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solidFill>
                    <a:prstClr val="black"/>
                  </a:solidFill>
                </a:endParaRPr>
              </a:p>
            </p:txBody>
          </p:sp>
        </p:grpSp>
      </p:grpSp>
      <p:sp>
        <p:nvSpPr>
          <p:cNvPr id="17" name="Freeform 17"/>
          <p:cNvSpPr/>
          <p:nvPr/>
        </p:nvSpPr>
        <p:spPr>
          <a:xfrm>
            <a:off x="15908221" y="7258248"/>
            <a:ext cx="2702157" cy="3230840"/>
          </a:xfrm>
          <a:custGeom>
            <a:avLst/>
            <a:gdLst/>
            <a:ahLst/>
            <a:cxnLst/>
            <a:rect l="l" t="t" r="r" b="b"/>
            <a:pathLst>
              <a:path w="2702157" h="3230840">
                <a:moveTo>
                  <a:pt x="0" y="0"/>
                </a:moveTo>
                <a:lnTo>
                  <a:pt x="2702158" y="0"/>
                </a:lnTo>
                <a:lnTo>
                  <a:pt x="2702158" y="3230840"/>
                </a:lnTo>
                <a:lnTo>
                  <a:pt x="0" y="32308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rot="-1236592">
            <a:off x="905513" y="7313616"/>
            <a:ext cx="1316169" cy="2752444"/>
          </a:xfrm>
          <a:custGeom>
            <a:avLst/>
            <a:gdLst/>
            <a:ahLst/>
            <a:cxnLst/>
            <a:rect l="l" t="t" r="r" b="b"/>
            <a:pathLst>
              <a:path w="1316169" h="2752444">
                <a:moveTo>
                  <a:pt x="0" y="0"/>
                </a:moveTo>
                <a:lnTo>
                  <a:pt x="1316169" y="0"/>
                </a:lnTo>
                <a:lnTo>
                  <a:pt x="1316169" y="2752445"/>
                </a:lnTo>
                <a:lnTo>
                  <a:pt x="0" y="27524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187722" y="44454"/>
            <a:ext cx="2963744" cy="2893691"/>
          </a:xfrm>
          <a:custGeom>
            <a:avLst/>
            <a:gdLst/>
            <a:ahLst/>
            <a:cxnLst/>
            <a:rect l="l" t="t" r="r" b="b"/>
            <a:pathLst>
              <a:path w="2963744" h="2893691">
                <a:moveTo>
                  <a:pt x="0" y="0"/>
                </a:moveTo>
                <a:lnTo>
                  <a:pt x="2963743" y="0"/>
                </a:lnTo>
                <a:lnTo>
                  <a:pt x="2963743" y="2893691"/>
                </a:lnTo>
                <a:lnTo>
                  <a:pt x="0" y="28936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rot="-1103996">
            <a:off x="16007855" y="595433"/>
            <a:ext cx="1896188" cy="3364204"/>
          </a:xfrm>
          <a:custGeom>
            <a:avLst/>
            <a:gdLst/>
            <a:ahLst/>
            <a:cxnLst/>
            <a:rect l="l" t="t" r="r" b="b"/>
            <a:pathLst>
              <a:path w="1896188" h="3364204">
                <a:moveTo>
                  <a:pt x="0" y="0"/>
                </a:moveTo>
                <a:lnTo>
                  <a:pt x="1896188" y="0"/>
                </a:lnTo>
                <a:lnTo>
                  <a:pt x="1896188" y="3364205"/>
                </a:lnTo>
                <a:lnTo>
                  <a:pt x="0" y="33642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21" name="Group 21"/>
          <p:cNvGrpSpPr/>
          <p:nvPr/>
        </p:nvGrpSpPr>
        <p:grpSpPr>
          <a:xfrm>
            <a:off x="1717687" y="4678387"/>
            <a:ext cx="229651" cy="22965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23" name="Freeform 23"/>
          <p:cNvSpPr/>
          <p:nvPr/>
        </p:nvSpPr>
        <p:spPr>
          <a:xfrm>
            <a:off x="796669" y="4271065"/>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4" name="Freeform 24"/>
          <p:cNvSpPr/>
          <p:nvPr/>
        </p:nvSpPr>
        <p:spPr>
          <a:xfrm rot="-771795">
            <a:off x="322580" y="9449844"/>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5" name="Freeform 25"/>
          <p:cNvSpPr/>
          <p:nvPr/>
        </p:nvSpPr>
        <p:spPr>
          <a:xfrm>
            <a:off x="1637367" y="6352043"/>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26" name="Group 26"/>
          <p:cNvGrpSpPr>
            <a:grpSpLocks noChangeAspect="1"/>
          </p:cNvGrpSpPr>
          <p:nvPr/>
        </p:nvGrpSpPr>
        <p:grpSpPr>
          <a:xfrm rot="-874149">
            <a:off x="702580" y="5602252"/>
            <a:ext cx="498419" cy="262574"/>
            <a:chOff x="0" y="0"/>
            <a:chExt cx="1610360" cy="848360"/>
          </a:xfrm>
        </p:grpSpPr>
        <p:sp>
          <p:nvSpPr>
            <p:cNvPr id="27" name="Freeform 2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8" name="Group 28"/>
          <p:cNvGrpSpPr>
            <a:grpSpLocks noChangeAspect="1"/>
          </p:cNvGrpSpPr>
          <p:nvPr/>
        </p:nvGrpSpPr>
        <p:grpSpPr>
          <a:xfrm rot="10171898">
            <a:off x="1583303" y="3464058"/>
            <a:ext cx="498419" cy="262574"/>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30" name="Group 30"/>
          <p:cNvGrpSpPr/>
          <p:nvPr/>
        </p:nvGrpSpPr>
        <p:grpSpPr>
          <a:xfrm>
            <a:off x="17544116" y="4522721"/>
            <a:ext cx="229651" cy="22965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p:spPr>
        </p:sp>
      </p:grpSp>
      <p:sp>
        <p:nvSpPr>
          <p:cNvPr id="32" name="Freeform 32"/>
          <p:cNvSpPr/>
          <p:nvPr/>
        </p:nvSpPr>
        <p:spPr>
          <a:xfrm>
            <a:off x="17544628" y="696553"/>
            <a:ext cx="488240" cy="483801"/>
          </a:xfrm>
          <a:custGeom>
            <a:avLst/>
            <a:gdLst/>
            <a:ahLst/>
            <a:cxnLst/>
            <a:rect l="l" t="t" r="r" b="b"/>
            <a:pathLst>
              <a:path w="488240" h="483801">
                <a:moveTo>
                  <a:pt x="0" y="0"/>
                </a:moveTo>
                <a:lnTo>
                  <a:pt x="488240" y="0"/>
                </a:lnTo>
                <a:lnTo>
                  <a:pt x="488240" y="483801"/>
                </a:lnTo>
                <a:lnTo>
                  <a:pt x="0" y="48380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3" name="Freeform 33"/>
          <p:cNvSpPr/>
          <p:nvPr/>
        </p:nvSpPr>
        <p:spPr>
          <a:xfrm rot="-771795">
            <a:off x="17442085" y="5897299"/>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34" name="Freeform 34"/>
          <p:cNvSpPr/>
          <p:nvPr/>
        </p:nvSpPr>
        <p:spPr>
          <a:xfrm>
            <a:off x="16523523" y="495745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35" name="Group 35"/>
          <p:cNvGrpSpPr>
            <a:grpSpLocks noChangeAspect="1"/>
          </p:cNvGrpSpPr>
          <p:nvPr/>
        </p:nvGrpSpPr>
        <p:grpSpPr>
          <a:xfrm rot="-874149">
            <a:off x="16506344" y="6632665"/>
            <a:ext cx="498419" cy="262574"/>
            <a:chOff x="0" y="0"/>
            <a:chExt cx="1610360" cy="848360"/>
          </a:xfrm>
        </p:grpSpPr>
        <p:sp>
          <p:nvSpPr>
            <p:cNvPr id="36" name="Freeform 3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16" name="TextBox 15"/>
          <p:cNvSpPr txBox="1"/>
          <p:nvPr/>
        </p:nvSpPr>
        <p:spPr>
          <a:xfrm>
            <a:off x="6363517" y="1836088"/>
            <a:ext cx="5943600" cy="769441"/>
          </a:xfrm>
          <a:prstGeom prst="rect">
            <a:avLst/>
          </a:prstGeom>
          <a:noFill/>
        </p:spPr>
        <p:txBody>
          <a:bodyPr wrap="square" rtlCol="0">
            <a:spAutoFit/>
          </a:bodyPr>
          <a:lstStyle/>
          <a:p>
            <a:r>
              <a:rPr lang="en-US" sz="4400" b="1" dirty="0">
                <a:solidFill>
                  <a:srgbClr val="FF0000"/>
                </a:solidFill>
                <a:latin typeface="Arial" pitchFamily="34" charset="0"/>
                <a:cs typeface="Arial" pitchFamily="34" charset="0"/>
              </a:rPr>
              <a:t>HOẠT ĐỘNG NHÓM</a:t>
            </a:r>
          </a:p>
        </p:txBody>
      </p:sp>
      <p:sp>
        <p:nvSpPr>
          <p:cNvPr id="38" name="TextBox 37"/>
          <p:cNvSpPr txBox="1"/>
          <p:nvPr/>
        </p:nvSpPr>
        <p:spPr>
          <a:xfrm>
            <a:off x="3693024" y="3292569"/>
            <a:ext cx="11022307" cy="1200329"/>
          </a:xfrm>
          <a:prstGeom prst="rect">
            <a:avLst/>
          </a:prstGeom>
          <a:noFill/>
        </p:spPr>
        <p:txBody>
          <a:bodyPr wrap="square" rtlCol="0">
            <a:spAutoFit/>
          </a:bodyPr>
          <a:lstStyle/>
          <a:p>
            <a:pPr algn="ctr"/>
            <a:r>
              <a:rPr lang="en-US" sz="3600" dirty="0" err="1">
                <a:latin typeface="Arial" pitchFamily="34" charset="0"/>
                <a:cs typeface="Arial" pitchFamily="34" charset="0"/>
              </a:rPr>
              <a:t>Các</a:t>
            </a:r>
            <a:r>
              <a:rPr lang="en-US" sz="3600" dirty="0">
                <a:latin typeface="Arial" pitchFamily="34" charset="0"/>
                <a:cs typeface="Arial" pitchFamily="34" charset="0"/>
              </a:rPr>
              <a:t> </a:t>
            </a:r>
            <a:r>
              <a:rPr lang="en-US" sz="3600" dirty="0" err="1">
                <a:latin typeface="Arial" pitchFamily="34" charset="0"/>
                <a:cs typeface="Arial" pitchFamily="34" charset="0"/>
              </a:rPr>
              <a:t>nhóm</a:t>
            </a:r>
            <a:r>
              <a:rPr lang="en-US" sz="3600" dirty="0">
                <a:latin typeface="Arial" pitchFamily="34" charset="0"/>
                <a:cs typeface="Arial" pitchFamily="34" charset="0"/>
              </a:rPr>
              <a:t> </a:t>
            </a:r>
            <a:r>
              <a:rPr lang="en-US" sz="3600" dirty="0" err="1">
                <a:latin typeface="Arial" pitchFamily="34" charset="0"/>
                <a:cs typeface="Arial" pitchFamily="34" charset="0"/>
              </a:rPr>
              <a:t>đọc</a:t>
            </a:r>
            <a:r>
              <a:rPr lang="en-US" sz="3600" dirty="0">
                <a:latin typeface="Arial" pitchFamily="34" charset="0"/>
                <a:cs typeface="Arial" pitchFamily="34" charset="0"/>
              </a:rPr>
              <a:t> </a:t>
            </a:r>
            <a:r>
              <a:rPr lang="en-US" sz="3600" dirty="0" err="1">
                <a:latin typeface="Arial" pitchFamily="34" charset="0"/>
                <a:cs typeface="Arial" pitchFamily="34" charset="0"/>
              </a:rPr>
              <a:t>thông</a:t>
            </a:r>
            <a:r>
              <a:rPr lang="en-US" sz="3600" dirty="0">
                <a:latin typeface="Arial" pitchFamily="34" charset="0"/>
                <a:cs typeface="Arial" pitchFamily="34" charset="0"/>
              </a:rPr>
              <a:t> tin SGK </a:t>
            </a:r>
            <a:r>
              <a:rPr lang="en-US" sz="3600" dirty="0" err="1">
                <a:latin typeface="Arial" pitchFamily="34" charset="0"/>
                <a:cs typeface="Arial" pitchFamily="34" charset="0"/>
              </a:rPr>
              <a:t>và</a:t>
            </a:r>
            <a:r>
              <a:rPr lang="en-US" sz="3600" dirty="0">
                <a:latin typeface="Arial" pitchFamily="34" charset="0"/>
                <a:cs typeface="Arial" pitchFamily="34" charset="0"/>
              </a:rPr>
              <a:t> </a:t>
            </a:r>
            <a:r>
              <a:rPr lang="en-US" sz="3600" dirty="0" err="1">
                <a:latin typeface="Arial" pitchFamily="34" charset="0"/>
                <a:cs typeface="Arial" pitchFamily="34" charset="0"/>
              </a:rPr>
              <a:t>hoàn</a:t>
            </a:r>
            <a:r>
              <a:rPr lang="en-US" sz="3600" dirty="0">
                <a:latin typeface="Arial" pitchFamily="34" charset="0"/>
                <a:cs typeface="Arial" pitchFamily="34" charset="0"/>
              </a:rPr>
              <a:t> </a:t>
            </a:r>
            <a:r>
              <a:rPr lang="en-US" sz="3600" dirty="0" err="1">
                <a:latin typeface="Arial" pitchFamily="34" charset="0"/>
                <a:cs typeface="Arial" pitchFamily="34" charset="0"/>
              </a:rPr>
              <a:t>thành</a:t>
            </a:r>
            <a:r>
              <a:rPr lang="en-US" sz="3600" dirty="0">
                <a:latin typeface="Arial" pitchFamily="34" charset="0"/>
                <a:cs typeface="Arial" pitchFamily="34" charset="0"/>
              </a:rPr>
              <a:t> </a:t>
            </a:r>
            <a:r>
              <a:rPr lang="en-US" sz="3600" dirty="0" err="1">
                <a:latin typeface="Arial" pitchFamily="34" charset="0"/>
                <a:cs typeface="Arial" pitchFamily="34" charset="0"/>
              </a:rPr>
              <a:t>phiếu</a:t>
            </a:r>
            <a:r>
              <a:rPr lang="en-US" sz="3600" dirty="0">
                <a:latin typeface="Arial" pitchFamily="34" charset="0"/>
                <a:cs typeface="Arial" pitchFamily="34" charset="0"/>
              </a:rPr>
              <a:t> </a:t>
            </a:r>
            <a:r>
              <a:rPr lang="en-US" sz="3600" dirty="0" err="1">
                <a:latin typeface="Arial" pitchFamily="34" charset="0"/>
                <a:cs typeface="Arial" pitchFamily="34" charset="0"/>
              </a:rPr>
              <a:t>học</a:t>
            </a:r>
            <a:r>
              <a:rPr lang="en-US" sz="3600" dirty="0">
                <a:latin typeface="Arial" pitchFamily="34" charset="0"/>
                <a:cs typeface="Arial" pitchFamily="34" charset="0"/>
              </a:rPr>
              <a:t> </a:t>
            </a:r>
            <a:r>
              <a:rPr lang="en-US" sz="3600" dirty="0" err="1">
                <a:latin typeface="Arial" pitchFamily="34" charset="0"/>
                <a:cs typeface="Arial" pitchFamily="34" charset="0"/>
              </a:rPr>
              <a:t>tập</a:t>
            </a:r>
            <a:r>
              <a:rPr lang="en-US" sz="3600" dirty="0">
                <a:latin typeface="Arial" pitchFamily="34" charset="0"/>
                <a:cs typeface="Arial" pitchFamily="34" charset="0"/>
              </a:rPr>
              <a:t> 2. (</a:t>
            </a:r>
            <a:r>
              <a:rPr lang="en-US" sz="3600" dirty="0" err="1">
                <a:latin typeface="Arial" pitchFamily="34" charset="0"/>
                <a:cs typeface="Arial" pitchFamily="34" charset="0"/>
              </a:rPr>
              <a:t>Thời</a:t>
            </a:r>
            <a:r>
              <a:rPr lang="en-US" sz="3600" dirty="0">
                <a:latin typeface="Arial" pitchFamily="34" charset="0"/>
                <a:cs typeface="Arial" pitchFamily="34" charset="0"/>
              </a:rPr>
              <a:t> </a:t>
            </a:r>
            <a:r>
              <a:rPr lang="en-US" sz="3600" dirty="0" err="1">
                <a:latin typeface="Arial" pitchFamily="34" charset="0"/>
                <a:cs typeface="Arial" pitchFamily="34" charset="0"/>
              </a:rPr>
              <a:t>gian</a:t>
            </a:r>
            <a:r>
              <a:rPr lang="en-US" sz="3600" dirty="0">
                <a:latin typeface="Arial" pitchFamily="34" charset="0"/>
                <a:cs typeface="Arial" pitchFamily="34" charset="0"/>
              </a:rPr>
              <a:t>: 5 </a:t>
            </a:r>
            <a:r>
              <a:rPr lang="en-US" sz="3600" dirty="0" err="1">
                <a:latin typeface="Arial" pitchFamily="34" charset="0"/>
                <a:cs typeface="Arial" pitchFamily="34" charset="0"/>
              </a:rPr>
              <a:t>phút</a:t>
            </a:r>
            <a:r>
              <a:rPr lang="en-US" sz="3600" dirty="0">
                <a:latin typeface="Arial" pitchFamily="34" charset="0"/>
                <a:cs typeface="Arial" pitchFamily="34" charset="0"/>
              </a:rPr>
              <a:t>)</a:t>
            </a:r>
          </a:p>
        </p:txBody>
      </p:sp>
    </p:spTree>
    <p:extLst>
      <p:ext uri="{BB962C8B-B14F-4D97-AF65-F5344CB8AC3E}">
        <p14:creationId xmlns:p14="http://schemas.microsoft.com/office/powerpoint/2010/main" val="211915151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7296541-D1F4-4FBA-8E9C-7C5207278075}"/>
              </a:ext>
            </a:extLst>
          </p:cNvPr>
          <p:cNvGraphicFramePr>
            <a:graphicFrameLocks noGrp="1"/>
          </p:cNvGraphicFramePr>
          <p:nvPr>
            <p:extLst>
              <p:ext uri="{D42A27DB-BD31-4B8C-83A1-F6EECF244321}">
                <p14:modId xmlns:p14="http://schemas.microsoft.com/office/powerpoint/2010/main" val="2323394190"/>
              </p:ext>
            </p:extLst>
          </p:nvPr>
        </p:nvGraphicFramePr>
        <p:xfrm>
          <a:off x="685800" y="114300"/>
          <a:ext cx="17221200" cy="9788122"/>
        </p:xfrm>
        <a:graphic>
          <a:graphicData uri="http://schemas.openxmlformats.org/drawingml/2006/table">
            <a:tbl>
              <a:tblPr firstRow="1" firstCol="1" bandRow="1">
                <a:tableStyleId>{5C22544A-7EE6-4342-B048-85BDC9FD1C3A}</a:tableStyleId>
              </a:tblPr>
              <a:tblGrid>
                <a:gridCol w="8001000">
                  <a:extLst>
                    <a:ext uri="{9D8B030D-6E8A-4147-A177-3AD203B41FA5}">
                      <a16:colId xmlns:a16="http://schemas.microsoft.com/office/drawing/2014/main" xmlns="" val="3891526408"/>
                    </a:ext>
                  </a:extLst>
                </a:gridCol>
                <a:gridCol w="9220200">
                  <a:extLst>
                    <a:ext uri="{9D8B030D-6E8A-4147-A177-3AD203B41FA5}">
                      <a16:colId xmlns:a16="http://schemas.microsoft.com/office/drawing/2014/main" xmlns="" val="1696713568"/>
                    </a:ext>
                  </a:extLst>
                </a:gridCol>
              </a:tblGrid>
              <a:tr h="550751">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dirty="0">
                          <a:solidFill>
                            <a:srgbClr val="FF0000"/>
                          </a:solidFill>
                          <a:effectLst/>
                          <a:latin typeface="Arial" panose="020B0604020202020204" pitchFamily="34" charset="0"/>
                          <a:cs typeface="Arial" panose="020B0604020202020204" pitchFamily="34" charset="0"/>
                        </a:rPr>
                        <a:t>PHIẾU HỌC TẬP SỐ 2</a:t>
                      </a: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3355680591"/>
                  </a:ext>
                </a:extLst>
              </a:tr>
              <a:tr h="152986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a:solidFill>
                            <a:schemeClr val="tx1"/>
                          </a:solidFill>
                          <a:effectLst/>
                          <a:latin typeface="Arial" panose="020B0604020202020204" pitchFamily="34" charset="0"/>
                          <a:cs typeface="Arial" panose="020B0604020202020204" pitchFamily="34" charset="0"/>
                        </a:rPr>
                        <a:t>1. </a:t>
                      </a:r>
                      <a:r>
                        <a:rPr lang="en-US" sz="2400" dirty="0" err="1">
                          <a:solidFill>
                            <a:schemeClr val="tx1"/>
                          </a:solidFill>
                          <a:effectLst/>
                          <a:latin typeface="Arial" panose="020B0604020202020204" pitchFamily="34" charset="0"/>
                          <a:cs typeface="Arial" panose="020B0604020202020204" pitchFamily="34" charset="0"/>
                        </a:rPr>
                        <a:t>Dùng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kí</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hiệu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để</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vẽ</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sơ</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đồ</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trong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hình</a:t>
                      </a:r>
                      <a:r>
                        <a:rPr lang="en-US" sz="2400" dirty="0">
                          <a:solidFill>
                            <a:schemeClr val="tx1"/>
                          </a:solidFill>
                          <a:effectLst/>
                          <a:latin typeface="Arial" panose="020B0604020202020204" pitchFamily="34" charset="0"/>
                          <a:cs typeface="Arial" panose="020B0604020202020204" pitchFamily="34" charset="0"/>
                        </a:rPr>
                        <a:t> 22.1 (SGK)</a:t>
                      </a:r>
                    </a:p>
                    <a:p>
                      <a:pPr>
                        <a:lnSpc>
                          <a:spcPct val="150000"/>
                        </a:lnSpc>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72113850"/>
                  </a:ext>
                </a:extLst>
              </a:tr>
              <a:tr h="91791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a:solidFill>
                            <a:schemeClr val="tx1"/>
                          </a:solidFill>
                          <a:effectLst/>
                          <a:latin typeface="Arial" panose="020B0604020202020204" pitchFamily="34" charset="0"/>
                          <a:cs typeface="Arial" panose="020B0604020202020204" pitchFamily="34" charset="0"/>
                        </a:rPr>
                        <a:t>2. </a:t>
                      </a:r>
                      <a:r>
                        <a:rPr lang="en-US" sz="2400" dirty="0" err="1">
                          <a:solidFill>
                            <a:schemeClr val="tx1"/>
                          </a:solidFill>
                          <a:effectLst/>
                          <a:latin typeface="Arial" panose="020B0604020202020204" pitchFamily="34" charset="0"/>
                          <a:cs typeface="Arial" panose="020B0604020202020204" pitchFamily="34" charset="0"/>
                        </a:rPr>
                        <a:t>Gọi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tên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được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đánh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số</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từ</a:t>
                      </a:r>
                      <a:r>
                        <a:rPr lang="en-US" sz="2400" dirty="0">
                          <a:solidFill>
                            <a:schemeClr val="tx1"/>
                          </a:solidFill>
                          <a:effectLst/>
                          <a:latin typeface="Arial" panose="020B0604020202020204" pitchFamily="34" charset="0"/>
                          <a:cs typeface="Arial" panose="020B0604020202020204" pitchFamily="34" charset="0"/>
                        </a:rPr>
                        <a:t> 1 </a:t>
                      </a:r>
                      <a:r>
                        <a:rPr lang="en-US" sz="2400" dirty="0" err="1">
                          <a:solidFill>
                            <a:schemeClr val="tx1"/>
                          </a:solidFill>
                          <a:effectLst/>
                          <a:latin typeface="Arial" panose="020B0604020202020204" pitchFamily="34" charset="0"/>
                          <a:cs typeface="Arial" panose="020B0604020202020204" pitchFamily="34" charset="0"/>
                        </a:rPr>
                        <a:t>đến</a:t>
                      </a:r>
                      <a:r>
                        <a:rPr lang="en-US" sz="2400" dirty="0">
                          <a:solidFill>
                            <a:schemeClr val="tx1"/>
                          </a:solidFill>
                          <a:effectLst/>
                          <a:latin typeface="Arial" panose="020B0604020202020204" pitchFamily="34" charset="0"/>
                          <a:cs typeface="Arial" panose="020B0604020202020204" pitchFamily="34" charset="0"/>
                        </a:rPr>
                        <a:t> 4 ở </a:t>
                      </a:r>
                      <a:r>
                        <a:rPr lang="en-US" sz="2400" dirty="0" err="1">
                          <a:solidFill>
                            <a:schemeClr val="tx1"/>
                          </a:solidFill>
                          <a:effectLst/>
                          <a:latin typeface="Arial" panose="020B0604020202020204" pitchFamily="34" charset="0"/>
                          <a:cs typeface="Arial" panose="020B0604020202020204" pitchFamily="34" charset="0"/>
                        </a:rPr>
                        <a:t>sơ</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đồ</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hình</a:t>
                      </a:r>
                      <a:r>
                        <a:rPr lang="en-US" sz="2400" dirty="0">
                          <a:solidFill>
                            <a:schemeClr val="tx1"/>
                          </a:solidFill>
                          <a:effectLst/>
                          <a:latin typeface="Arial" panose="020B0604020202020204" pitchFamily="34" charset="0"/>
                          <a:cs typeface="Arial" panose="020B0604020202020204" pitchFamily="34" charset="0"/>
                        </a:rPr>
                        <a:t> 22.2 (SGK)</a:t>
                      </a: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2400" dirty="0">
                          <a:solidFill>
                            <a:schemeClr val="tx1"/>
                          </a:solidFill>
                          <a:effectLst/>
                          <a:latin typeface="Arial" panose="020B0604020202020204" pitchFamily="34" charset="0"/>
                          <a:cs typeface="Arial" panose="020B0604020202020204" pitchFamily="34" charset="0"/>
                        </a:rPr>
                        <a:t>1. ………..  2. ………..3. ………..4. ………..</a:t>
                      </a: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8191456"/>
                  </a:ext>
                </a:extLst>
              </a:tr>
              <a:tr h="2470213">
                <a:tc gridSpan="2">
                  <a:txBody>
                    <a:bodyPr/>
                    <a:lstStyle/>
                    <a:p>
                      <a:pPr>
                        <a:lnSpc>
                          <a:spcPct val="150000"/>
                        </a:lnSpc>
                      </a:pPr>
                      <a:r>
                        <a:rPr lang="en-US" sz="2400" dirty="0">
                          <a:solidFill>
                            <a:schemeClr val="tx1"/>
                          </a:solidFill>
                          <a:effectLst/>
                          <a:latin typeface="Arial" panose="020B0604020202020204" pitchFamily="34" charset="0"/>
                          <a:cs typeface="Arial" panose="020B0604020202020204" pitchFamily="34" charset="0"/>
                        </a:rPr>
                        <a:t>3. </a:t>
                      </a:r>
                      <a:r>
                        <a:rPr lang="en-US" sz="2400" b="1" kern="1200" dirty="0" err="1">
                          <a:solidFill>
                            <a:schemeClr val="tx1"/>
                          </a:solidFill>
                          <a:effectLst/>
                          <a:latin typeface="Arial" panose="020B0604020202020204" pitchFamily="34" charset="0"/>
                          <a:ea typeface="+mn-ea"/>
                          <a:cs typeface="Arial" panose="020B0604020202020204" pitchFamily="34" charset="0"/>
                        </a:rPr>
                        <a:t>Sử</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dụng</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mạch</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điện</a:t>
                      </a:r>
                      <a:r>
                        <a:rPr lang="en-US" sz="2400" b="1" kern="1200" dirty="0">
                          <a:solidFill>
                            <a:schemeClr val="tx1"/>
                          </a:solidFill>
                          <a:effectLst/>
                          <a:latin typeface="Arial" panose="020B0604020202020204" pitchFamily="34" charset="0"/>
                          <a:ea typeface="+mn-ea"/>
                          <a:cs typeface="Arial" panose="020B0604020202020204" pitchFamily="34" charset="0"/>
                        </a:rPr>
                        <a:t> ở </a:t>
                      </a:r>
                      <a:r>
                        <a:rPr lang="en-US" sz="2400" b="1" kern="1200" dirty="0" err="1">
                          <a:solidFill>
                            <a:schemeClr val="tx1"/>
                          </a:solidFill>
                          <a:effectLst/>
                          <a:latin typeface="Arial" panose="020B0604020202020204" pitchFamily="34" charset="0"/>
                          <a:ea typeface="+mn-ea"/>
                          <a:cs typeface="Arial" panose="020B0604020202020204" pitchFamily="34" charset="0"/>
                        </a:rPr>
                        <a:t>phần</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khởi</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động</a:t>
                      </a:r>
                      <a:r>
                        <a:rPr lang="en-US" sz="2400" b="1" kern="1200" dirty="0">
                          <a:solidFill>
                            <a:schemeClr val="tx1"/>
                          </a:solidFill>
                          <a:effectLst/>
                          <a:latin typeface="Arial" panose="020B0604020202020204" pitchFamily="34" charset="0"/>
                          <a:ea typeface="+mn-ea"/>
                          <a:cs typeface="Arial" panose="020B0604020202020204" pitchFamily="34" charset="0"/>
                        </a:rPr>
                        <a:t>, so </a:t>
                      </a:r>
                      <a:r>
                        <a:rPr lang="en-US" sz="2400" b="1" kern="1200" dirty="0" err="1">
                          <a:solidFill>
                            <a:schemeClr val="tx1"/>
                          </a:solidFill>
                          <a:effectLst/>
                          <a:latin typeface="Arial" panose="020B0604020202020204" pitchFamily="34" charset="0"/>
                          <a:ea typeface="+mn-ea"/>
                          <a:cs typeface="Arial" panose="020B0604020202020204" pitchFamily="34" charset="0"/>
                        </a:rPr>
                        <a:t>sánh</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với</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mạch</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đã</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vẽ</a:t>
                      </a:r>
                      <a:r>
                        <a:rPr lang="en-US" sz="2400" b="1" kern="1200" dirty="0">
                          <a:solidFill>
                            <a:schemeClr val="tx1"/>
                          </a:solidFill>
                          <a:effectLst/>
                          <a:latin typeface="Arial" panose="020B0604020202020204" pitchFamily="34" charset="0"/>
                          <a:ea typeface="+mn-ea"/>
                          <a:cs typeface="Arial" panose="020B0604020202020204" pitchFamily="34" charset="0"/>
                        </a:rPr>
                        <a:t> ở </a:t>
                      </a:r>
                      <a:r>
                        <a:rPr lang="en-US" sz="2400" b="1" kern="1200" dirty="0" err="1">
                          <a:solidFill>
                            <a:schemeClr val="tx1"/>
                          </a:solidFill>
                          <a:effectLst/>
                          <a:latin typeface="Arial" panose="020B0604020202020204" pitchFamily="34" charset="0"/>
                          <a:ea typeface="+mn-ea"/>
                          <a:cs typeface="Arial" panose="020B0604020202020204" pitchFamily="34" charset="0"/>
                        </a:rPr>
                        <a:t>câu</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số</a:t>
                      </a:r>
                      <a:r>
                        <a:rPr lang="en-US" sz="2400" b="1" kern="1200" dirty="0">
                          <a:solidFill>
                            <a:schemeClr val="tx1"/>
                          </a:solidFill>
                          <a:effectLst/>
                          <a:latin typeface="Arial" panose="020B0604020202020204" pitchFamily="34" charset="0"/>
                          <a:ea typeface="+mn-ea"/>
                          <a:cs typeface="Arial" panose="020B0604020202020204" pitchFamily="34" charset="0"/>
                        </a:rPr>
                        <a:t> 1. </a:t>
                      </a:r>
                      <a:r>
                        <a:rPr lang="en-US" sz="2400" b="1" kern="1200" dirty="0" err="1">
                          <a:solidFill>
                            <a:schemeClr val="tx1"/>
                          </a:solidFill>
                          <a:effectLst/>
                          <a:latin typeface="Arial" panose="020B0604020202020204" pitchFamily="34" charset="0"/>
                          <a:ea typeface="+mn-ea"/>
                          <a:cs typeface="Arial" panose="020B0604020202020204" pitchFamily="34" charset="0"/>
                        </a:rPr>
                        <a:t>Nếu</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chưa</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đúng</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lắp</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lại</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Đóng</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công</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tắc</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để</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đảm</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bảo</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mạch</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điện</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kín</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và</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đèn</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phát</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sáng</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Nếu</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đèn</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không</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phát</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sáng</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hãy</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tìm</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nguyên</a:t>
                      </a:r>
                      <a:r>
                        <a:rPr lang="en-US" sz="2400" b="1" kern="1200" dirty="0">
                          <a:solidFill>
                            <a:schemeClr val="tx1"/>
                          </a:solidFill>
                          <a:effectLst/>
                          <a:latin typeface="Arial" panose="020B0604020202020204" pitchFamily="34" charset="0"/>
                          <a:ea typeface="+mn-ea"/>
                          <a:cs typeface="Arial" panose="020B0604020202020204" pitchFamily="34" charset="0"/>
                        </a:rPr>
                        <a:t> </a:t>
                      </a:r>
                      <a:r>
                        <a:rPr lang="en-US" sz="2400" b="1" kern="1200" dirty="0" err="1">
                          <a:solidFill>
                            <a:schemeClr val="tx1"/>
                          </a:solidFill>
                          <a:effectLst/>
                          <a:latin typeface="Arial" panose="020B0604020202020204" pitchFamily="34" charset="0"/>
                          <a:ea typeface="+mn-ea"/>
                          <a:cs typeface="Arial" panose="020B0604020202020204" pitchFamily="34" charset="0"/>
                        </a:rPr>
                        <a:t>nhân</a:t>
                      </a:r>
                      <a:r>
                        <a:rPr lang="en-US" sz="2400" b="1" kern="1200" dirty="0">
                          <a:solidFill>
                            <a:schemeClr val="tx1"/>
                          </a:solidFill>
                          <a:effectLst/>
                          <a:latin typeface="Arial" panose="020B0604020202020204" pitchFamily="34" charset="0"/>
                          <a:ea typeface="+mn-ea"/>
                          <a:cs typeface="Arial" panose="020B0604020202020204" pitchFamily="34" charset="0"/>
                        </a:rPr>
                        <a:t>? </a:t>
                      </a:r>
                      <a:endParaRPr lang="en-US" sz="2400" dirty="0">
                        <a:solidFill>
                          <a:schemeClr val="tx1"/>
                        </a:solidFill>
                        <a:effectLst/>
                        <a:latin typeface="Arial" panose="020B060402020202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1227416272"/>
                  </a:ext>
                </a:extLst>
              </a:tr>
              <a:tr h="4149322">
                <a:tc gridSpan="2">
                  <a:txBody>
                    <a:bodyPr/>
                    <a:lstStyle/>
                    <a:p>
                      <a:pPr>
                        <a:lnSpc>
                          <a:spcPct val="150000"/>
                        </a:lnSpc>
                      </a:pPr>
                      <a:r>
                        <a:rPr lang="en-US" sz="2400" dirty="0">
                          <a:solidFill>
                            <a:schemeClr val="tx1"/>
                          </a:solidFill>
                          <a:effectLst/>
                          <a:latin typeface="Arial" panose="020B0604020202020204" pitchFamily="34" charset="0"/>
                          <a:cs typeface="Arial" panose="020B0604020202020204" pitchFamily="34" charset="0"/>
                        </a:rPr>
                        <a:t>4. </a:t>
                      </a:r>
                      <a:r>
                        <a:rPr lang="en-US" sz="2400" dirty="0" err="1">
                          <a:solidFill>
                            <a:schemeClr val="tx1"/>
                          </a:solidFill>
                          <a:effectLst/>
                          <a:latin typeface="Arial" panose="020B0604020202020204" pitchFamily="34" charset="0"/>
                          <a:cs typeface="Arial" panose="020B0604020202020204" pitchFamily="34" charset="0"/>
                        </a:rPr>
                        <a:t>Vẽ</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mũi</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tên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chỉ</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chiều</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dòng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trong</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các</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sơ</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đồ</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mạch</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điện</a:t>
                      </a:r>
                      <a:r>
                        <a:rPr lang="en-US" sz="2400" dirty="0">
                          <a:solidFill>
                            <a:schemeClr val="tx1"/>
                          </a:solidFill>
                          <a:effectLst/>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cs typeface="Arial" panose="020B0604020202020204" pitchFamily="34" charset="0"/>
                        </a:rPr>
                        <a:t>sau</a:t>
                      </a:r>
                      <a:r>
                        <a:rPr lang="en-US" sz="2400" dirty="0">
                          <a:solidFill>
                            <a:schemeClr val="tx1"/>
                          </a:solidFill>
                          <a:effectLst/>
                          <a:latin typeface="Arial" panose="020B0604020202020204" pitchFamily="34" charset="0"/>
                          <a:cs typeface="Arial" panose="020B0604020202020204" pitchFamily="34" charset="0"/>
                        </a:rPr>
                        <a:t>:</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50000"/>
                        </a:lnSpc>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76" marR="361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92675908"/>
                  </a:ext>
                </a:extLst>
              </a:tr>
            </a:tbl>
          </a:graphicData>
        </a:graphic>
      </p:graphicFrame>
      <p:pic>
        <p:nvPicPr>
          <p:cNvPr id="6" name="Picture 5" descr="Vẽ sơ đồ của mạch điện trong Hình 22.1 | KHTN 8 kết nối | Tech12h">
            <a:extLst>
              <a:ext uri="{FF2B5EF4-FFF2-40B4-BE49-F238E27FC236}">
                <a16:creationId xmlns:a16="http://schemas.microsoft.com/office/drawing/2014/main" xmlns="" id="{504E8C85-8337-44C4-95E2-47F626EF3B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286500"/>
            <a:ext cx="9601200" cy="3352800"/>
          </a:xfrm>
          <a:prstGeom prst="rect">
            <a:avLst/>
          </a:prstGeom>
          <a:noFill/>
          <a:ln>
            <a:noFill/>
          </a:ln>
        </p:spPr>
      </p:pic>
    </p:spTree>
    <p:extLst>
      <p:ext uri="{BB962C8B-B14F-4D97-AF65-F5344CB8AC3E}">
        <p14:creationId xmlns:p14="http://schemas.microsoft.com/office/powerpoint/2010/main" val="350189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1340</Words>
  <Application>Microsoft Office PowerPoint</Application>
  <PresentationFormat>Custom</PresentationFormat>
  <Paragraphs>214</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Times New Roman</vt:lpstr>
      <vt:lpstr>Calibri</vt:lpstr>
      <vt:lpstr>Arial</vt:lpstr>
      <vt:lpstr>Marykate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Green Doodle Hand drawn Science Project Presentation</dc:title>
  <dc:creator>Admin</dc:creator>
  <cp:lastModifiedBy>Admin</cp:lastModifiedBy>
  <cp:revision>39</cp:revision>
  <dcterms:created xsi:type="dcterms:W3CDTF">2006-08-16T00:00:00Z</dcterms:created>
  <dcterms:modified xsi:type="dcterms:W3CDTF">2024-02-17T05:17:27Z</dcterms:modified>
  <dc:identifier>DAFnxbZOGA8</dc:identifier>
</cp:coreProperties>
</file>