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307" r:id="rId6"/>
    <p:sldId id="310" r:id="rId7"/>
    <p:sldId id="311" r:id="rId8"/>
    <p:sldId id="312" r:id="rId9"/>
    <p:sldId id="313" r:id="rId10"/>
    <p:sldId id="315" r:id="rId11"/>
    <p:sldId id="316"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5" d="100"/>
          <a:sy n="45" d="100"/>
        </p:scale>
        <p:origin x="38"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62CB9-9BC0-49E3-9675-10232DF42A2E}" type="datetimeFigureOut">
              <a:rPr lang="en-US" smtClean="0"/>
              <a:t>25-Feb-24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3F9C-7C76-4EAB-B00C-882F8E2DB93B}" type="slidenum">
              <a:rPr lang="en-US" smtClean="0"/>
              <a:t>‹#›</a:t>
            </a:fld>
            <a:endParaRPr lang="en-US"/>
          </a:p>
        </p:txBody>
      </p:sp>
    </p:spTree>
    <p:extLst>
      <p:ext uri="{BB962C8B-B14F-4D97-AF65-F5344CB8AC3E}">
        <p14:creationId xmlns:p14="http://schemas.microsoft.com/office/powerpoint/2010/main" val="393069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B763B44D-2E69-921A-13A2-14CFAE022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988BCE7D-DE1A-06FF-7A9D-03E88156E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SG" altLang="en-US"/>
              <a:t>Giáo án của Hạnh Nguyễn: </a:t>
            </a:r>
            <a:r>
              <a:rPr lang="en-SG" altLang="en-US">
                <a:hlinkClick r:id="rId3"/>
              </a:rPr>
              <a:t>https://www.facebook.com/HankNguyenn</a:t>
            </a:r>
            <a:endParaRPr lang="en-SG" altLang="en-US"/>
          </a:p>
          <a:p>
            <a:endParaRPr lang="zh-CN" altLang="en-US">
              <a:cs typeface="等线" panose="02010600030101010101" pitchFamily="2" charset="-122"/>
            </a:endParaRPr>
          </a:p>
        </p:txBody>
      </p:sp>
      <p:sp>
        <p:nvSpPr>
          <p:cNvPr id="37892" name="灯片编号占位符 3">
            <a:extLst>
              <a:ext uri="{FF2B5EF4-FFF2-40B4-BE49-F238E27FC236}">
                <a16:creationId xmlns:a16="http://schemas.microsoft.com/office/drawing/2014/main" id="{BA30EE9A-9D5D-855F-8F12-DA7318D439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54828F-715E-42F0-BD09-60FFC187CB86}" type="slidenum">
              <a:rPr lang="zh-CN" altLang="en-US">
                <a:cs typeface="等线" panose="02010600030101010101" pitchFamily="2" charset="-122"/>
              </a:rPr>
              <a:pPr/>
              <a:t>6</a:t>
            </a:fld>
            <a:endParaRPr lang="zh-CN" altLang="en-US">
              <a:cs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11B6B9B-1852-DFDF-C761-1D1D99F154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27109C-8CB7-B080-1B9C-500594101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SG" altLang="en-US"/>
              <a:t>Giáo án của Hạnh Nguyễn: </a:t>
            </a:r>
            <a:r>
              <a:rPr lang="en-SG" altLang="en-US">
                <a:hlinkClick r:id="rId3"/>
              </a:rPr>
              <a:t>https://www.facebook.com/HankNguyenn</a:t>
            </a:r>
            <a:endParaRPr lang="en-SG" altLang="en-US"/>
          </a:p>
          <a:p>
            <a:endParaRPr lang="en-SG" altLang="en-US"/>
          </a:p>
        </p:txBody>
      </p:sp>
      <p:sp>
        <p:nvSpPr>
          <p:cNvPr id="38916" name="Slide Number Placeholder 3">
            <a:extLst>
              <a:ext uri="{FF2B5EF4-FFF2-40B4-BE49-F238E27FC236}">
                <a16:creationId xmlns:a16="http://schemas.microsoft.com/office/drawing/2014/main" id="{9BC4771E-6093-C955-2E78-05D47348E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213BE4-B251-4ECE-9BB5-5F4240599034}" type="slidenum">
              <a:rPr lang="zh-CN" altLang="en-US">
                <a:cs typeface="等线" panose="02010600030101010101" pitchFamily="2" charset="-122"/>
              </a:rPr>
              <a:pPr/>
              <a:t>8</a:t>
            </a:fld>
            <a:endParaRPr lang="zh-CN" altLang="en-US">
              <a:cs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6429-5041-099A-2DEA-C72A565B80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D10432-4FF4-46D0-09C0-06E774067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86893-9CB5-96FA-13B8-AD7294228C97}"/>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F4936988-D9F4-E539-D087-E6F4B408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F5C4F-FA09-79EC-9AAE-EE71C58E2552}"/>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213590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FAC1-6FB7-53D2-4968-AD884D77A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B3EFA-142B-C459-9296-A434BD122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A6AB8-E2A5-C812-0A4F-25B04AC7EACE}"/>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59591EB9-AE21-3702-A8AD-2242078F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E2034-A34F-4749-50DB-F9501AB2B87E}"/>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23741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AFE3E-9922-1241-266D-CB3E83C56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10FA8-D358-95CA-B1AF-A9FA8AF4B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C3A5F-BEA0-3972-D607-94829C4B59D0}"/>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1CF6AB7E-A40E-59F3-8F89-ADC2703BD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F931A-31BC-44BE-DE7A-2B22A92A71F8}"/>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359904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93679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C640-6D67-0BD2-A931-7AFDF120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ACF6E-91C9-57EF-17CB-F4CBCF97A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17AF8-11FA-8B6D-58CB-C1F4D5207AB1}"/>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479E9A67-FB90-166D-4DF3-EBEB61FE7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03AA9-2A8F-77D2-1051-0EF5437F2781}"/>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186945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7795-CED5-477D-0C75-1F4F047C8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FB87A-5902-435F-3615-6B9E1DA37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5B2C3-3B57-CF19-E2F1-28E0D5E27457}"/>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FA067CD7-773E-A8DB-EC77-186853CC4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B157C-9B62-1753-D75E-6A1535C7BFED}"/>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70155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301D-47E6-CB8E-A7AC-F82341802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F4C56-E3AE-27E1-19DC-A3AD96DFEC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CBA82-2B1D-30AF-5703-8B300BD18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AD2E0-5B39-4521-D155-759D8320BD9D}"/>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6" name="Footer Placeholder 5">
            <a:extLst>
              <a:ext uri="{FF2B5EF4-FFF2-40B4-BE49-F238E27FC236}">
                <a16:creationId xmlns:a16="http://schemas.microsoft.com/office/drawing/2014/main" id="{7998016F-812F-C028-7928-93D730743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7125D-4AA2-21F6-BF0C-1A4D8D8AFFFD}"/>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70537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DDAF-12F6-3E8C-156A-DA34AE8D4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8C157-B477-8899-1AAF-D655D0D8D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E3B46-88AD-27D4-B31C-EDB38EAB66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10C240-2F1B-4EA3-0507-0047DACB2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F9555-4FC1-5D07-8C8F-80D82E35A7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3D0CE1-A1D3-510E-A6C3-1AD025DC60A8}"/>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8" name="Footer Placeholder 7">
            <a:extLst>
              <a:ext uri="{FF2B5EF4-FFF2-40B4-BE49-F238E27FC236}">
                <a16:creationId xmlns:a16="http://schemas.microsoft.com/office/drawing/2014/main" id="{40C7C20C-F9B5-FDAA-A990-984465ADD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138DB-283B-43F9-49A5-63307FE34E98}"/>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380934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1766-8F7A-C577-07A3-81A1AFE41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D0C10-E48C-0349-5062-537BF83E5513}"/>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4" name="Footer Placeholder 3">
            <a:extLst>
              <a:ext uri="{FF2B5EF4-FFF2-40B4-BE49-F238E27FC236}">
                <a16:creationId xmlns:a16="http://schemas.microsoft.com/office/drawing/2014/main" id="{0C72D5D0-B6AF-0634-AD7B-7C21D421C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4E313A-A83C-E997-D0CC-AFABAB1E1966}"/>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119521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50A6-EE0A-9E4F-B6DC-A2E3B84D3519}"/>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3" name="Footer Placeholder 2">
            <a:extLst>
              <a:ext uri="{FF2B5EF4-FFF2-40B4-BE49-F238E27FC236}">
                <a16:creationId xmlns:a16="http://schemas.microsoft.com/office/drawing/2014/main" id="{FB01A1D0-0F60-F9C4-51C3-7C2E0BAF6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13E5E4-DFE4-2402-C76C-4CE08BF870DD}"/>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171978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E5FD-574C-182B-56E0-B5E775651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503E6F-0219-DAB5-DCC9-2C8315A7B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3E584-6FFE-FDB5-87B4-62BE3155A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C3284-11B4-537A-E72C-C32C1384F08F}"/>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6" name="Footer Placeholder 5">
            <a:extLst>
              <a:ext uri="{FF2B5EF4-FFF2-40B4-BE49-F238E27FC236}">
                <a16:creationId xmlns:a16="http://schemas.microsoft.com/office/drawing/2014/main" id="{9841CE28-1941-8534-AD4E-DDAC07DA6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C01F7-26BA-1B72-1450-A8FFA30C96B9}"/>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25693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97DC-7E81-ACEB-4207-115E7C460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0ADEB-76AD-B026-8F83-189F38E54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E1CF9D-42C8-7CC2-5FB8-8C660586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E50CB-AE96-5B64-1EDE-9E4A4E20E54C}"/>
              </a:ext>
            </a:extLst>
          </p:cNvPr>
          <p:cNvSpPr>
            <a:spLocks noGrp="1"/>
          </p:cNvSpPr>
          <p:nvPr>
            <p:ph type="dt" sz="half" idx="10"/>
          </p:nvPr>
        </p:nvSpPr>
        <p:spPr/>
        <p:txBody>
          <a:bodyPr/>
          <a:lstStyle/>
          <a:p>
            <a:fld id="{ACFBEC1D-5A1A-44E1-8A73-3FE8D452B479}" type="datetimeFigureOut">
              <a:rPr lang="en-US" smtClean="0"/>
              <a:t>25-Feb-24</a:t>
            </a:fld>
            <a:endParaRPr lang="en-US"/>
          </a:p>
        </p:txBody>
      </p:sp>
      <p:sp>
        <p:nvSpPr>
          <p:cNvPr id="6" name="Footer Placeholder 5">
            <a:extLst>
              <a:ext uri="{FF2B5EF4-FFF2-40B4-BE49-F238E27FC236}">
                <a16:creationId xmlns:a16="http://schemas.microsoft.com/office/drawing/2014/main" id="{D5451FF7-C86D-18DA-CB33-3A8A3BD9F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038A3-281F-37E4-B57C-678A99231D9F}"/>
              </a:ext>
            </a:extLst>
          </p:cNvPr>
          <p:cNvSpPr>
            <a:spLocks noGrp="1"/>
          </p:cNvSpPr>
          <p:nvPr>
            <p:ph type="sldNum" sz="quarter" idx="12"/>
          </p:nvPr>
        </p:nvSpPr>
        <p:spPr/>
        <p:txBody>
          <a:bodyPr/>
          <a:lstStyle/>
          <a:p>
            <a:fld id="{CBABC5DD-7561-4894-A1EA-C140F88B2A2B}" type="slidenum">
              <a:rPr lang="en-US" smtClean="0"/>
              <a:t>‹#›</a:t>
            </a:fld>
            <a:endParaRPr lang="en-US"/>
          </a:p>
        </p:txBody>
      </p:sp>
    </p:spTree>
    <p:extLst>
      <p:ext uri="{BB962C8B-B14F-4D97-AF65-F5344CB8AC3E}">
        <p14:creationId xmlns:p14="http://schemas.microsoft.com/office/powerpoint/2010/main" val="95104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E9998-8C49-A201-BB08-345DF68A1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D77E9E-7E3B-379A-6E4E-8EC0F2560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DAE86-D99C-1B94-AC08-4FF1AE104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BEC1D-5A1A-44E1-8A73-3FE8D452B479}" type="datetimeFigureOut">
              <a:rPr lang="en-US" smtClean="0"/>
              <a:t>25-Feb-24</a:t>
            </a:fld>
            <a:endParaRPr lang="en-US"/>
          </a:p>
        </p:txBody>
      </p:sp>
      <p:sp>
        <p:nvSpPr>
          <p:cNvPr id="5" name="Footer Placeholder 4">
            <a:extLst>
              <a:ext uri="{FF2B5EF4-FFF2-40B4-BE49-F238E27FC236}">
                <a16:creationId xmlns:a16="http://schemas.microsoft.com/office/drawing/2014/main" id="{B6CD3F39-684B-2C42-9F07-FBF1D2230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FFD580-D386-8524-924D-F8127D10E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C5DD-7561-4894-A1EA-C140F88B2A2B}" type="slidenum">
              <a:rPr lang="en-US" smtClean="0"/>
              <a:t>‹#›</a:t>
            </a:fld>
            <a:endParaRPr lang="en-US"/>
          </a:p>
        </p:txBody>
      </p:sp>
    </p:spTree>
    <p:extLst>
      <p:ext uri="{BB962C8B-B14F-4D97-AF65-F5344CB8AC3E}">
        <p14:creationId xmlns:p14="http://schemas.microsoft.com/office/powerpoint/2010/main" val="143060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A293-5170-D252-BD1D-B32CD663A0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53F4B39-22A4-CC0E-775A-F14F7BEB515C}"/>
              </a:ext>
            </a:extLst>
          </p:cNvPr>
          <p:cNvSpPr>
            <a:spLocks noGrp="1"/>
          </p:cNvSpPr>
          <p:nvPr>
            <p:ph type="subTitle" idx="1"/>
          </p:nvPr>
        </p:nvSpPr>
        <p:spPr/>
        <p:txBody>
          <a:bodyPr/>
          <a:lstStyle/>
          <a:p>
            <a:endParaRPr lang="en-US"/>
          </a:p>
        </p:txBody>
      </p:sp>
      <p:pic>
        <p:nvPicPr>
          <p:cNvPr id="4" name="Picture 4" descr="111">
            <a:extLst>
              <a:ext uri="{FF2B5EF4-FFF2-40B4-BE49-F238E27FC236}">
                <a16:creationId xmlns:a16="http://schemas.microsoft.com/office/drawing/2014/main" id="{00207863-2E15-C701-C31B-3F82E56ED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08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C9BEF66-95BB-F06C-9B96-A4573D0D2714}"/>
              </a:ext>
            </a:extLst>
          </p:cNvPr>
          <p:cNvSpPr>
            <a:spLocks noGrp="1"/>
          </p:cNvSpPr>
          <p:nvPr>
            <p:ph type="title"/>
          </p:nvPr>
        </p:nvSpPr>
        <p:spPr/>
        <p:txBody>
          <a:bodyPr/>
          <a:lstStyle/>
          <a:p>
            <a:r>
              <a:rPr lang="en-US" altLang="en-US"/>
              <a:t>Tìm ý</a:t>
            </a:r>
          </a:p>
        </p:txBody>
      </p:sp>
      <p:graphicFrame>
        <p:nvGraphicFramePr>
          <p:cNvPr id="4" name="Content Placeholder 3">
            <a:extLst>
              <a:ext uri="{FF2B5EF4-FFF2-40B4-BE49-F238E27FC236}">
                <a16:creationId xmlns:a16="http://schemas.microsoft.com/office/drawing/2014/main" id="{9EC732C1-6EA0-029C-EA73-D286DA0CC233}"/>
              </a:ext>
            </a:extLst>
          </p:cNvPr>
          <p:cNvGraphicFramePr>
            <a:graphicFrameLocks noGrp="1"/>
          </p:cNvGraphicFramePr>
          <p:nvPr>
            <p:ph idx="1"/>
          </p:nvPr>
        </p:nvGraphicFramePr>
        <p:xfrm>
          <a:off x="1981200" y="1600200"/>
          <a:ext cx="8229600" cy="384044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97189">
                <a:tc>
                  <a:txBody>
                    <a:bodyPr/>
                    <a:lstStyle/>
                    <a:p>
                      <a:pPr algn="ctr">
                        <a:defRPr/>
                      </a:pPr>
                      <a:r>
                        <a:rPr lang="en-US" sz="1800" b="1" dirty="0" err="1">
                          <a:solidFill>
                            <a:schemeClr val="bg1"/>
                          </a:solidFill>
                          <a:latin typeface="Times New Roman" pitchFamily="18" charset="0"/>
                        </a:rPr>
                        <a:t>Người</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mà</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em</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muốn</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bộc</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lộ</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cảm</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nghĩ</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là</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ai,sự</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việc</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mà</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em</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muốn</a:t>
                      </a:r>
                      <a:r>
                        <a:rPr lang="en-US" sz="1800" b="1" dirty="0">
                          <a:solidFill>
                            <a:schemeClr val="bg1"/>
                          </a:solidFill>
                          <a:latin typeface="Times New Roman" pitchFamily="18" charset="0"/>
                        </a:rPr>
                        <a:t> </a:t>
                      </a:r>
                      <a:r>
                        <a:rPr lang="en-US" sz="2400" b="1" dirty="0" err="1">
                          <a:solidFill>
                            <a:schemeClr val="bg1"/>
                          </a:solidFill>
                          <a:latin typeface="Times New Roman" pitchFamily="18" charset="0"/>
                        </a:rPr>
                        <a:t>bộc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lộ</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cảm</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nghĩ</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là</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gì</a:t>
                      </a:r>
                      <a:endParaRPr lang="en-US" sz="2400" b="1" dirty="0">
                        <a:solidFill>
                          <a:schemeClr val="bg1"/>
                        </a:solidFill>
                      </a:endParaRPr>
                    </a:p>
                  </a:txBody>
                  <a:tcPr marT="45716" marB="45716"/>
                </a:tc>
                <a:tc>
                  <a:txBody>
                    <a:bodyPr/>
                    <a:lstStyle/>
                    <a:p>
                      <a:r>
                        <a:rPr lang="en-US" sz="1800" dirty="0" err="1">
                          <a:solidFill>
                            <a:schemeClr val="bg1"/>
                          </a:solidFill>
                        </a:rPr>
                        <a:t>Siêu</a:t>
                      </a:r>
                      <a:r>
                        <a:rPr lang="en-US" sz="1800" baseline="0" dirty="0">
                          <a:solidFill>
                            <a:schemeClr val="bg1"/>
                          </a:solidFill>
                        </a:rPr>
                        <a:t> </a:t>
                      </a:r>
                      <a:r>
                        <a:rPr lang="en-US" sz="1800" baseline="0" dirty="0" err="1">
                          <a:solidFill>
                            <a:schemeClr val="bg1"/>
                          </a:solidFill>
                        </a:rPr>
                        <a:t>nhân</a:t>
                      </a:r>
                      <a:r>
                        <a:rPr lang="en-US" sz="1800" baseline="0" dirty="0">
                          <a:solidFill>
                            <a:schemeClr val="bg1"/>
                          </a:solidFill>
                        </a:rPr>
                        <a:t> “ </a:t>
                      </a:r>
                      <a:r>
                        <a:rPr lang="en-US" sz="1800" baseline="0" dirty="0" err="1">
                          <a:solidFill>
                            <a:schemeClr val="bg1"/>
                          </a:solidFill>
                        </a:rPr>
                        <a:t>thầy</a:t>
                      </a:r>
                      <a:r>
                        <a:rPr lang="en-US" sz="1800" baseline="0" dirty="0">
                          <a:solidFill>
                            <a:schemeClr val="bg1"/>
                          </a:solidFill>
                        </a:rPr>
                        <a:t> </a:t>
                      </a:r>
                      <a:r>
                        <a:rPr lang="en-US" sz="1800" baseline="0" dirty="0" err="1">
                          <a:solidFill>
                            <a:schemeClr val="bg1"/>
                          </a:solidFill>
                        </a:rPr>
                        <a:t>nguyễn</a:t>
                      </a:r>
                      <a:r>
                        <a:rPr lang="en-US" sz="1800" baseline="0" dirty="0">
                          <a:solidFill>
                            <a:schemeClr val="bg1"/>
                          </a:solidFill>
                        </a:rPr>
                        <a:t> </a:t>
                      </a:r>
                      <a:r>
                        <a:rPr lang="en-US" sz="1800" baseline="0" dirty="0" err="1">
                          <a:solidFill>
                            <a:schemeClr val="bg1"/>
                          </a:solidFill>
                        </a:rPr>
                        <a:t>Ngọc</a:t>
                      </a:r>
                      <a:r>
                        <a:rPr lang="en-US" sz="1800" baseline="0" dirty="0">
                          <a:solidFill>
                            <a:schemeClr val="bg1"/>
                          </a:solidFill>
                        </a:rPr>
                        <a:t> </a:t>
                      </a:r>
                      <a:r>
                        <a:rPr lang="en-US" sz="1800" baseline="0" dirty="0" err="1">
                          <a:solidFill>
                            <a:schemeClr val="bg1"/>
                          </a:solidFill>
                        </a:rPr>
                        <a:t>kí</a:t>
                      </a:r>
                      <a:endParaRPr lang="en-US" sz="1800" baseline="0" dirty="0">
                        <a:solidFill>
                          <a:schemeClr val="bg1"/>
                        </a:solidFill>
                      </a:endParaRPr>
                    </a:p>
                    <a:p>
                      <a:r>
                        <a:rPr lang="en-US" sz="1800" baseline="0" dirty="0">
                          <a:solidFill>
                            <a:schemeClr val="bg1"/>
                          </a:solidFill>
                        </a:rPr>
                        <a:t>- </a:t>
                      </a:r>
                      <a:r>
                        <a:rPr lang="en-US" sz="1800" baseline="0" dirty="0" err="1">
                          <a:solidFill>
                            <a:schemeClr val="bg1"/>
                          </a:solidFill>
                        </a:rPr>
                        <a:t>người</a:t>
                      </a:r>
                      <a:r>
                        <a:rPr lang="en-US" sz="1800" baseline="0" dirty="0">
                          <a:solidFill>
                            <a:schemeClr val="bg1"/>
                          </a:solidFill>
                        </a:rPr>
                        <a:t> </a:t>
                      </a:r>
                      <a:r>
                        <a:rPr lang="en-US" sz="1800" baseline="0" dirty="0" err="1">
                          <a:solidFill>
                            <a:schemeClr val="bg1"/>
                          </a:solidFill>
                        </a:rPr>
                        <a:t>thầy</a:t>
                      </a:r>
                      <a:r>
                        <a:rPr lang="en-US" sz="1800" baseline="0" dirty="0">
                          <a:solidFill>
                            <a:schemeClr val="bg1"/>
                          </a:solidFill>
                        </a:rPr>
                        <a:t> </a:t>
                      </a:r>
                      <a:r>
                        <a:rPr lang="en-US" sz="1800" baseline="0" dirty="0" err="1">
                          <a:solidFill>
                            <a:schemeClr val="bg1"/>
                          </a:solidFill>
                        </a:rPr>
                        <a:t>không</a:t>
                      </a:r>
                      <a:r>
                        <a:rPr lang="en-US" sz="1800" baseline="0" dirty="0">
                          <a:solidFill>
                            <a:schemeClr val="bg1"/>
                          </a:solidFill>
                        </a:rPr>
                        <a:t> </a:t>
                      </a:r>
                      <a:r>
                        <a:rPr lang="en-US" sz="1800" baseline="0" dirty="0" err="1">
                          <a:solidFill>
                            <a:schemeClr val="bg1"/>
                          </a:solidFill>
                        </a:rPr>
                        <a:t>ngừng</a:t>
                      </a:r>
                      <a:r>
                        <a:rPr lang="en-US" sz="1800" baseline="0" dirty="0">
                          <a:solidFill>
                            <a:schemeClr val="bg1"/>
                          </a:solidFill>
                        </a:rPr>
                        <a:t> </a:t>
                      </a:r>
                      <a:r>
                        <a:rPr lang="en-US" sz="1800" baseline="0" dirty="0" err="1">
                          <a:solidFill>
                            <a:schemeClr val="bg1"/>
                          </a:solidFill>
                        </a:rPr>
                        <a:t>nổ</a:t>
                      </a:r>
                      <a:r>
                        <a:rPr lang="en-US" sz="1800" baseline="0" dirty="0">
                          <a:solidFill>
                            <a:schemeClr val="bg1"/>
                          </a:solidFill>
                        </a:rPr>
                        <a:t> </a:t>
                      </a:r>
                      <a:r>
                        <a:rPr lang="en-US" sz="1800" baseline="0" dirty="0" err="1">
                          <a:solidFill>
                            <a:schemeClr val="bg1"/>
                          </a:solidFill>
                        </a:rPr>
                        <a:t>lực</a:t>
                      </a:r>
                      <a:r>
                        <a:rPr lang="en-US" sz="1800" baseline="0" dirty="0">
                          <a:solidFill>
                            <a:schemeClr val="bg1"/>
                          </a:solidFill>
                        </a:rPr>
                        <a:t> </a:t>
                      </a:r>
                      <a:r>
                        <a:rPr lang="en-US" sz="1800" baseline="0" dirty="0" err="1">
                          <a:solidFill>
                            <a:schemeClr val="bg1"/>
                          </a:solidFill>
                        </a:rPr>
                        <a:t>học</a:t>
                      </a:r>
                      <a:r>
                        <a:rPr lang="en-US" sz="1800" baseline="0" dirty="0">
                          <a:solidFill>
                            <a:schemeClr val="bg1"/>
                          </a:solidFill>
                        </a:rPr>
                        <a:t> </a:t>
                      </a:r>
                      <a:r>
                        <a:rPr lang="en-US" sz="1800" baseline="0" dirty="0" err="1">
                          <a:solidFill>
                            <a:schemeClr val="bg1"/>
                          </a:solidFill>
                        </a:rPr>
                        <a:t>tập</a:t>
                      </a:r>
                      <a:r>
                        <a:rPr lang="en-US" sz="1800" baseline="0" dirty="0">
                          <a:solidFill>
                            <a:schemeClr val="bg1"/>
                          </a:solidFill>
                        </a:rPr>
                        <a:t>, </a:t>
                      </a:r>
                      <a:r>
                        <a:rPr lang="en-US" sz="1800" baseline="0" dirty="0" err="1">
                          <a:solidFill>
                            <a:schemeClr val="bg1"/>
                          </a:solidFill>
                        </a:rPr>
                        <a:t>không</a:t>
                      </a:r>
                      <a:r>
                        <a:rPr lang="en-US" sz="1800" baseline="0" dirty="0">
                          <a:solidFill>
                            <a:schemeClr val="bg1"/>
                          </a:solidFill>
                        </a:rPr>
                        <a:t> </a:t>
                      </a:r>
                      <a:r>
                        <a:rPr lang="en-US" sz="1800" baseline="0" dirty="0" err="1">
                          <a:solidFill>
                            <a:schemeClr val="bg1"/>
                          </a:solidFill>
                        </a:rPr>
                        <a:t>đầu</a:t>
                      </a:r>
                      <a:r>
                        <a:rPr lang="en-US" sz="1800" baseline="0" dirty="0">
                          <a:solidFill>
                            <a:schemeClr val="bg1"/>
                          </a:solidFill>
                        </a:rPr>
                        <a:t> hang </a:t>
                      </a:r>
                      <a:r>
                        <a:rPr lang="en-US" sz="1800" baseline="0" dirty="0" err="1">
                          <a:solidFill>
                            <a:schemeClr val="bg1"/>
                          </a:solidFill>
                        </a:rPr>
                        <a:t>số</a:t>
                      </a:r>
                      <a:r>
                        <a:rPr lang="en-US" sz="1800" baseline="0" dirty="0">
                          <a:solidFill>
                            <a:schemeClr val="bg1"/>
                          </a:solidFill>
                        </a:rPr>
                        <a:t> </a:t>
                      </a:r>
                      <a:r>
                        <a:rPr lang="en-US" sz="1800" baseline="0" dirty="0" err="1">
                          <a:solidFill>
                            <a:schemeClr val="bg1"/>
                          </a:solidFill>
                        </a:rPr>
                        <a:t>phận</a:t>
                      </a:r>
                      <a:r>
                        <a:rPr lang="en-US" sz="1800" baseline="0" dirty="0">
                          <a:solidFill>
                            <a:schemeClr val="bg1"/>
                          </a:solidFill>
                        </a:rPr>
                        <a:t>.</a:t>
                      </a:r>
                      <a:endParaRPr lang="en-US" sz="1800" dirty="0">
                        <a:solidFill>
                          <a:schemeClr val="bg1"/>
                        </a:solidFill>
                      </a:endParaRPr>
                    </a:p>
                  </a:txBody>
                  <a:tcPr marT="45716" marB="45716"/>
                </a:tc>
                <a:extLst>
                  <a:ext uri="{0D108BD9-81ED-4DB2-BD59-A6C34878D82A}">
                    <a16:rowId xmlns:a16="http://schemas.microsoft.com/office/drawing/2014/main" val="10000"/>
                  </a:ext>
                </a:extLst>
              </a:tr>
              <a:tr h="1188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00CC"/>
                          </a:solidFill>
                          <a:latin typeface="Times New Roman" pitchFamily="18" charset="0"/>
                          <a:cs typeface="Times New Roman" pitchFamily="18" charset="0"/>
                        </a:rPr>
                        <a:t>Người hoặc sự việc đó có những đặc điểm nổi bật</a:t>
                      </a:r>
                      <a:endParaRPr lang="en-US" sz="1800" b="1" i="1">
                        <a:solidFill>
                          <a:srgbClr val="0000CC"/>
                        </a:solidFill>
                        <a:latin typeface="Times New Roman" pitchFamily="18" charset="0"/>
                        <a:cs typeface="Times New Roman" pitchFamily="18" charset="0"/>
                      </a:endParaRPr>
                    </a:p>
                    <a:p>
                      <a:endParaRPr lang="en-US" sz="1800">
                        <a:solidFill>
                          <a:srgbClr val="0000CC"/>
                        </a:solidFill>
                      </a:endParaRPr>
                    </a:p>
                  </a:txBody>
                  <a:tcPr marT="45716" marB="45716"/>
                </a:tc>
                <a:tc>
                  <a:txBody>
                    <a:bodyPr/>
                    <a:lstStyle/>
                    <a:p>
                      <a:r>
                        <a:rPr lang="en-US" sz="1800">
                          <a:solidFill>
                            <a:srgbClr val="0000CC"/>
                          </a:solidFill>
                        </a:rPr>
                        <a:t>-Một</a:t>
                      </a:r>
                      <a:r>
                        <a:rPr lang="en-US" sz="1800" baseline="0">
                          <a:solidFill>
                            <a:srgbClr val="0000CC"/>
                          </a:solidFill>
                        </a:rPr>
                        <a:t> người bình thường nhưng làm việc phi thường</a:t>
                      </a:r>
                    </a:p>
                    <a:p>
                      <a:r>
                        <a:rPr lang="en-US" sz="1800" baseline="0">
                          <a:solidFill>
                            <a:srgbClr val="0000CC"/>
                          </a:solidFill>
                        </a:rPr>
                        <a:t>+Giải cứu bé gái bị rơi tầng</a:t>
                      </a:r>
                    </a:p>
                    <a:p>
                      <a:r>
                        <a:rPr lang="en-US" sz="1800" baseline="0">
                          <a:solidFill>
                            <a:srgbClr val="0000CC"/>
                          </a:solidFill>
                        </a:rPr>
                        <a:t>+Trả lại của rơi</a:t>
                      </a:r>
                      <a:endParaRPr lang="en-US" sz="1800">
                        <a:solidFill>
                          <a:srgbClr val="0000CC"/>
                        </a:solidFill>
                      </a:endParaRPr>
                    </a:p>
                  </a:txBody>
                  <a:tcPr marT="45716" marB="45716"/>
                </a:tc>
                <a:extLst>
                  <a:ext uri="{0D108BD9-81ED-4DB2-BD59-A6C34878D82A}">
                    <a16:rowId xmlns:a16="http://schemas.microsoft.com/office/drawing/2014/main" val="10001"/>
                  </a:ext>
                </a:extLst>
              </a:tr>
              <a:tr h="914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00CC"/>
                          </a:solidFill>
                          <a:latin typeface="Times New Roman" pitchFamily="18" charset="0"/>
                          <a:cs typeface="Times New Roman" pitchFamily="18" charset="0"/>
                        </a:rPr>
                        <a:t>Em có cảm xúc,suy nghĩ như thế nào đối với người hoặc sự việc đó                </a:t>
                      </a:r>
                      <a:endParaRPr lang="en-US" sz="1800" b="1" i="1">
                        <a:solidFill>
                          <a:srgbClr val="0000CC"/>
                        </a:solidFill>
                        <a:latin typeface="Times New Roman" pitchFamily="18" charset="0"/>
                        <a:cs typeface="Times New Roman" pitchFamily="18" charset="0"/>
                      </a:endParaRPr>
                    </a:p>
                    <a:p>
                      <a:endParaRPr lang="en-US" sz="1800">
                        <a:solidFill>
                          <a:srgbClr val="0000CC"/>
                        </a:solidFill>
                      </a:endParaRPr>
                    </a:p>
                  </a:txBody>
                  <a:tcPr marT="45716" marB="45716"/>
                </a:tc>
                <a:tc>
                  <a:txBody>
                    <a:bodyPr/>
                    <a:lstStyle/>
                    <a:p>
                      <a:r>
                        <a:rPr lang="en-US" sz="1800">
                          <a:solidFill>
                            <a:srgbClr val="0000CC"/>
                          </a:solidFill>
                        </a:rPr>
                        <a:t>-Khâm</a:t>
                      </a:r>
                      <a:r>
                        <a:rPr lang="en-US" sz="1800" baseline="0">
                          <a:solidFill>
                            <a:srgbClr val="0000CC"/>
                          </a:solidFill>
                        </a:rPr>
                        <a:t> phục</a:t>
                      </a:r>
                    </a:p>
                    <a:p>
                      <a:r>
                        <a:rPr lang="en-US" sz="1800" baseline="0">
                          <a:solidFill>
                            <a:srgbClr val="0000CC"/>
                          </a:solidFill>
                        </a:rPr>
                        <a:t>+Là một thần tượng nhân cách cho giới trẻ</a:t>
                      </a:r>
                      <a:endParaRPr lang="en-US" sz="1800">
                        <a:solidFill>
                          <a:srgbClr val="0000CC"/>
                        </a:solidFill>
                      </a:endParaRPr>
                    </a:p>
                  </a:txBody>
                  <a:tcPr marT="45716" marB="45716"/>
                </a:tc>
                <a:extLst>
                  <a:ext uri="{0D108BD9-81ED-4DB2-BD59-A6C34878D82A}">
                    <a16:rowId xmlns:a16="http://schemas.microsoft.com/office/drawing/2014/main" val="10002"/>
                  </a:ext>
                </a:extLst>
              </a:tr>
              <a:tr h="640027">
                <a:tc>
                  <a:txBody>
                    <a:bodyPr/>
                    <a:lstStyle/>
                    <a:p>
                      <a:r>
                        <a:rPr lang="en-US" sz="1800">
                          <a:solidFill>
                            <a:srgbClr val="0000CC"/>
                          </a:solidFill>
                        </a:rPr>
                        <a:t>Em có</a:t>
                      </a:r>
                      <a:r>
                        <a:rPr lang="en-US" sz="1800" baseline="0">
                          <a:solidFill>
                            <a:srgbClr val="0000CC"/>
                          </a:solidFill>
                        </a:rPr>
                        <a:t> ấn tượng không thể quyên về người hoặc sự việc đó</a:t>
                      </a:r>
                      <a:endParaRPr lang="en-US" sz="1800">
                        <a:solidFill>
                          <a:srgbClr val="0000CC"/>
                        </a:solidFill>
                      </a:endParaRPr>
                    </a:p>
                  </a:txBody>
                  <a:tcPr marT="45716" marB="45716"/>
                </a:tc>
                <a:tc>
                  <a:txBody>
                    <a:bodyPr/>
                    <a:lstStyle/>
                    <a:p>
                      <a:r>
                        <a:rPr lang="en-US" sz="1800" dirty="0">
                          <a:solidFill>
                            <a:srgbClr val="0000CC"/>
                          </a:solidFill>
                        </a:rPr>
                        <a:t>-</a:t>
                      </a:r>
                      <a:r>
                        <a:rPr lang="en-US" sz="1800" dirty="0" err="1">
                          <a:solidFill>
                            <a:srgbClr val="0000CC"/>
                          </a:solidFill>
                        </a:rPr>
                        <a:t>Sự</a:t>
                      </a:r>
                      <a:r>
                        <a:rPr lang="en-US" sz="1800" baseline="0" dirty="0">
                          <a:solidFill>
                            <a:srgbClr val="0000CC"/>
                          </a:solidFill>
                        </a:rPr>
                        <a:t> </a:t>
                      </a:r>
                      <a:r>
                        <a:rPr lang="en-US" sz="1800" baseline="0" dirty="0" err="1">
                          <a:solidFill>
                            <a:srgbClr val="0000CC"/>
                          </a:solidFill>
                        </a:rPr>
                        <a:t>dũng</a:t>
                      </a:r>
                      <a:r>
                        <a:rPr lang="en-US" sz="1800" baseline="0" dirty="0">
                          <a:solidFill>
                            <a:srgbClr val="0000CC"/>
                          </a:solidFill>
                        </a:rPr>
                        <a:t> </a:t>
                      </a:r>
                      <a:r>
                        <a:rPr lang="en-US" sz="1800" baseline="0" dirty="0" err="1">
                          <a:solidFill>
                            <a:srgbClr val="0000CC"/>
                          </a:solidFill>
                        </a:rPr>
                        <a:t>cảm</a:t>
                      </a:r>
                      <a:r>
                        <a:rPr lang="en-US" sz="1800" baseline="0" dirty="0">
                          <a:solidFill>
                            <a:srgbClr val="0000CC"/>
                          </a:solidFill>
                        </a:rPr>
                        <a:t> </a:t>
                      </a:r>
                      <a:r>
                        <a:rPr lang="en-US" sz="1800" baseline="0" dirty="0" err="1">
                          <a:solidFill>
                            <a:srgbClr val="0000CC"/>
                          </a:solidFill>
                        </a:rPr>
                        <a:t>không</a:t>
                      </a:r>
                      <a:r>
                        <a:rPr lang="en-US" sz="1800" baseline="0" dirty="0">
                          <a:solidFill>
                            <a:srgbClr val="0000CC"/>
                          </a:solidFill>
                        </a:rPr>
                        <a:t> </a:t>
                      </a:r>
                      <a:r>
                        <a:rPr lang="en-US" sz="1800" baseline="0" dirty="0" err="1">
                          <a:solidFill>
                            <a:srgbClr val="0000CC"/>
                          </a:solidFill>
                        </a:rPr>
                        <a:t>sợ</a:t>
                      </a:r>
                      <a:r>
                        <a:rPr lang="en-US" sz="1800" baseline="0" dirty="0">
                          <a:solidFill>
                            <a:srgbClr val="0000CC"/>
                          </a:solidFill>
                        </a:rPr>
                        <a:t> </a:t>
                      </a:r>
                      <a:r>
                        <a:rPr lang="en-US" sz="1800" baseline="0" dirty="0" err="1">
                          <a:solidFill>
                            <a:srgbClr val="0000CC"/>
                          </a:solidFill>
                        </a:rPr>
                        <a:t>nguy</a:t>
                      </a:r>
                      <a:r>
                        <a:rPr lang="en-US" sz="1800" baseline="0" dirty="0">
                          <a:solidFill>
                            <a:srgbClr val="0000CC"/>
                          </a:solidFill>
                        </a:rPr>
                        <a:t> </a:t>
                      </a:r>
                      <a:r>
                        <a:rPr lang="en-US" sz="1800" baseline="0" dirty="0" err="1">
                          <a:solidFill>
                            <a:srgbClr val="0000CC"/>
                          </a:solidFill>
                        </a:rPr>
                        <a:t>hiểm</a:t>
                      </a:r>
                      <a:r>
                        <a:rPr lang="en-US" sz="1800" baseline="0" dirty="0">
                          <a:solidFill>
                            <a:srgbClr val="0000CC"/>
                          </a:solidFill>
                        </a:rPr>
                        <a:t> </a:t>
                      </a:r>
                      <a:r>
                        <a:rPr lang="en-US" sz="1800" baseline="0" dirty="0" err="1">
                          <a:solidFill>
                            <a:srgbClr val="0000CC"/>
                          </a:solidFill>
                        </a:rPr>
                        <a:t>để</a:t>
                      </a:r>
                      <a:r>
                        <a:rPr lang="en-US" sz="1800" baseline="0" dirty="0">
                          <a:solidFill>
                            <a:srgbClr val="0000CC"/>
                          </a:solidFill>
                        </a:rPr>
                        <a:t> </a:t>
                      </a:r>
                      <a:r>
                        <a:rPr lang="en-US" sz="1800" baseline="0" dirty="0" err="1">
                          <a:solidFill>
                            <a:srgbClr val="0000CC"/>
                          </a:solidFill>
                        </a:rPr>
                        <a:t>cứu</a:t>
                      </a:r>
                      <a:r>
                        <a:rPr lang="en-US" sz="1800" baseline="0" dirty="0">
                          <a:solidFill>
                            <a:srgbClr val="0000CC"/>
                          </a:solidFill>
                        </a:rPr>
                        <a:t> </a:t>
                      </a:r>
                      <a:r>
                        <a:rPr lang="en-US" sz="1800" baseline="0" dirty="0" err="1">
                          <a:solidFill>
                            <a:srgbClr val="0000CC"/>
                          </a:solidFill>
                        </a:rPr>
                        <a:t>người</a:t>
                      </a:r>
                      <a:endParaRPr lang="en-US" sz="1800" dirty="0">
                        <a:solidFill>
                          <a:srgbClr val="0000CC"/>
                        </a:solidFill>
                      </a:endParaRPr>
                    </a:p>
                  </a:txBody>
                  <a:tcPr marT="45716" marB="45716"/>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643EE2C-C9D7-1312-C2E9-1AC9FEF8FBFB}"/>
              </a:ext>
            </a:extLst>
          </p:cNvPr>
          <p:cNvSpPr>
            <a:spLocks noGrp="1"/>
          </p:cNvSpPr>
          <p:nvPr>
            <p:ph type="title"/>
          </p:nvPr>
        </p:nvSpPr>
        <p:spPr/>
        <p:txBody>
          <a:bodyPr/>
          <a:lstStyle/>
          <a:p>
            <a:endParaRPr lang="en-US" altLang="en-US"/>
          </a:p>
        </p:txBody>
      </p:sp>
      <p:graphicFrame>
        <p:nvGraphicFramePr>
          <p:cNvPr id="4" name="Content Placeholder 3">
            <a:extLst>
              <a:ext uri="{FF2B5EF4-FFF2-40B4-BE49-F238E27FC236}">
                <a16:creationId xmlns:a16="http://schemas.microsoft.com/office/drawing/2014/main" id="{2340DEE2-D563-31BD-42B0-3B93175C7C02}"/>
              </a:ext>
            </a:extLst>
          </p:cNvPr>
          <p:cNvGraphicFramePr>
            <a:graphicFrameLocks noGrp="1"/>
          </p:cNvGraphicFramePr>
          <p:nvPr>
            <p:ph idx="1"/>
          </p:nvPr>
        </p:nvGraphicFramePr>
        <p:xfrm>
          <a:off x="1981200" y="1600200"/>
          <a:ext cx="8229600" cy="35658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88508">
                <a:tc>
                  <a:txBody>
                    <a:bodyPr/>
                    <a:lstStyle/>
                    <a:p>
                      <a:r>
                        <a:rPr lang="en-US" sz="1800"/>
                        <a:t>Mở</a:t>
                      </a:r>
                      <a:r>
                        <a:rPr lang="en-US" sz="1800" baseline="0"/>
                        <a:t> bài</a:t>
                      </a:r>
                      <a:endParaRPr lang="en-US" sz="1800"/>
                    </a:p>
                  </a:txBody>
                  <a:tcPr marT="45712" marB="45712"/>
                </a:tc>
                <a:tc>
                  <a:txBody>
                    <a:bodyPr/>
                    <a:lstStyle/>
                    <a:p>
                      <a:r>
                        <a:rPr lang="en-US" sz="1800" b="1" kern="1200">
                          <a:solidFill>
                            <a:schemeClr val="lt1"/>
                          </a:solidFill>
                          <a:effectLst/>
                          <a:latin typeface="+mn-lt"/>
                          <a:ea typeface="+mn-ea"/>
                          <a:cs typeface="+mn-cs"/>
                        </a:rPr>
                        <a:t>Giới thiệu người hoặc sự việc mà em muốn bày tỏ tình cảm, suy nghĩ.</a:t>
                      </a:r>
                    </a:p>
                    <a:p>
                      <a:r>
                        <a:rPr lang="en-US" sz="1800" b="1" kern="1200">
                          <a:solidFill>
                            <a:schemeClr val="lt1"/>
                          </a:solidFill>
                          <a:effectLst/>
                          <a:latin typeface="+mn-lt"/>
                          <a:ea typeface="+mn-ea"/>
                          <a:cs typeface="+mn-cs"/>
                        </a:rPr>
                        <a:t>-Bày</a:t>
                      </a:r>
                      <a:r>
                        <a:rPr lang="en-US" sz="1800" b="1" kern="1200" baseline="0">
                          <a:solidFill>
                            <a:schemeClr val="lt1"/>
                          </a:solidFill>
                          <a:effectLst/>
                          <a:latin typeface="+mn-lt"/>
                          <a:ea typeface="+mn-ea"/>
                          <a:cs typeface="+mn-cs"/>
                        </a:rPr>
                        <a:t> tỏ tình cảm ấn tượng ban đầu của em về người hoặc sự việc đó</a:t>
                      </a:r>
                      <a:endParaRPr lang="en-US" sz="1800"/>
                    </a:p>
                  </a:txBody>
                  <a:tcPr marT="45712" marB="45712"/>
                </a:tc>
                <a:extLst>
                  <a:ext uri="{0D108BD9-81ED-4DB2-BD59-A6C34878D82A}">
                    <a16:rowId xmlns:a16="http://schemas.microsoft.com/office/drawing/2014/main" val="10000"/>
                  </a:ext>
                </a:extLst>
              </a:tr>
              <a:tr h="1462779">
                <a:tc>
                  <a:txBody>
                    <a:bodyPr/>
                    <a:lstStyle/>
                    <a:p>
                      <a:r>
                        <a:rPr lang="en-US" sz="1800">
                          <a:solidFill>
                            <a:srgbClr val="FF0000"/>
                          </a:solidFill>
                        </a:rPr>
                        <a:t>Thân</a:t>
                      </a:r>
                      <a:r>
                        <a:rPr lang="en-US" sz="1800" baseline="0">
                          <a:solidFill>
                            <a:srgbClr val="FF0000"/>
                          </a:solidFill>
                        </a:rPr>
                        <a:t> bài</a:t>
                      </a:r>
                      <a:endParaRPr lang="en-US" sz="1800">
                        <a:solidFill>
                          <a:srgbClr val="FF0000"/>
                        </a:solidFill>
                      </a:endParaRPr>
                    </a:p>
                  </a:txBody>
                  <a:tcPr marT="45712" marB="45712"/>
                </a:tc>
                <a:tc>
                  <a:txBody>
                    <a:bodyPr/>
                    <a:lstStyle/>
                    <a:p>
                      <a:r>
                        <a:rPr lang="en-US" sz="1800">
                          <a:solidFill>
                            <a:srgbClr val="FF0000"/>
                          </a:solidFill>
                        </a:rPr>
                        <a:t>-Trình</a:t>
                      </a:r>
                      <a:r>
                        <a:rPr lang="en-US" sz="1800" baseline="0">
                          <a:solidFill>
                            <a:srgbClr val="FF0000"/>
                          </a:solidFill>
                        </a:rPr>
                        <a:t> bày tình cảm suy nghĩ về những đặc điểm nổi bật của người hoặc sự việc</a:t>
                      </a:r>
                    </a:p>
                    <a:p>
                      <a:r>
                        <a:rPr lang="en-US" sz="1800" baseline="0">
                          <a:solidFill>
                            <a:srgbClr val="FF0000"/>
                          </a:solidFill>
                        </a:rPr>
                        <a:t>-Nêu ấn tượng về người hoặc sự việc đó</a:t>
                      </a:r>
                      <a:endParaRPr lang="en-US" sz="1800">
                        <a:solidFill>
                          <a:srgbClr val="FF0000"/>
                        </a:solidFill>
                      </a:endParaRPr>
                    </a:p>
                  </a:txBody>
                  <a:tcPr marT="45712" marB="45712"/>
                </a:tc>
                <a:extLst>
                  <a:ext uri="{0D108BD9-81ED-4DB2-BD59-A6C34878D82A}">
                    <a16:rowId xmlns:a16="http://schemas.microsoft.com/office/drawing/2014/main" val="10001"/>
                  </a:ext>
                </a:extLst>
              </a:tr>
              <a:tr h="914237">
                <a:tc>
                  <a:txBody>
                    <a:bodyPr/>
                    <a:lstStyle/>
                    <a:p>
                      <a:r>
                        <a:rPr lang="en-US" sz="1800">
                          <a:solidFill>
                            <a:srgbClr val="00B050"/>
                          </a:solidFill>
                        </a:rPr>
                        <a:t>Kết</a:t>
                      </a:r>
                      <a:r>
                        <a:rPr lang="en-US" sz="1800" baseline="0">
                          <a:solidFill>
                            <a:srgbClr val="00B050"/>
                          </a:solidFill>
                        </a:rPr>
                        <a:t> bài</a:t>
                      </a:r>
                      <a:endParaRPr lang="en-US" sz="1800">
                        <a:solidFill>
                          <a:srgbClr val="00B050"/>
                        </a:solidFill>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a:solidFill>
                            <a:srgbClr val="00B050"/>
                          </a:solidFill>
                          <a:effectLst/>
                          <a:latin typeface="+mn-lt"/>
                          <a:ea typeface="+mn-ea"/>
                          <a:cs typeface="+mn-cs"/>
                        </a:rPr>
                        <a:t>Khẳng định lại tình cảm, suy nghĩ của em</a:t>
                      </a:r>
                      <a:r>
                        <a:rPr lang="en-US" sz="1800" kern="1200" baseline="0">
                          <a:solidFill>
                            <a:srgbClr val="00B050"/>
                          </a:solidFill>
                          <a:effectLst/>
                          <a:latin typeface="+mn-lt"/>
                          <a:ea typeface="+mn-ea"/>
                          <a:cs typeface="+mn-cs"/>
                        </a:rPr>
                        <a:t> đối với người hoặc sự việc nói tới</a:t>
                      </a:r>
                      <a:endParaRPr lang="en-US" sz="1800" kern="1200">
                        <a:solidFill>
                          <a:srgbClr val="00B050"/>
                        </a:solidFill>
                        <a:effectLst/>
                        <a:latin typeface="+mn-lt"/>
                        <a:ea typeface="+mn-ea"/>
                        <a:cs typeface="+mn-cs"/>
                      </a:endParaRPr>
                    </a:p>
                    <a:p>
                      <a:endParaRPr lang="en-US" sz="1800">
                        <a:solidFill>
                          <a:srgbClr val="00B050"/>
                        </a:solidFill>
                      </a:endParaRPr>
                    </a:p>
                  </a:txBody>
                  <a:tcPr marT="45712" marB="45712"/>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0">
            <a:extLst>
              <a:ext uri="{FF2B5EF4-FFF2-40B4-BE49-F238E27FC236}">
                <a16:creationId xmlns:a16="http://schemas.microsoft.com/office/drawing/2014/main" id="{BC19B0AD-B9B4-D6B8-D2BF-6607366E8F9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7" y="-6350"/>
            <a:ext cx="918368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a:extLst>
              <a:ext uri="{FF2B5EF4-FFF2-40B4-BE49-F238E27FC236}">
                <a16:creationId xmlns:a16="http://schemas.microsoft.com/office/drawing/2014/main" id="{983A3FDB-2B15-8069-4C31-D33090F6DE61}"/>
              </a:ext>
            </a:extLst>
          </p:cNvPr>
          <p:cNvSpPr/>
          <p:nvPr/>
        </p:nvSpPr>
        <p:spPr>
          <a:xfrm>
            <a:off x="1905000" y="914400"/>
            <a:ext cx="8007350" cy="480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3600">
                <a:solidFill>
                  <a:srgbClr val="FF0000"/>
                </a:solidFill>
                <a:latin typeface="#9Slide03 Kaleko 105 Round Bold"/>
                <a:ea typeface="SimSun" panose="02010600030101010101" pitchFamily="2" charset="-122"/>
                <a:cs typeface="Arial" panose="020B0604020202020204" pitchFamily="34" charset="0"/>
              </a:rPr>
              <a:t>Chú ý khi viết bài</a:t>
            </a:r>
            <a:r>
              <a:rPr lang="en-US" altLang="zh-CN" sz="3600">
                <a:solidFill>
                  <a:srgbClr val="FFFFFF"/>
                </a:solidFill>
                <a:latin typeface="#9Slide03 Kaleko 105 Round Bold"/>
                <a:ea typeface="SimSun" panose="02010600030101010101" pitchFamily="2" charset="-122"/>
                <a:cs typeface="Arial" panose="020B0604020202020204" pitchFamily="34" charset="0"/>
              </a:rPr>
              <a:t>.</a:t>
            </a:r>
          </a:p>
          <a:p>
            <a:r>
              <a:rPr lang="en-US" altLang="en-US" sz="3600">
                <a:solidFill>
                  <a:srgbClr val="FFFFFF"/>
                </a:solidFill>
                <a:ea typeface="SimSun" panose="02010600030101010101" pitchFamily="2" charset="-122"/>
                <a:cs typeface="Arial" panose="020B0604020202020204" pitchFamily="34" charset="0"/>
              </a:rPr>
              <a:t>- </a:t>
            </a:r>
            <a:r>
              <a:rPr lang="en-US" altLang="en-US" sz="3200">
                <a:solidFill>
                  <a:srgbClr val="FFFFFF"/>
                </a:solidFill>
                <a:ea typeface="SimSun" panose="02010600030101010101" pitchFamily="2" charset="-122"/>
                <a:cs typeface="Arial" panose="020B0604020202020204" pitchFamily="34" charset="0"/>
              </a:rPr>
              <a:t>Nêu được đặc điểm nổi bật của đối tượng khiến người hoặc sự việc để lại ấn tượng,cảm xúc sâu  đậm cho mình</a:t>
            </a:r>
          </a:p>
          <a:p>
            <a:r>
              <a:rPr lang="en-US" altLang="en-US" sz="3200">
                <a:solidFill>
                  <a:srgbClr val="FFFFFF"/>
                </a:solidFill>
                <a:ea typeface="SimSun" panose="02010600030101010101" pitchFamily="2" charset="-122"/>
                <a:cs typeface="Arial" panose="020B0604020202020204" pitchFamily="34" charset="0"/>
              </a:rPr>
              <a:t>- Ngôn ngữ cần sinh động, giàu cảm xúc,vận dụng các biện pháp tu từ như: so sánh,điệp ngữ để tăng sự hấp dẫn cho bài viết</a:t>
            </a:r>
            <a:endParaRPr lang="en-US" altLang="zh-CN" sz="3200">
              <a:solidFill>
                <a:srgbClr val="FFFFFF"/>
              </a:solidFill>
              <a:latin typeface="#9Slide03 Kaleko 105 Round Bold"/>
              <a:ea typeface="SimSun" panose="02010600030101010101"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97BCFE9F-BA53-71A3-FE49-E97E3178D914}"/>
              </a:ext>
            </a:extLst>
          </p:cNvPr>
          <p:cNvSpPr txBox="1">
            <a:spLocks noChangeArrowheads="1"/>
          </p:cNvSpPr>
          <p:nvPr/>
        </p:nvSpPr>
        <p:spPr bwMode="auto">
          <a:xfrm>
            <a:off x="1752600" y="76200"/>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pt-BR" altLang="en-US" sz="3200" b="1" dirty="0">
                <a:solidFill>
                  <a:srgbClr val="FF0000"/>
                </a:solidFill>
                <a:latin typeface="Times New Roman" panose="02020603050405020304" pitchFamily="18" charset="0"/>
                <a:cs typeface="Times New Roman" panose="02020603050405020304" pitchFamily="18" charset="0"/>
              </a:rPr>
              <a:t>I. </a:t>
            </a:r>
            <a:r>
              <a:rPr lang="pt-BR" altLang="en-US" sz="3200" b="1" u="sng" dirty="0">
                <a:solidFill>
                  <a:srgbClr val="FF0000"/>
                </a:solidFill>
                <a:latin typeface="Times New Roman" panose="02020603050405020304" pitchFamily="18" charset="0"/>
                <a:cs typeface="Times New Roman" panose="02020603050405020304" pitchFamily="18" charset="0"/>
              </a:rPr>
              <a:t>Củng cố kiến thức</a:t>
            </a:r>
            <a:r>
              <a:rPr lang="pt-BR"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213F529-A2C3-825C-796F-118384B6F6A5}"/>
              </a:ext>
            </a:extLst>
          </p:cNvPr>
          <p:cNvSpPr>
            <a:spLocks noChangeArrowheads="1"/>
          </p:cNvSpPr>
          <p:nvPr/>
        </p:nvSpPr>
        <p:spPr bwMode="auto">
          <a:xfrm>
            <a:off x="1914525" y="609601"/>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en-US" sz="2400" b="1" dirty="0">
                <a:solidFill>
                  <a:srgbClr val="0000CC"/>
                </a:solidFill>
                <a:latin typeface="Times New Roman" panose="02020603050405020304" pitchFamily="18" charset="0"/>
                <a:cs typeface="Times New Roman" panose="02020603050405020304" pitchFamily="18" charset="0"/>
              </a:rPr>
              <a:t>- Biểu cảm là bộc lộ tình cảm, cảm xúc đối với sự vật, con người.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94CA14-2CC6-2817-A0EF-9F0F16C667CA}"/>
              </a:ext>
            </a:extLst>
          </p:cNvPr>
          <p:cNvSpPr txBox="1">
            <a:spLocks noChangeArrowheads="1"/>
          </p:cNvSpPr>
          <p:nvPr/>
        </p:nvSpPr>
        <p:spPr bwMode="auto">
          <a:xfrm>
            <a:off x="7391400" y="838200"/>
            <a:ext cx="289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err="1">
                <a:solidFill>
                  <a:srgbClr val="1BAB33"/>
                </a:solidFill>
                <a:latin typeface="Times New Roman" panose="02020603050405020304" pitchFamily="18" charset="0"/>
                <a:cs typeface="Times New Roman" panose="02020603050405020304" pitchFamily="18" charset="0"/>
              </a:rPr>
              <a:t>Trình</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bày</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hiểu</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biết</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của</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em</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về</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văn</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biểu</a:t>
            </a:r>
            <a:r>
              <a:rPr lang="en-US" altLang="en-US" sz="2800" dirty="0">
                <a:solidFill>
                  <a:srgbClr val="1BAB33"/>
                </a:solidFill>
                <a:latin typeface="Times New Roman" panose="02020603050405020304" pitchFamily="18" charset="0"/>
                <a:cs typeface="Times New Roman" panose="02020603050405020304" pitchFamily="18" charset="0"/>
              </a:rPr>
              <a:t> </a:t>
            </a:r>
            <a:r>
              <a:rPr lang="en-US" altLang="en-US" sz="2800" dirty="0" err="1">
                <a:solidFill>
                  <a:srgbClr val="1BAB33"/>
                </a:solidFill>
                <a:latin typeface="Times New Roman" panose="02020603050405020304" pitchFamily="18" charset="0"/>
                <a:cs typeface="Times New Roman" panose="02020603050405020304" pitchFamily="18" charset="0"/>
              </a:rPr>
              <a:t>cảm</a:t>
            </a:r>
            <a:r>
              <a:rPr lang="en-US" altLang="en-US" sz="2800" dirty="0">
                <a:solidFill>
                  <a:srgbClr val="1BAB33"/>
                </a:solidFill>
                <a:latin typeface="Times New Roman" panose="02020603050405020304" pitchFamily="18" charset="0"/>
                <a:cs typeface="Times New Roman" panose="02020603050405020304" pitchFamily="18" charset="0"/>
              </a:rPr>
              <a:t>.</a:t>
            </a:r>
            <a:endParaRPr lang="vi-VN" altLang="en-US" sz="2800" dirty="0">
              <a:solidFill>
                <a:srgbClr val="1BAB33"/>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6D26857-5C2D-C461-E183-A21D8A462FE3}"/>
              </a:ext>
            </a:extLst>
          </p:cNvPr>
          <p:cNvSpPr>
            <a:spLocks noChangeArrowheads="1"/>
          </p:cNvSpPr>
          <p:nvPr/>
        </p:nvSpPr>
        <p:spPr bwMode="auto">
          <a:xfrm>
            <a:off x="1884363" y="1300163"/>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en-US" sz="2400" b="1" dirty="0">
                <a:solidFill>
                  <a:srgbClr val="0000CC"/>
                </a:solidFill>
                <a:latin typeface="Times New Roman" panose="02020603050405020304" pitchFamily="18" charset="0"/>
                <a:cs typeface="Times New Roman" panose="02020603050405020304" pitchFamily="18" charset="0"/>
              </a:rPr>
              <a:t>- Có 2 cách biểu cảm: biểu cảm trực tiếp và biểu cảm gián tiếp. Mỗi bài văn đều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trung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biểu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tình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cảm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chủ</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yếu</a:t>
            </a:r>
            <a:r>
              <a:rPr lang="en-US" altLang="en-US" sz="2400" b="1" dirty="0">
                <a:solidFill>
                  <a:srgbClr val="0000CC"/>
                </a:solidFill>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3A4B8812-0CB3-EA2F-9B72-72A2B9E67C52}"/>
              </a:ext>
            </a:extLst>
          </p:cNvPr>
          <p:cNvSpPr/>
          <p:nvPr/>
        </p:nvSpPr>
        <p:spPr>
          <a:xfrm>
            <a:off x="1884363" y="3382964"/>
            <a:ext cx="8915400" cy="1938337"/>
          </a:xfrm>
          <a:prstGeom prst="rect">
            <a:avLst/>
          </a:prstGeom>
        </p:spPr>
        <p:txBody>
          <a:bodyPr>
            <a:spAutoFit/>
          </a:bodyPr>
          <a:lstStyle/>
          <a:p>
            <a:pPr marL="457200" indent="-457200">
              <a:buFontTx/>
              <a:buChar char="-"/>
              <a:defRPr/>
            </a:pPr>
            <a:r>
              <a:rPr lang="pt-BR" sz="2400" b="1" dirty="0">
                <a:solidFill>
                  <a:srgbClr val="0000CC"/>
                </a:solidFill>
                <a:latin typeface="Times New Roman" panose="02020603050405020304" pitchFamily="18" charset="0"/>
                <a:cs typeface="Times New Roman" panose="02020603050405020304" pitchFamily="18" charset="0"/>
              </a:rPr>
              <a:t>Bố cục có 3 phần: </a:t>
            </a:r>
          </a:p>
          <a:p>
            <a:pPr>
              <a:defRPr/>
            </a:pPr>
            <a:r>
              <a:rPr lang="pt-BR" sz="2400" b="1" dirty="0">
                <a:solidFill>
                  <a:srgbClr val="0000CC"/>
                </a:solidFill>
                <a:latin typeface="Times New Roman" panose="02020603050405020304" pitchFamily="18" charset="0"/>
                <a:cs typeface="Times New Roman" panose="02020603050405020304" pitchFamily="18" charset="0"/>
              </a:rPr>
              <a:t>+ MB: Giới thiệu đối tượng biểu cảm và định hướng cảm xúc</a:t>
            </a:r>
          </a:p>
          <a:p>
            <a:pPr>
              <a:defRPr/>
            </a:pPr>
            <a:r>
              <a:rPr lang="pt-BR" sz="2400" b="1" dirty="0">
                <a:solidFill>
                  <a:srgbClr val="0000CC"/>
                </a:solidFill>
                <a:latin typeface="Times New Roman" panose="02020603050405020304" pitchFamily="18" charset="0"/>
                <a:cs typeface="Times New Roman" panose="02020603050405020304" pitchFamily="18" charset="0"/>
              </a:rPr>
              <a:t>+ TB: Sử dụng các yếu tố tự sự, miêu tả làm phương tiện biểu đạt tình cảm.</a:t>
            </a:r>
          </a:p>
          <a:p>
            <a:pPr>
              <a:defRPr/>
            </a:pPr>
            <a:r>
              <a:rPr lang="pt-BR" sz="2400" b="1" dirty="0">
                <a:solidFill>
                  <a:srgbClr val="0000CC"/>
                </a:solidFill>
                <a:latin typeface="Times New Roman" panose="02020603050405020304" pitchFamily="18" charset="0"/>
                <a:cs typeface="Times New Roman" panose="02020603050405020304" pitchFamily="18" charset="0"/>
              </a:rPr>
              <a:t>+ KB: nêu cảm nghĩ về đối tượng.</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6639364-EC86-ADC4-7FA8-32BA4F5AC157}"/>
              </a:ext>
            </a:extLst>
          </p:cNvPr>
          <p:cNvSpPr>
            <a:spLocks noChangeArrowheads="1"/>
          </p:cNvSpPr>
          <p:nvPr/>
        </p:nvSpPr>
        <p:spPr bwMode="auto">
          <a:xfrm>
            <a:off x="1914526" y="2255838"/>
            <a:ext cx="8601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bước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làm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(1) </a:t>
            </a:r>
            <a:r>
              <a:rPr lang="en-US" altLang="en-US" sz="2400" b="1" dirty="0" err="1">
                <a:solidFill>
                  <a:srgbClr val="0000CC"/>
                </a:solidFill>
                <a:latin typeface="Times New Roman" panose="02020603050405020304" pitchFamily="18" charset="0"/>
                <a:cs typeface="Times New Roman" panose="02020603050405020304" pitchFamily="18" charset="0"/>
              </a:rPr>
              <a:t>Tìm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hiểu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đề</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tìm</a:t>
            </a:r>
            <a:r>
              <a:rPr lang="en-US" altLang="en-US" sz="2400" b="1" dirty="0">
                <a:solidFill>
                  <a:srgbClr val="0000CC"/>
                </a:solidFill>
                <a:latin typeface="Times New Roman" panose="02020603050405020304" pitchFamily="18" charset="0"/>
                <a:cs typeface="Times New Roman" panose="02020603050405020304" pitchFamily="18" charset="0"/>
              </a:rPr>
              <a:t> ý, (2) </a:t>
            </a:r>
            <a:r>
              <a:rPr lang="en-US" altLang="en-US" sz="2400" b="1" dirty="0" err="1">
                <a:solidFill>
                  <a:srgbClr val="0000CC"/>
                </a:solidFill>
                <a:latin typeface="Times New Roman" panose="02020603050405020304" pitchFamily="18" charset="0"/>
                <a:cs typeface="Times New Roman" panose="02020603050405020304" pitchFamily="18" charset="0"/>
              </a:rPr>
              <a:t>Lập</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dàn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bài</a:t>
            </a:r>
            <a:r>
              <a:rPr lang="en-US" altLang="en-US" sz="2400" b="1" dirty="0">
                <a:solidFill>
                  <a:srgbClr val="0000CC"/>
                </a:solidFill>
                <a:latin typeface="Times New Roman" panose="02020603050405020304" pitchFamily="18" charset="0"/>
                <a:cs typeface="Times New Roman" panose="02020603050405020304" pitchFamily="18" charset="0"/>
              </a:rPr>
              <a:t>, (3) </a:t>
            </a:r>
            <a:r>
              <a:rPr lang="en-US" altLang="en-US" sz="2400" b="1" dirty="0" err="1">
                <a:solidFill>
                  <a:srgbClr val="0000CC"/>
                </a:solidFill>
                <a:latin typeface="Times New Roman" panose="02020603050405020304" pitchFamily="18" charset="0"/>
                <a:cs typeface="Times New Roman" panose="02020603050405020304" pitchFamily="18" charset="0"/>
              </a:rPr>
              <a:t>Viết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bài</a:t>
            </a:r>
            <a:r>
              <a:rPr lang="en-US" altLang="en-US" sz="2400" b="1" dirty="0">
                <a:solidFill>
                  <a:srgbClr val="0000CC"/>
                </a:solidFill>
                <a:latin typeface="Times New Roman" panose="02020603050405020304" pitchFamily="18" charset="0"/>
                <a:cs typeface="Times New Roman" panose="02020603050405020304" pitchFamily="18" charset="0"/>
              </a:rPr>
              <a:t>, (4) </a:t>
            </a:r>
            <a:r>
              <a:rPr lang="en-US" altLang="en-US" sz="2400" b="1" dirty="0" err="1">
                <a:solidFill>
                  <a:srgbClr val="0000CC"/>
                </a:solidFill>
                <a:latin typeface="Times New Roman" panose="02020603050405020304" pitchFamily="18" charset="0"/>
                <a:cs typeface="Times New Roman" panose="02020603050405020304" pitchFamily="18" charset="0"/>
              </a:rPr>
              <a:t>Kiểm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sửa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bài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8048FFA-64A8-787C-D649-FF012D82C8C2}"/>
              </a:ext>
            </a:extLst>
          </p:cNvPr>
          <p:cNvSpPr>
            <a:spLocks noChangeArrowheads="1"/>
          </p:cNvSpPr>
          <p:nvPr/>
        </p:nvSpPr>
        <p:spPr bwMode="auto">
          <a:xfrm>
            <a:off x="1570038" y="5321301"/>
            <a:ext cx="891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pt-BR" altLang="en-US" sz="2400" b="1" dirty="0">
                <a:solidFill>
                  <a:srgbClr val="0000CC"/>
                </a:solidFill>
                <a:latin typeface="Times New Roman" panose="02020603050405020304" pitchFamily="18" charset="0"/>
                <a:cs typeface="Times New Roman" panose="02020603050405020304" pitchFamily="18" charset="0"/>
              </a:rPr>
              <a:t>Các cách lập ý thường gặp: </a:t>
            </a:r>
            <a:r>
              <a:rPr lang="en-US" altLang="en-US" sz="2400" b="1" dirty="0">
                <a:solidFill>
                  <a:srgbClr val="0D11B3"/>
                </a:solidFill>
                <a:latin typeface="Times New Roman" panose="02020603050405020304" pitchFamily="18" charset="0"/>
                <a:cs typeface="Times New Roman" panose="02020603050405020304" pitchFamily="18" charset="0"/>
              </a:rPr>
              <a:t>Liên </a:t>
            </a:r>
            <a:r>
              <a:rPr lang="en-US" altLang="en-US" sz="2400" b="1" dirty="0" err="1">
                <a:solidFill>
                  <a:srgbClr val="0D11B3"/>
                </a:solidFill>
                <a:latin typeface="Times New Roman" panose="02020603050405020304" pitchFamily="18" charset="0"/>
                <a:cs typeface="Times New Roman" panose="02020603050405020304" pitchFamily="18" charset="0"/>
              </a:rPr>
              <a:t>hệ</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hiện</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tại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với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tương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lai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Hồi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tưởng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lại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quá</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khứ</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suy</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nghĩ</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về</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hiện</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tại</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Tưởng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tượng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tình</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huống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hứa</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hẹn</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mong</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ước</a:t>
            </a:r>
            <a:r>
              <a:rPr lang="en-US" altLang="en-US" sz="2400" b="1" dirty="0">
                <a:solidFill>
                  <a:srgbClr val="0D11B3"/>
                </a:solidFill>
                <a:latin typeface="Times New Roman" panose="02020603050405020304" pitchFamily="18" charset="0"/>
                <a:cs typeface="Times New Roman" panose="02020603050405020304" pitchFamily="18" charset="0"/>
              </a:rPr>
              <a:t>; Quan </a:t>
            </a:r>
            <a:r>
              <a:rPr lang="en-US" altLang="en-US" sz="2400" b="1" dirty="0" err="1">
                <a:solidFill>
                  <a:srgbClr val="0D11B3"/>
                </a:solidFill>
                <a:latin typeface="Times New Roman" panose="02020603050405020304" pitchFamily="18" charset="0"/>
                <a:cs typeface="Times New Roman" panose="02020603050405020304" pitchFamily="18" charset="0"/>
              </a:rPr>
              <a:t>sát</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suy</a:t>
            </a:r>
            <a:r>
              <a:rPr lang="en-US" altLang="en-US" sz="2400" b="1" dirty="0">
                <a:solidFill>
                  <a:srgbClr val="0D11B3"/>
                </a:solidFill>
                <a:latin typeface="Times New Roman" panose="02020603050405020304" pitchFamily="18" charset="0"/>
                <a:cs typeface="Times New Roman" panose="02020603050405020304" pitchFamily="18" charset="0"/>
              </a:rPr>
              <a:t> </a:t>
            </a:r>
            <a:r>
              <a:rPr lang="en-US" altLang="en-US" sz="2400" b="1" dirty="0" err="1">
                <a:solidFill>
                  <a:srgbClr val="0D11B3"/>
                </a:solidFill>
                <a:latin typeface="Times New Roman" panose="02020603050405020304" pitchFamily="18" charset="0"/>
                <a:cs typeface="Times New Roman" panose="02020603050405020304" pitchFamily="18" charset="0"/>
              </a:rPr>
              <a:t>ngẫm</a:t>
            </a:r>
            <a:r>
              <a:rPr lang="en-US" altLang="en-US" sz="2400" b="1" dirty="0">
                <a:solidFill>
                  <a:srgbClr val="0D11B3"/>
                </a:solidFill>
                <a:latin typeface="Times New Roman" panose="02020603050405020304" pitchFamily="18" charset="0"/>
                <a:cs typeface="Times New Roman" panose="02020603050405020304" pitchFamily="18" charset="0"/>
              </a:rPr>
              <a:t>.</a:t>
            </a:r>
          </a:p>
          <a:p>
            <a:pPr>
              <a:buFontTx/>
              <a:buChar char="-"/>
            </a:pPr>
            <a:endParaRPr lang="en-US" altLang="en-US" sz="2400" dirty="0">
              <a:solidFill>
                <a:srgbClr val="0D11B3"/>
              </a:solidFill>
              <a:latin typeface="Times New Roman" panose="02020603050405020304" pitchFamily="18" charset="0"/>
              <a:cs typeface="Times New Roman" panose="02020603050405020304" pitchFamily="18" charset="0"/>
            </a:endParaRPr>
          </a:p>
          <a:p>
            <a:pPr>
              <a:buFontTx/>
              <a:buChar char="-"/>
            </a:pPr>
            <a:endParaRPr lang="en-US" altLang="en-US" sz="2400" dirty="0">
              <a:solidFill>
                <a:srgbClr val="0D11B3"/>
              </a:solidFill>
              <a:latin typeface="Times New Roman" panose="02020603050405020304" pitchFamily="18" charset="0"/>
              <a:cs typeface="Times New Roman" panose="02020603050405020304" pitchFamily="18" charset="0"/>
            </a:endParaRPr>
          </a:p>
          <a:p>
            <a:pPr>
              <a:buFontTx/>
              <a:buChar char="-"/>
            </a:pPr>
            <a:endParaRPr lang="en-US" altLang="en-US" sz="2400" dirty="0">
              <a:solidFill>
                <a:srgbClr val="0D11B3"/>
              </a:solidFill>
              <a:latin typeface="Times New Roman" panose="02020603050405020304" pitchFamily="18" charset="0"/>
              <a:cs typeface="Times New Roman" panose="02020603050405020304" pitchFamily="18" charset="0"/>
            </a:endParaRPr>
          </a:p>
          <a:p>
            <a:pPr>
              <a:buFontTx/>
              <a:buChar char="-"/>
            </a:pPr>
            <a:r>
              <a:rPr lang="pt-BR" altLang="en-US" sz="24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51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xit" presetSubtype="32" fill="hold" nodeType="clickEffect">
                                  <p:stCondLst>
                                    <p:cond delay="0"/>
                                  </p:stCondLst>
                                  <p:childTnLst>
                                    <p:anim calcmode="lin" valueType="num">
                                      <p:cBhvr>
                                        <p:cTn id="19" dur="500"/>
                                        <p:tgtEl>
                                          <p:spTgt spid="6"/>
                                        </p:tgtEl>
                                        <p:attrNameLst>
                                          <p:attrName>ppt_w</p:attrName>
                                        </p:attrNameLst>
                                      </p:cBhvr>
                                      <p:tavLst>
                                        <p:tav tm="0">
                                          <p:val>
                                            <p:strVal val="ppt_w"/>
                                          </p:val>
                                        </p:tav>
                                        <p:tav tm="100000">
                                          <p:val>
                                            <p:fltVal val="0"/>
                                          </p:val>
                                        </p:tav>
                                      </p:tavLst>
                                    </p:anim>
                                    <p:anim calcmode="lin" valueType="num">
                                      <p:cBhvr>
                                        <p:cTn id="20" dur="500"/>
                                        <p:tgtEl>
                                          <p:spTgt spid="6"/>
                                        </p:tgtEl>
                                        <p:attrNameLst>
                                          <p:attrName>ppt_h</p:attrName>
                                        </p:attrNameLst>
                                      </p:cBhvr>
                                      <p:tavLst>
                                        <p:tav tm="0">
                                          <p:val>
                                            <p:strVal val="ppt_h"/>
                                          </p:val>
                                        </p:tav>
                                        <p:tav tm="100000">
                                          <p:val>
                                            <p:fltVal val="0"/>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00D0C222-ABCB-55E3-0366-FEAFE98C9F6F}"/>
              </a:ext>
            </a:extLst>
          </p:cNvPr>
          <p:cNvSpPr txBox="1">
            <a:spLocks noGrp="1" noChangeArrowheads="1"/>
          </p:cNvSpPr>
          <p:nvPr>
            <p:ph type="title"/>
          </p:nvPr>
        </p:nvSpPr>
        <p:spPr bwMode="auto">
          <a:xfrm>
            <a:off x="838200" y="365125"/>
            <a:ext cx="10515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defRPr/>
            </a:pPr>
            <a:r>
              <a:rPr lang="pt-BR" altLang="en-US" b="1" dirty="0">
                <a:solidFill>
                  <a:srgbClr val="FF0000"/>
                </a:solidFill>
                <a:latin typeface="Times New Roman" pitchFamily="18" charset="0"/>
                <a:cs typeface="Times New Roman" pitchFamily="18" charset="0"/>
              </a:rPr>
              <a:t>II. </a:t>
            </a:r>
            <a:r>
              <a:rPr lang="pt-BR" altLang="en-US" b="1" u="sng" dirty="0">
                <a:solidFill>
                  <a:srgbClr val="FF0000"/>
                </a:solidFill>
                <a:latin typeface="Times New Roman" pitchFamily="18" charset="0"/>
                <a:cs typeface="Times New Roman" pitchFamily="18" charset="0"/>
              </a:rPr>
              <a:t>Luyện nói trên lớp:</a:t>
            </a:r>
            <a:endParaRPr lang="en-US" altLang="en-US" dirty="0">
              <a:solidFill>
                <a:srgbClr val="FF0000"/>
              </a:solidFill>
              <a:latin typeface="Times New Roman" pitchFamily="18" charset="0"/>
              <a:cs typeface="Times New Roman" pitchFamily="18" charset="0"/>
            </a:endParaRPr>
          </a:p>
          <a:p>
            <a:pPr eaLnBrk="1" hangingPunct="1">
              <a:spcBef>
                <a:spcPct val="50000"/>
              </a:spcBef>
              <a:defRPr/>
            </a:pPr>
            <a:r>
              <a:rPr lang="en-US" altLang="vi-VN" sz="2800" b="1" dirty="0">
                <a:solidFill>
                  <a:srgbClr val="0000CC"/>
                </a:solidFill>
                <a:latin typeface="Times New Roman" pitchFamily="18" charset="0"/>
              </a:rPr>
              <a:t>*</a:t>
            </a:r>
            <a:r>
              <a:rPr lang="en-US" altLang="vi-VN" sz="2800" b="1" dirty="0" err="1">
                <a:solidFill>
                  <a:srgbClr val="0000CC"/>
                </a:solidFill>
                <a:latin typeface="Times New Roman" pitchFamily="18" charset="0"/>
              </a:rPr>
              <a:t>lưu</a:t>
            </a:r>
            <a:r>
              <a:rPr lang="en-US" altLang="vi-VN" sz="2800" b="1" dirty="0">
                <a:solidFill>
                  <a:srgbClr val="0000CC"/>
                </a:solidFill>
                <a:latin typeface="Times New Roman" pitchFamily="18" charset="0"/>
              </a:rPr>
              <a:t> ý: (</a:t>
            </a:r>
            <a:r>
              <a:rPr lang="en-US" altLang="vi-VN" sz="2800" b="1" dirty="0" err="1">
                <a:solidFill>
                  <a:srgbClr val="0000CC"/>
                </a:solidFill>
                <a:latin typeface="Times New Roman" pitchFamily="18" charset="0"/>
              </a:rPr>
              <a:t>giới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thiệu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được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đối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tượng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biểu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cảm:con</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người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hoặc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sự</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việc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và</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nêu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ấn</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tượng</a:t>
            </a:r>
            <a:r>
              <a:rPr lang="en-US" altLang="vi-VN" sz="2800" b="1" dirty="0">
                <a:solidFill>
                  <a:srgbClr val="0000CC"/>
                </a:solidFill>
                <a:latin typeface="Times New Roman" pitchFamily="18" charset="0"/>
              </a:rPr>
              <a:t> ban </a:t>
            </a:r>
            <a:r>
              <a:rPr lang="en-US" altLang="vi-VN" sz="2800" b="1" dirty="0" err="1">
                <a:solidFill>
                  <a:srgbClr val="0000CC"/>
                </a:solidFill>
                <a:latin typeface="Times New Roman" pitchFamily="18" charset="0"/>
              </a:rPr>
              <a:t>đầu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về</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đối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tượng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đó</a:t>
            </a:r>
            <a:endParaRPr lang="en-US" altLang="vi-VN" sz="2800" b="1" dirty="0">
              <a:solidFill>
                <a:srgbClr val="0000CC"/>
              </a:solidFill>
              <a:latin typeface="Times New Roman" pitchFamily="18" charset="0"/>
            </a:endParaRPr>
          </a:p>
          <a:p>
            <a:pPr marL="457200" indent="-457200">
              <a:spcBef>
                <a:spcPct val="50000"/>
              </a:spcBef>
              <a:buFontTx/>
              <a:buChar char="-"/>
              <a:defRPr/>
            </a:pPr>
            <a:r>
              <a:rPr lang="en-US" altLang="vi-VN" sz="2800" b="1" dirty="0" err="1">
                <a:solidFill>
                  <a:srgbClr val="0000CC"/>
                </a:solidFill>
                <a:latin typeface="Times New Roman" pitchFamily="18" charset="0"/>
              </a:rPr>
              <a:t>Nêu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được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những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đặc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điểm</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nổi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bật</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khiến</a:t>
            </a:r>
            <a:r>
              <a:rPr lang="en-US" altLang="vi-VN" sz="2800" b="1" dirty="0">
                <a:solidFill>
                  <a:srgbClr val="0000CC"/>
                </a:solidFill>
                <a:latin typeface="Times New Roman" pitchFamily="18" charset="0"/>
              </a:rPr>
              <a:t> con </a:t>
            </a:r>
            <a:r>
              <a:rPr lang="en-US" altLang="vi-VN" sz="2800" b="1" dirty="0" err="1">
                <a:solidFill>
                  <a:srgbClr val="0000CC"/>
                </a:solidFill>
                <a:latin typeface="Times New Roman" pitchFamily="18" charset="0"/>
              </a:rPr>
              <a:t>người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hoặc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sự</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việc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đó</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để</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lại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tình</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cảm</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ấn</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tượng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sâu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đậm</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trong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em</a:t>
            </a:r>
            <a:r>
              <a:rPr lang="en-US" altLang="vi-VN" sz="2800" b="1" dirty="0">
                <a:solidFill>
                  <a:srgbClr val="0000CC"/>
                </a:solidFill>
                <a:latin typeface="Times New Roman" pitchFamily="18" charset="0"/>
              </a:rPr>
              <a:t>.</a:t>
            </a:r>
          </a:p>
          <a:p>
            <a:pPr marL="457200" indent="-457200">
              <a:spcBef>
                <a:spcPct val="50000"/>
              </a:spcBef>
              <a:buFontTx/>
              <a:buChar char="-"/>
              <a:defRPr/>
            </a:pPr>
            <a:r>
              <a:rPr lang="en-US" altLang="vi-VN" sz="2800" b="1" dirty="0">
                <a:solidFill>
                  <a:srgbClr val="0000CC"/>
                </a:solidFill>
                <a:latin typeface="Times New Roman" pitchFamily="18" charset="0"/>
              </a:rPr>
              <a:t>-</a:t>
            </a:r>
            <a:r>
              <a:rPr lang="en-US" altLang="vi-VN" sz="2800" b="1" dirty="0" err="1">
                <a:solidFill>
                  <a:srgbClr val="0000CC"/>
                </a:solidFill>
                <a:latin typeface="Times New Roman" pitchFamily="18" charset="0"/>
              </a:rPr>
              <a:t>Thể</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hiện</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được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tình</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cảm</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suy</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nghĩ</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đối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với</a:t>
            </a:r>
            <a:r>
              <a:rPr lang="en-US" altLang="vi-VN" sz="2800" b="1" dirty="0">
                <a:solidFill>
                  <a:srgbClr val="0000CC"/>
                </a:solidFill>
                <a:latin typeface="Times New Roman" pitchFamily="18" charset="0"/>
              </a:rPr>
              <a:t> con </a:t>
            </a:r>
            <a:r>
              <a:rPr lang="en-US" altLang="vi-VN" sz="2800" b="1" dirty="0" err="1">
                <a:solidFill>
                  <a:srgbClr val="0000CC"/>
                </a:solidFill>
                <a:latin typeface="Times New Roman" pitchFamily="18" charset="0"/>
              </a:rPr>
              <a:t>người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hoặc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sự</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việc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được</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nói</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đến</a:t>
            </a:r>
            <a:endParaRPr lang="en-US" altLang="vi-VN" sz="2800" b="1" dirty="0">
              <a:solidFill>
                <a:srgbClr val="0000CC"/>
              </a:solidFill>
              <a:latin typeface="Times New Roman" pitchFamily="18" charset="0"/>
            </a:endParaRPr>
          </a:p>
          <a:p>
            <a:pPr eaLnBrk="1" hangingPunct="1">
              <a:spcBef>
                <a:spcPct val="50000"/>
              </a:spcBef>
              <a:defRPr/>
            </a:pP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Sử</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dụng</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ngôn</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ngữ</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sinh</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động,giàu</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cảm</a:t>
            </a:r>
            <a:r>
              <a:rPr lang="en-US" altLang="vi-VN" sz="2800" b="1" dirty="0">
                <a:solidFill>
                  <a:srgbClr val="0000CC"/>
                </a:solidFill>
                <a:latin typeface="Times New Roman" pitchFamily="18" charset="0"/>
              </a:rPr>
              <a:t> </a:t>
            </a:r>
            <a:r>
              <a:rPr lang="en-US" altLang="vi-VN" sz="2800" b="1" dirty="0" err="1">
                <a:solidFill>
                  <a:srgbClr val="0000CC"/>
                </a:solidFill>
                <a:latin typeface="Times New Roman" pitchFamily="18" charset="0"/>
              </a:rPr>
              <a:t>xúc</a:t>
            </a:r>
            <a:endParaRPr lang="en-US" altLang="vi-VN" sz="2800" b="1" dirty="0">
              <a:solidFill>
                <a:srgbClr val="0000CC"/>
              </a:solidFill>
              <a:latin typeface="Times New Roman" pitchFamily="18" charset="0"/>
            </a:endParaRPr>
          </a:p>
        </p:txBody>
      </p:sp>
    </p:spTree>
    <p:extLst>
      <p:ext uri="{BB962C8B-B14F-4D97-AF65-F5344CB8AC3E}">
        <p14:creationId xmlns:p14="http://schemas.microsoft.com/office/powerpoint/2010/main" val="67508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C129F1-94FC-EFEC-BD2D-6D7CCC1BAACF}"/>
              </a:ext>
            </a:extLst>
          </p:cNvPr>
          <p:cNvSpPr txBox="1">
            <a:spLocks noChangeArrowheads="1"/>
          </p:cNvSpPr>
          <p:nvPr/>
        </p:nvSpPr>
        <p:spPr>
          <a:xfrm>
            <a:off x="1981200" y="1447800"/>
            <a:ext cx="8229600" cy="3962400"/>
          </a:xfrm>
          <a:prstGeom prst="rect">
            <a:avLst/>
          </a:prstGeom>
          <a:extLst>
            <a:ext uri="{91240B29-F687-4F45-9708-019B960494DF}">
              <a14:hiddenLine xmlns:a14="http://schemas.microsoft.com/office/drawing/2010/main" w="9525">
                <a:solidFill>
                  <a:srgbClr val="FF9900"/>
                </a:solidFill>
                <a:miter lim="800000"/>
                <a:headEnd/>
                <a:tailEnd/>
              </a14:hiddenLine>
            </a:ext>
          </a:ex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a:p>
          <a:p>
            <a:pPr algn="ctr">
              <a:buFontTx/>
              <a:buNone/>
            </a:pPr>
            <a:r>
              <a:rPr lang="en-US" altLang="en-US" sz="6000" b="1">
                <a:solidFill>
                  <a:srgbClr val="FF0000"/>
                </a:solidFill>
                <a:latin typeface="Times New Roman" panose="02020603050405020304" pitchFamily="18" charset="0"/>
                <a:cs typeface="Times New Roman" panose="02020603050405020304" pitchFamily="18" charset="0"/>
              </a:rPr>
              <a:t>- </a:t>
            </a:r>
            <a:r>
              <a:rPr lang="en-US" altLang="en-US" sz="6000" b="1" i="1">
                <a:solidFill>
                  <a:srgbClr val="FF0000"/>
                </a:solidFill>
                <a:latin typeface="Times New Roman" panose="02020603050405020304" pitchFamily="18" charset="0"/>
                <a:cs typeface="Times New Roman" panose="02020603050405020304" pitchFamily="18" charset="0"/>
              </a:rPr>
              <a:t>Đọc văn bản: Người phụ nữ hết lòng làm thiện nguyện</a:t>
            </a:r>
          </a:p>
          <a:p>
            <a:pPr>
              <a:buFontTx/>
              <a:buNone/>
            </a:pPr>
            <a:endParaRPr lang="en-US" altLang="en-US" i="1">
              <a:solidFill>
                <a:srgbClr val="0000CC"/>
              </a:solidFill>
              <a:latin typeface="Times New Roman" panose="02020603050405020304" pitchFamily="18" charset="0"/>
              <a:cs typeface="Times New Roman" panose="02020603050405020304" pitchFamily="18" charset="0"/>
            </a:endParaRPr>
          </a:p>
          <a:p>
            <a:pPr>
              <a:buFontTx/>
              <a:buNone/>
            </a:pPr>
            <a:endParaRPr lang="en-US" altLang="en-US" i="1">
              <a:solidFill>
                <a:srgbClr val="0000CC"/>
              </a:solidFill>
              <a:latin typeface="Times New Roman" panose="02020603050405020304" pitchFamily="18" charset="0"/>
              <a:cs typeface="Times New Roman" panose="02020603050405020304" pitchFamily="18" charset="0"/>
            </a:endParaRPr>
          </a:p>
          <a:p>
            <a:pPr>
              <a:buFontTx/>
              <a:buNone/>
            </a:pPr>
            <a:r>
              <a:rPr lang="en-US" altLang="en-US">
                <a:latin typeface="Times New Roman" panose="02020603050405020304" pitchFamily="18" charset="0"/>
                <a:cs typeface="Times New Roman" panose="02020603050405020304" pitchFamily="18" charset="0"/>
              </a:rPr>
              <a:t> </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6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0">
            <a:extLst>
              <a:ext uri="{FF2B5EF4-FFF2-40B4-BE49-F238E27FC236}">
                <a16:creationId xmlns:a16="http://schemas.microsoft.com/office/drawing/2014/main" id="{5A082529-45F9-4019-2796-13F00FD91A8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7" y="-6350"/>
            <a:ext cx="918368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a:extLst>
              <a:ext uri="{FF2B5EF4-FFF2-40B4-BE49-F238E27FC236}">
                <a16:creationId xmlns:a16="http://schemas.microsoft.com/office/drawing/2014/main" id="{75FF73CE-B9CB-28D6-A5BA-0887FD3C7132}"/>
              </a:ext>
            </a:extLst>
          </p:cNvPr>
          <p:cNvSpPr/>
          <p:nvPr/>
        </p:nvSpPr>
        <p:spPr>
          <a:xfrm>
            <a:off x="1896533" y="2057400"/>
            <a:ext cx="8466667" cy="38862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3600" b="1" dirty="0"/>
              <a:t>2. </a:t>
            </a:r>
            <a:r>
              <a:rPr lang="en-US" sz="3600" b="1" dirty="0" err="1"/>
              <a:t>Bày</a:t>
            </a:r>
            <a:r>
              <a:rPr lang="en-US" sz="3600" b="1" dirty="0"/>
              <a:t> </a:t>
            </a:r>
            <a:r>
              <a:rPr lang="en-US" sz="3600" b="1" dirty="0" err="1"/>
              <a:t>tỏ</a:t>
            </a:r>
            <a:r>
              <a:rPr lang="en-US" sz="3600" b="1" dirty="0"/>
              <a:t> </a:t>
            </a:r>
            <a:r>
              <a:rPr lang="en-US" sz="3600" b="1" dirty="0" err="1"/>
              <a:t>tình</a:t>
            </a:r>
            <a:r>
              <a:rPr lang="en-US" sz="3600" b="1" dirty="0"/>
              <a:t> </a:t>
            </a:r>
            <a:r>
              <a:rPr lang="en-US" sz="3600" b="1" dirty="0" err="1"/>
              <a:t>cảm</a:t>
            </a:r>
            <a:r>
              <a:rPr lang="en-US" sz="3600" b="1" dirty="0"/>
              <a:t>, </a:t>
            </a:r>
            <a:r>
              <a:rPr lang="en-US" sz="3600" b="1" dirty="0" err="1"/>
              <a:t>ấn</a:t>
            </a:r>
            <a:r>
              <a:rPr lang="en-US" sz="3600" b="1" dirty="0"/>
              <a:t> </a:t>
            </a:r>
            <a:r>
              <a:rPr lang="en-US" sz="3600" b="1" dirty="0" err="1"/>
              <a:t>tượng</a:t>
            </a:r>
            <a:r>
              <a:rPr lang="en-US" sz="3600" b="1" dirty="0"/>
              <a:t> ban </a:t>
            </a:r>
            <a:r>
              <a:rPr lang="en-US" sz="3600" b="1" dirty="0" err="1"/>
              <a:t>đầu</a:t>
            </a:r>
            <a:r>
              <a:rPr lang="en-US" sz="3600" b="1" dirty="0"/>
              <a:t> </a:t>
            </a:r>
            <a:r>
              <a:rPr lang="en-US" sz="3600" b="1" dirty="0" err="1"/>
              <a:t>về</a:t>
            </a:r>
            <a:r>
              <a:rPr lang="en-US" sz="3600" b="1" dirty="0"/>
              <a:t> </a:t>
            </a:r>
            <a:r>
              <a:rPr lang="en-US" sz="3600" b="1" dirty="0" err="1"/>
              <a:t>đối</a:t>
            </a:r>
            <a:r>
              <a:rPr lang="en-US" sz="3600" b="1" dirty="0"/>
              <a:t> </a:t>
            </a:r>
            <a:r>
              <a:rPr lang="en-US" sz="3600" b="1" dirty="0" err="1"/>
              <a:t>tượng</a:t>
            </a:r>
            <a:endParaRPr lang="en-US" sz="3600" dirty="0"/>
          </a:p>
          <a:p>
            <a:pPr>
              <a:defRPr/>
            </a:pPr>
            <a:r>
              <a:rPr lang="en-US" sz="3600" dirty="0"/>
              <a:t>- </a:t>
            </a:r>
            <a:r>
              <a:rPr lang="en-US" sz="3600" dirty="0" err="1"/>
              <a:t>Xúc</a:t>
            </a:r>
            <a:r>
              <a:rPr lang="en-US" sz="3600" dirty="0"/>
              <a:t> </a:t>
            </a:r>
            <a:r>
              <a:rPr lang="en-US" sz="3600" dirty="0" err="1"/>
              <a:t>động</a:t>
            </a:r>
            <a:r>
              <a:rPr lang="en-US" sz="3600" dirty="0"/>
              <a:t> </a:t>
            </a:r>
            <a:r>
              <a:rPr lang="en-US" sz="3600" dirty="0" err="1"/>
              <a:t>trước</a:t>
            </a:r>
            <a:r>
              <a:rPr lang="en-US" sz="3600" dirty="0"/>
              <a:t> </a:t>
            </a:r>
            <a:r>
              <a:rPr lang="en-US" sz="3600" dirty="0" err="1"/>
              <a:t>nhân</a:t>
            </a:r>
            <a:r>
              <a:rPr lang="en-US" sz="3600" dirty="0"/>
              <a:t> </a:t>
            </a:r>
            <a:r>
              <a:rPr lang="en-US" sz="3600" dirty="0" err="1"/>
              <a:t>cách</a:t>
            </a:r>
            <a:r>
              <a:rPr lang="en-US" sz="3600" dirty="0"/>
              <a:t> </a:t>
            </a:r>
            <a:r>
              <a:rPr lang="en-US" sz="3600" dirty="0" err="1"/>
              <a:t>cao</a:t>
            </a:r>
            <a:r>
              <a:rPr lang="en-US" sz="3600" dirty="0"/>
              <a:t> </a:t>
            </a:r>
            <a:r>
              <a:rPr lang="en-US" sz="3600" dirty="0" err="1"/>
              <a:t>đẹp</a:t>
            </a:r>
            <a:r>
              <a:rPr lang="en-US" sz="3600" dirty="0"/>
              <a:t> </a:t>
            </a:r>
            <a:r>
              <a:rPr lang="en-US" sz="3600" dirty="0" err="1"/>
              <a:t>của</a:t>
            </a:r>
            <a:r>
              <a:rPr lang="en-US" sz="3600" dirty="0"/>
              <a:t> </a:t>
            </a:r>
            <a:r>
              <a:rPr lang="en-US" sz="3600" dirty="0" err="1"/>
              <a:t>bà</a:t>
            </a:r>
            <a:r>
              <a:rPr lang="en-US" sz="3600" dirty="0"/>
              <a:t> Nhung</a:t>
            </a:r>
          </a:p>
          <a:p>
            <a:pPr algn="ctr">
              <a:defRPr/>
            </a:pPr>
            <a:endParaRPr lang="en-US" altLang="zh-CN" sz="3600" dirty="0">
              <a:solidFill>
                <a:srgbClr val="FFFFFF"/>
              </a:solidFill>
              <a:latin typeface="#9Slide03 Kaleko 105 Round Bold" charset="0"/>
              <a:ea typeface="SimSun" pitchFamily="2" charset="-122"/>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E711E335-47DA-4533-A3D6-D91DCB606082}"/>
              </a:ext>
            </a:extLst>
          </p:cNvPr>
          <p:cNvSpPr/>
          <p:nvPr/>
        </p:nvSpPr>
        <p:spPr>
          <a:xfrm>
            <a:off x="1871664" y="312739"/>
            <a:ext cx="8408987" cy="6232525"/>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文本框 19">
            <a:extLst>
              <a:ext uri="{FF2B5EF4-FFF2-40B4-BE49-F238E27FC236}">
                <a16:creationId xmlns:a16="http://schemas.microsoft.com/office/drawing/2014/main" id="{CAB5905C-1592-1E69-D615-A549341B1977}"/>
              </a:ext>
            </a:extLst>
          </p:cNvPr>
          <p:cNvSpPr txBox="1">
            <a:spLocks noChangeArrowheads="1"/>
          </p:cNvSpPr>
          <p:nvPr/>
        </p:nvSpPr>
        <p:spPr bwMode="auto">
          <a:xfrm>
            <a:off x="5330826" y="2214563"/>
            <a:ext cx="4098925"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a:t>4. </a:t>
            </a:r>
            <a:r>
              <a:rPr lang="en-US" altLang="en-US" sz="4400">
                <a:solidFill>
                  <a:srgbClr val="00B0F0"/>
                </a:solidFill>
              </a:rPr>
              <a:t>Sử dụng ngôn ngữ sinh động, giàu cảm xúc</a:t>
            </a:r>
          </a:p>
          <a:p>
            <a:pPr algn="ctr"/>
            <a:endParaRPr lang="zh-CN" altLang="en-US" sz="8000" b="1" i="1">
              <a:latin typeface="Times New Roman" panose="02020603050405020304" pitchFamily="18" charset="0"/>
              <a:ea typeface="迷你简卡通"/>
              <a:cs typeface="Times New Roman" panose="02020603050405020304" pitchFamily="18" charset="0"/>
            </a:endParaRPr>
          </a:p>
        </p:txBody>
      </p:sp>
      <p:pic>
        <p:nvPicPr>
          <p:cNvPr id="13316" name="Picture 8" descr="—Pngtree—hand painted andersens fairytales q_3813215.png">
            <a:extLst>
              <a:ext uri="{FF2B5EF4-FFF2-40B4-BE49-F238E27FC236}">
                <a16:creationId xmlns:a16="http://schemas.microsoft.com/office/drawing/2014/main" id="{C75B3E3B-84A6-21D8-FC0B-A54C6678D7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439" y="1303339"/>
            <a:ext cx="318928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9E9E00C5-B2E4-0012-79BF-FD8FED39A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1844676"/>
            <a:ext cx="7272337"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7A7CADC5-4570-294D-FF44-90545FAB167A}"/>
              </a:ext>
            </a:extLst>
          </p:cNvPr>
          <p:cNvSpPr txBox="1">
            <a:spLocks noChangeArrowheads="1"/>
          </p:cNvSpPr>
          <p:nvPr/>
        </p:nvSpPr>
        <p:spPr bwMode="auto">
          <a:xfrm>
            <a:off x="1525589" y="1601789"/>
            <a:ext cx="9037637" cy="277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n-US" altLang="en-US" sz="4000">
                <a:latin typeface="Times New Roman" panose="02020603050405020304" pitchFamily="18" charset="0"/>
                <a:cs typeface="Times New Roman" panose="02020603050405020304" pitchFamily="18" charset="0"/>
              </a:rPr>
              <a:t>- </a:t>
            </a:r>
            <a:r>
              <a:rPr lang="en-US" altLang="en-US" sz="4000">
                <a:cs typeface="Arial" panose="020B0604020202020204" pitchFamily="34" charset="0"/>
              </a:rPr>
              <a:t>5. Khẳng định lại tình cảm, suy nghĩ của người viết đối với đối tượng</a:t>
            </a:r>
            <a:r>
              <a:rPr lang="en-US" altLang="en-US" sz="3600">
                <a:cs typeface="Arial" panose="020B0604020202020204" pitchFamily="34" charset="0"/>
              </a:rPr>
              <a:t>.</a:t>
            </a:r>
          </a:p>
          <a:p>
            <a:pPr algn="just" eaLnBrk="1" hangingPunct="1">
              <a:lnSpc>
                <a:spcPct val="150000"/>
              </a:lnSpc>
            </a:pP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0F244-9DAE-E552-498A-AC4F3DF8B6DF}"/>
              </a:ext>
            </a:extLst>
          </p:cNvPr>
          <p:cNvSpPr/>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 name="Rectangle 2">
            <a:extLst>
              <a:ext uri="{FF2B5EF4-FFF2-40B4-BE49-F238E27FC236}">
                <a16:creationId xmlns:a16="http://schemas.microsoft.com/office/drawing/2014/main" id="{A4400A71-1CAE-1981-1CAF-141975726EE7}"/>
              </a:ext>
            </a:extLst>
          </p:cNvPr>
          <p:cNvSpPr txBox="1">
            <a:spLocks noChangeArrowheads="1"/>
          </p:cNvSpPr>
          <p:nvPr/>
        </p:nvSpPr>
        <p:spPr>
          <a:xfrm>
            <a:off x="1981201" y="227013"/>
            <a:ext cx="8132763" cy="609600"/>
          </a:xfrm>
          <a:prstGeom prst="rect">
            <a:avLst/>
          </a:prstGeom>
        </p:spPr>
        <p:txBody>
          <a:bodyPr/>
          <a:lstStyle/>
          <a:p>
            <a:pPr algn="ctr">
              <a:defRPr/>
            </a:pPr>
            <a:r>
              <a:rPr lang="en-US" sz="3200" b="1" i="1">
                <a:solidFill>
                  <a:srgbClr val="FF0066"/>
                </a:solidFill>
                <a:latin typeface="Times New Roman" pitchFamily="18" charset="0"/>
                <a:ea typeface="+mj-ea"/>
                <a:cs typeface="Times New Roman" pitchFamily="18" charset="0"/>
              </a:rPr>
              <a:t>Bước 1: xác định mục đích viết và người đọc</a:t>
            </a:r>
            <a:endParaRPr lang="en-US" sz="3200" b="1" i="1" dirty="0">
              <a:solidFill>
                <a:srgbClr val="FF0066"/>
              </a:solidFill>
              <a:latin typeface="Times New Roman" pitchFamily="18" charset="0"/>
              <a:ea typeface="+mj-ea"/>
              <a:cs typeface="Times New Roman" pitchFamily="18" charset="0"/>
            </a:endParaRPr>
          </a:p>
        </p:txBody>
      </p:sp>
      <p:sp>
        <p:nvSpPr>
          <p:cNvPr id="7" name="Rounded Rectangle 22">
            <a:extLst>
              <a:ext uri="{FF2B5EF4-FFF2-40B4-BE49-F238E27FC236}">
                <a16:creationId xmlns:a16="http://schemas.microsoft.com/office/drawing/2014/main" id="{3DCA9F1B-6CDF-28EF-F86A-C94B8CF60A66}"/>
              </a:ext>
            </a:extLst>
          </p:cNvPr>
          <p:cNvSpPr/>
          <p:nvPr/>
        </p:nvSpPr>
        <p:spPr>
          <a:xfrm>
            <a:off x="2078038" y="1084263"/>
            <a:ext cx="3789362" cy="762000"/>
          </a:xfrm>
          <a:prstGeom prst="roundRect">
            <a:avLst/>
          </a:prstGeom>
          <a:solidFill>
            <a:schemeClr val="accent5">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800" b="1">
                <a:latin typeface="Times New Roman" pitchFamily="18" charset="0"/>
              </a:rPr>
              <a:t>Mục đích viết</a:t>
            </a:r>
            <a:endParaRPr lang="en-US" sz="2800" b="1" dirty="0"/>
          </a:p>
        </p:txBody>
      </p:sp>
      <p:sp>
        <p:nvSpPr>
          <p:cNvPr id="8" name="Rounded Rectangle 23">
            <a:extLst>
              <a:ext uri="{FF2B5EF4-FFF2-40B4-BE49-F238E27FC236}">
                <a16:creationId xmlns:a16="http://schemas.microsoft.com/office/drawing/2014/main" id="{BF58FFB3-9F6D-EE18-9C72-3831A1A8722E}"/>
              </a:ext>
            </a:extLst>
          </p:cNvPr>
          <p:cNvSpPr/>
          <p:nvPr/>
        </p:nvSpPr>
        <p:spPr>
          <a:xfrm>
            <a:off x="6381751" y="1084263"/>
            <a:ext cx="3732213" cy="762000"/>
          </a:xfrm>
          <a:prstGeom prst="roundRect">
            <a:avLst/>
          </a:prstGeom>
          <a:solidFill>
            <a:schemeClr val="accent5">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800" b="1">
                <a:latin typeface="Times New Roman" pitchFamily="18" charset="0"/>
                <a:cs typeface="Times New Roman" pitchFamily="18" charset="0"/>
              </a:rPr>
              <a:t>Người đọc</a:t>
            </a:r>
            <a:endParaRPr lang="en-US" sz="2800" b="1" dirty="0">
              <a:latin typeface="Times New Roman" pitchFamily="18" charset="0"/>
              <a:cs typeface="Times New Roman" pitchFamily="18" charset="0"/>
            </a:endParaRPr>
          </a:p>
        </p:txBody>
      </p:sp>
      <p:sp>
        <p:nvSpPr>
          <p:cNvPr id="9" name="Rounded Rectangle 24">
            <a:extLst>
              <a:ext uri="{FF2B5EF4-FFF2-40B4-BE49-F238E27FC236}">
                <a16:creationId xmlns:a16="http://schemas.microsoft.com/office/drawing/2014/main" id="{B023D2E1-5001-B3C6-2A1E-A997B021B2E5}"/>
              </a:ext>
            </a:extLst>
          </p:cNvPr>
          <p:cNvSpPr/>
          <p:nvPr/>
        </p:nvSpPr>
        <p:spPr>
          <a:xfrm>
            <a:off x="2078038" y="2192338"/>
            <a:ext cx="3789362" cy="3217862"/>
          </a:xfrm>
          <a:prstGeom prst="roundRect">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a:latin typeface="Times New Roman" pitchFamily="18" charset="0"/>
                <a:cs typeface="Times New Roman" pitchFamily="18" charset="0"/>
              </a:rPr>
              <a:t>Bày tỏ tình cảm suy nghĩ của em với đối tượng được nói tới và khơi gợi sự chia sẻ đồng cảm của người đọc</a:t>
            </a:r>
            <a:endParaRPr lang="en-US" sz="2800" b="1" i="1" dirty="0">
              <a:latin typeface="Times New Roman" pitchFamily="18" charset="0"/>
              <a:cs typeface="Times New Roman" pitchFamily="18" charset="0"/>
            </a:endParaRPr>
          </a:p>
        </p:txBody>
      </p:sp>
      <p:sp>
        <p:nvSpPr>
          <p:cNvPr id="10" name="Rounded Rectangle 25">
            <a:extLst>
              <a:ext uri="{FF2B5EF4-FFF2-40B4-BE49-F238E27FC236}">
                <a16:creationId xmlns:a16="http://schemas.microsoft.com/office/drawing/2014/main" id="{583C015A-5321-4DFD-2149-7E095F4C9FF1}"/>
              </a:ext>
            </a:extLst>
          </p:cNvPr>
          <p:cNvSpPr/>
          <p:nvPr/>
        </p:nvSpPr>
        <p:spPr>
          <a:xfrm>
            <a:off x="6381751" y="2074864"/>
            <a:ext cx="3732213" cy="3411537"/>
          </a:xfrm>
          <a:prstGeom prst="roundRect">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a:latin typeface="Times New Roman" pitchFamily="18" charset="0"/>
                <a:cs typeface="Times New Roman" pitchFamily="18" charset="0"/>
              </a:rPr>
              <a:t>Thầy cô bạn bè và những người quan tâm tới tình cảm,suy nghĩ mà em bày tỏ trong bài văn</a:t>
            </a:r>
            <a:endParaRPr lang="en-US" sz="2800" b="1" dirty="0">
              <a:latin typeface="Times New Roman" pitchFamily="18" charset="0"/>
              <a:cs typeface="Times New Roman" pitchFamily="18" charset="0"/>
            </a:endParaRPr>
          </a:p>
        </p:txBody>
      </p:sp>
      <p:sp>
        <p:nvSpPr>
          <p:cNvPr id="15" name="Left-Right Arrow 30">
            <a:extLst>
              <a:ext uri="{FF2B5EF4-FFF2-40B4-BE49-F238E27FC236}">
                <a16:creationId xmlns:a16="http://schemas.microsoft.com/office/drawing/2014/main" id="{02A65DE1-7E5B-BB55-6779-6E8E77B697CB}"/>
              </a:ext>
            </a:extLst>
          </p:cNvPr>
          <p:cNvSpPr/>
          <p:nvPr/>
        </p:nvSpPr>
        <p:spPr>
          <a:xfrm>
            <a:off x="4191000" y="1752600"/>
            <a:ext cx="285750" cy="43973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6" name="Left-Right Arrow 31">
            <a:extLst>
              <a:ext uri="{FF2B5EF4-FFF2-40B4-BE49-F238E27FC236}">
                <a16:creationId xmlns:a16="http://schemas.microsoft.com/office/drawing/2014/main" id="{E445B5C9-D5DB-DD0E-68C8-550A6732B584}"/>
              </a:ext>
            </a:extLst>
          </p:cNvPr>
          <p:cNvSpPr/>
          <p:nvPr/>
        </p:nvSpPr>
        <p:spPr>
          <a:xfrm>
            <a:off x="8228013" y="1697039"/>
            <a:ext cx="285750" cy="37782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ppt_x</p:attrName>
                                        </p:attrNameLst>
                                      </p:cBhvr>
                                      <p:tavLst>
                                        <p:tav tm="0">
                                          <p:val>
                                            <p:strVal val="#ppt_x-.2"/>
                                          </p:val>
                                        </p:tav>
                                        <p:tav tm="100000">
                                          <p:val>
                                            <p:strVal val="#ppt_x"/>
                                          </p:val>
                                        </p:tav>
                                      </p:tavLst>
                                    </p:anim>
                                    <p:anim calcmode="lin" valueType="num">
                                      <p:cBhvr>
                                        <p:cTn id="4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9CF0CEB-9976-91A2-2E56-D45FBCEB172F}"/>
              </a:ext>
            </a:extLst>
          </p:cNvPr>
          <p:cNvSpPr>
            <a:spLocks noGrp="1" noChangeArrowheads="1"/>
          </p:cNvSpPr>
          <p:nvPr>
            <p:ph type="title"/>
          </p:nvPr>
        </p:nvSpPr>
        <p:spPr/>
        <p:txBody>
          <a:bodyPr/>
          <a:lstStyle/>
          <a:p>
            <a:pPr eaLnBrk="1" hangingPunct="1"/>
            <a:endParaRPr lang="vi-VN" altLang="vi-VN"/>
          </a:p>
        </p:txBody>
      </p:sp>
      <p:sp>
        <p:nvSpPr>
          <p:cNvPr id="16387" name="Rectangle 3">
            <a:extLst>
              <a:ext uri="{FF2B5EF4-FFF2-40B4-BE49-F238E27FC236}">
                <a16:creationId xmlns:a16="http://schemas.microsoft.com/office/drawing/2014/main" id="{C3C80422-6597-B159-5DE0-40BEC3FF2625}"/>
              </a:ext>
            </a:extLst>
          </p:cNvPr>
          <p:cNvSpPr>
            <a:spLocks noGrp="1" noChangeArrowheads="1"/>
          </p:cNvSpPr>
          <p:nvPr>
            <p:ph type="body" idx="1"/>
          </p:nvPr>
        </p:nvSpPr>
        <p:spPr/>
        <p:txBody>
          <a:bodyPr/>
          <a:lstStyle/>
          <a:p>
            <a:pPr eaLnBrk="1" hangingPunct="1"/>
            <a:endParaRPr lang="vi-VN" altLang="vi-VN"/>
          </a:p>
        </p:txBody>
      </p:sp>
      <p:pic>
        <p:nvPicPr>
          <p:cNvPr id="16388" name="Picture 6" descr="H13">
            <a:extLst>
              <a:ext uri="{FF2B5EF4-FFF2-40B4-BE49-F238E27FC236}">
                <a16:creationId xmlns:a16="http://schemas.microsoft.com/office/drawing/2014/main" id="{6A97FB06-9398-76ED-6E6C-52088D299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4"/>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a:extLst>
              <a:ext uri="{FF2B5EF4-FFF2-40B4-BE49-F238E27FC236}">
                <a16:creationId xmlns:a16="http://schemas.microsoft.com/office/drawing/2014/main" id="{A3631F93-C5AB-39BF-40F7-E67AC8B5F4E1}"/>
              </a:ext>
            </a:extLst>
          </p:cNvPr>
          <p:cNvSpPr txBox="1">
            <a:spLocks noChangeArrowheads="1"/>
          </p:cNvSpPr>
          <p:nvPr/>
        </p:nvSpPr>
        <p:spPr bwMode="auto">
          <a:xfrm>
            <a:off x="1676400" y="417513"/>
            <a:ext cx="88392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3200" b="1">
                <a:solidFill>
                  <a:srgbClr val="FF0000"/>
                </a:solidFill>
                <a:latin typeface="Times New Roman" panose="02020603050405020304" pitchFamily="18" charset="0"/>
                <a:cs typeface="Times New Roman" panose="02020603050405020304" pitchFamily="18" charset="0"/>
              </a:rPr>
              <a:t>Bước 2:lựa chọn đối tượng biểu cảm</a:t>
            </a:r>
            <a:endParaRPr lang="en-US" altLang="en-US" sz="320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vi-VN" sz="2800" b="1">
              <a:solidFill>
                <a:srgbClr val="0000CC"/>
              </a:solidFill>
              <a:latin typeface="Times New Roman" panose="02020603050405020304" pitchFamily="18" charset="0"/>
            </a:endParaRPr>
          </a:p>
        </p:txBody>
      </p:sp>
      <p:sp>
        <p:nvSpPr>
          <p:cNvPr id="12298" name="Text Box 10">
            <a:extLst>
              <a:ext uri="{FF2B5EF4-FFF2-40B4-BE49-F238E27FC236}">
                <a16:creationId xmlns:a16="http://schemas.microsoft.com/office/drawing/2014/main" id="{361AB836-E27A-C93D-4B41-0EAE4D911EFB}"/>
              </a:ext>
            </a:extLst>
          </p:cNvPr>
          <p:cNvSpPr txBox="1">
            <a:spLocks noChangeArrowheads="1"/>
          </p:cNvSpPr>
          <p:nvPr/>
        </p:nvSpPr>
        <p:spPr bwMode="auto">
          <a:xfrm>
            <a:off x="2057400" y="2590800"/>
            <a:ext cx="8458200" cy="1384300"/>
          </a:xfrm>
          <a:prstGeom prst="rect">
            <a:avLst/>
          </a:prstGeom>
          <a:gradFill rotWithShape="1">
            <a:gsLst>
              <a:gs pos="0">
                <a:srgbClr val="FF9900"/>
              </a:gs>
              <a:gs pos="50000">
                <a:srgbClr val="FFFF99"/>
              </a:gs>
              <a:gs pos="100000">
                <a:srgbClr val="FF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Lựa chọn đối tượng biểu cảm là con người hoặc sự việc để lại trong  em những tình cảm, ấn tượng sâu sắc.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 calcmode="lin" valueType="num">
                                      <p:cBhvr additive="base">
                                        <p:cTn id="12" dur="1000" fill="hold"/>
                                        <p:tgtEl>
                                          <p:spTgt spid="12298"/>
                                        </p:tgtEl>
                                        <p:attrNameLst>
                                          <p:attrName>ppt_x</p:attrName>
                                        </p:attrNameLst>
                                      </p:cBhvr>
                                      <p:tavLst>
                                        <p:tav tm="0">
                                          <p:val>
                                            <p:strVal val="#ppt_x"/>
                                          </p:val>
                                        </p:tav>
                                        <p:tav tm="100000">
                                          <p:val>
                                            <p:strVal val="#ppt_x"/>
                                          </p:val>
                                        </p:tav>
                                      </p:tavLst>
                                    </p:anim>
                                    <p:anim calcmode="lin" valueType="num">
                                      <p:cBhvr additive="base">
                                        <p:cTn id="13" dur="1000" fill="hold"/>
                                        <p:tgtEl>
                                          <p:spTgt spid="12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Widescreen</PresentationFormat>
  <Paragraphs>63</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SimSun</vt:lpstr>
      <vt:lpstr>#9Slide03 Kaleko 105 Round Bold</vt:lpstr>
      <vt:lpstr>Arial</vt:lpstr>
      <vt:lpstr>Calibri</vt:lpstr>
      <vt:lpstr>Calibri Light</vt:lpstr>
      <vt:lpstr>Times New Roman</vt:lpstr>
      <vt:lpstr>Office Theme</vt:lpstr>
      <vt:lpstr>PowerPoint Presentation</vt:lpstr>
      <vt:lpstr>PowerPoint Presentation</vt:lpstr>
      <vt:lpstr>II. Luyện nói trên lớp: *lưu ý: (giới thiệu được đối tượng biểu cảm:con người hoặc sự việc và nêu ấn tượng ban đầu về đối tượng đó Nêu được những đặc điểm nổi bật khiến con người hoặc sự việc đó để lại tình cảm ấn tượng sâu đậm trong em. -Thể  hiện được tình cảm suy nghĩ đối với con người hoặc sự việc được nói đến - Sử dụng ngôn ngữ sinh động,giàu cảm xúc</vt:lpstr>
      <vt:lpstr>PowerPoint Presentation</vt:lpstr>
      <vt:lpstr>PowerPoint Presentation</vt:lpstr>
      <vt:lpstr>PowerPoint Presentation</vt:lpstr>
      <vt:lpstr>PowerPoint Presentation</vt:lpstr>
      <vt:lpstr>PowerPoint Presentation</vt:lpstr>
      <vt:lpstr>PowerPoint Presentation</vt:lpstr>
      <vt:lpstr>Tìm 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loài cỏ lạ</dc:creator>
  <cp:lastModifiedBy>loài cỏ lạ</cp:lastModifiedBy>
  <cp:revision>1</cp:revision>
  <dcterms:created xsi:type="dcterms:W3CDTF">2024-02-25T01:08:59Z</dcterms:created>
  <dcterms:modified xsi:type="dcterms:W3CDTF">2024-02-25T01:08:59Z</dcterms:modified>
</cp:coreProperties>
</file>