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5" r:id="rId3"/>
  </p:sldMasterIdLst>
  <p:notesMasterIdLst>
    <p:notesMasterId r:id="rId22"/>
  </p:notesMasterIdLst>
  <p:sldIdLst>
    <p:sldId id="258" r:id="rId4"/>
    <p:sldId id="261" r:id="rId5"/>
    <p:sldId id="260" r:id="rId6"/>
    <p:sldId id="269" r:id="rId7"/>
    <p:sldId id="290" r:id="rId8"/>
    <p:sldId id="291" r:id="rId9"/>
    <p:sldId id="292" r:id="rId10"/>
    <p:sldId id="270" r:id="rId11"/>
    <p:sldId id="271" r:id="rId12"/>
    <p:sldId id="293" r:id="rId13"/>
    <p:sldId id="294" r:id="rId14"/>
    <p:sldId id="295" r:id="rId15"/>
    <p:sldId id="274" r:id="rId16"/>
    <p:sldId id="275" r:id="rId17"/>
    <p:sldId id="277" r:id="rId18"/>
    <p:sldId id="285" r:id="rId19"/>
    <p:sldId id="287" r:id="rId20"/>
    <p:sldId id="27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14" autoAdjust="0"/>
    <p:restoredTop sz="94660"/>
  </p:normalViewPr>
  <p:slideViewPr>
    <p:cSldViewPr snapToGrid="0">
      <p:cViewPr varScale="1">
        <p:scale>
          <a:sx n="73" d="100"/>
          <a:sy n="73" d="100"/>
        </p:scale>
        <p:origin x="660" y="7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4DD623-AE33-4F83-AF40-071E020D8CD4}" type="datetimeFigureOut">
              <a:rPr lang="en-US" smtClean="0"/>
              <a:t>4/14/2022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B11680A-E3EC-4E6E-BC07-09D0D89F5113}" type="slidenum">
              <a:rPr lang="en-US" smtClean="0"/>
              <a:t>‹#›</a:t>
            </a:fld>
            <a:endParaRPr lang="en-US"/>
          </a:p>
        </p:txBody>
      </p:sp>
    </p:spTree>
    <p:extLst>
      <p:ext uri="{BB962C8B-B14F-4D97-AF65-F5344CB8AC3E}">
        <p14:creationId xmlns:p14="http://schemas.microsoft.com/office/powerpoint/2010/main" val="3497009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11</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12</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13</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14</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2E46C8A-90CA-4D6C-B846-B71F6733D476}" type="slidenum">
              <a:rPr lang="zh-CN" altLang="en-US" smtClean="0">
                <a:solidFill>
                  <a:prstClr val="black"/>
                </a:solidFill>
              </a:rPr>
              <a:pPr/>
              <a:t>18</a:t>
            </a:fld>
            <a:endParaRPr lang="zh-CN" altLang="en-US">
              <a:solidFill>
                <a:prstClr val="black"/>
              </a:solidFill>
            </a:endParaRPr>
          </a:p>
        </p:txBody>
      </p:sp>
    </p:spTree>
    <p:extLst>
      <p:ext uri="{BB962C8B-B14F-4D97-AF65-F5344CB8AC3E}">
        <p14:creationId xmlns:p14="http://schemas.microsoft.com/office/powerpoint/2010/main" val="1321030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3</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4</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5</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6</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7</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8</a:t>
            </a:fld>
            <a:endParaRPr lang="zh-CN" altLang="en-US">
              <a:solidFill>
                <a:prstClr val="black"/>
              </a:solidFill>
            </a:endParaRPr>
          </a:p>
        </p:txBody>
      </p:sp>
    </p:spTree>
    <p:extLst>
      <p:ext uri="{BB962C8B-B14F-4D97-AF65-F5344CB8AC3E}">
        <p14:creationId xmlns:p14="http://schemas.microsoft.com/office/powerpoint/2010/main" val="40311930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9</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A8B2C30C-C53A-476A-BF69-48A50D1FC4DE}" type="slidenum">
              <a:rPr lang="zh-CN" altLang="en-US" smtClean="0">
                <a:solidFill>
                  <a:prstClr val="black"/>
                </a:solidFill>
              </a:rPr>
              <a:pPr/>
              <a:t>10</a:t>
            </a:fld>
            <a:endParaRPr lang="zh-CN" altLang="en-US">
              <a:solidFill>
                <a:prstClr val="black"/>
              </a:solidFill>
            </a:endParaRPr>
          </a:p>
        </p:txBody>
      </p:sp>
    </p:spTree>
    <p:extLst>
      <p:ext uri="{BB962C8B-B14F-4D97-AF65-F5344CB8AC3E}">
        <p14:creationId xmlns:p14="http://schemas.microsoft.com/office/powerpoint/2010/main" val="1247415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9246847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301452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892893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6711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763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2316501"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453380"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93935" y="2883737"/>
            <a:ext cx="1303020" cy="1304258"/>
          </a:xfrm>
          <a:custGeom>
            <a:avLst/>
            <a:gdLst>
              <a:gd name="connsiteX0" fmla="*/ 651510 w 1303020"/>
              <a:gd name="connsiteY0" fmla="*/ 0 h 1304258"/>
              <a:gd name="connsiteX1" fmla="*/ 1303020 w 1303020"/>
              <a:gd name="connsiteY1" fmla="*/ 652129 h 1304258"/>
              <a:gd name="connsiteX2" fmla="*/ 651510 w 1303020"/>
              <a:gd name="connsiteY2" fmla="*/ 1304258 h 1304258"/>
              <a:gd name="connsiteX3" fmla="*/ 0 w 1303020"/>
              <a:gd name="connsiteY3" fmla="*/ 652129 h 1304258"/>
              <a:gd name="connsiteX4" fmla="*/ 651510 w 1303020"/>
              <a:gd name="connsiteY4" fmla="*/ 0 h 13042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3020" h="1304258">
                <a:moveTo>
                  <a:pt x="651510" y="0"/>
                </a:moveTo>
                <a:cubicBezTo>
                  <a:pt x="1011329" y="0"/>
                  <a:pt x="1303020" y="291968"/>
                  <a:pt x="1303020" y="652129"/>
                </a:cubicBezTo>
                <a:cubicBezTo>
                  <a:pt x="1303020" y="1012290"/>
                  <a:pt x="1011329" y="1304258"/>
                  <a:pt x="651510" y="1304258"/>
                </a:cubicBezTo>
                <a:cubicBezTo>
                  <a:pt x="291691" y="1304258"/>
                  <a:pt x="0" y="1012290"/>
                  <a:pt x="0" y="652129"/>
                </a:cubicBezTo>
                <a:cubicBezTo>
                  <a:pt x="0" y="291968"/>
                  <a:pt x="291691" y="0"/>
                  <a:pt x="651510"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002579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80612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1" name="图片占位符 10"/>
          <p:cNvSpPr>
            <a:spLocks noGrp="1"/>
          </p:cNvSpPr>
          <p:nvPr>
            <p:ph type="pic" sz="quarter" idx="11"/>
          </p:nvPr>
        </p:nvSpPr>
        <p:spPr>
          <a:xfrm>
            <a:off x="516654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
        <p:nvSpPr>
          <p:cNvPr id="12" name="图片占位符 11"/>
          <p:cNvSpPr>
            <a:spLocks noGrp="1"/>
          </p:cNvSpPr>
          <p:nvPr>
            <p:ph type="pic" sz="quarter" idx="12"/>
          </p:nvPr>
        </p:nvSpPr>
        <p:spPr>
          <a:xfrm>
            <a:off x="8526964" y="2469198"/>
            <a:ext cx="1874520" cy="2640330"/>
          </a:xfrm>
          <a:custGeom>
            <a:avLst/>
            <a:gdLst>
              <a:gd name="connsiteX0" fmla="*/ 0 w 1874520"/>
              <a:gd name="connsiteY0" fmla="*/ 0 h 2640330"/>
              <a:gd name="connsiteX1" fmla="*/ 1874520 w 1874520"/>
              <a:gd name="connsiteY1" fmla="*/ 0 h 2640330"/>
              <a:gd name="connsiteX2" fmla="*/ 1874520 w 1874520"/>
              <a:gd name="connsiteY2" fmla="*/ 2640330 h 2640330"/>
              <a:gd name="connsiteX3" fmla="*/ 0 w 1874520"/>
              <a:gd name="connsiteY3" fmla="*/ 2640330 h 2640330"/>
            </a:gdLst>
            <a:ahLst/>
            <a:cxnLst>
              <a:cxn ang="0">
                <a:pos x="connsiteX0" y="connsiteY0"/>
              </a:cxn>
              <a:cxn ang="0">
                <a:pos x="connsiteX1" y="connsiteY1"/>
              </a:cxn>
              <a:cxn ang="0">
                <a:pos x="connsiteX2" y="connsiteY2"/>
              </a:cxn>
              <a:cxn ang="0">
                <a:pos x="connsiteX3" y="connsiteY3"/>
              </a:cxn>
            </a:cxnLst>
            <a:rect l="l" t="t" r="r" b="b"/>
            <a:pathLst>
              <a:path w="1874520" h="2640330">
                <a:moveTo>
                  <a:pt x="0" y="0"/>
                </a:moveTo>
                <a:lnTo>
                  <a:pt x="1874520" y="0"/>
                </a:lnTo>
                <a:lnTo>
                  <a:pt x="1874520" y="2640330"/>
                </a:lnTo>
                <a:lnTo>
                  <a:pt x="0" y="2640330"/>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24586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470581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6944608"/>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58072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0114944"/>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76B561D-C668-48BD-B552-8CC5773A8FA0}"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808528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0257330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7766251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12968020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19426233"/>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83537370"/>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736663791"/>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21410936"/>
      </p:ext>
    </p:extLst>
  </p:cSld>
  <p:clrMapOvr>
    <a:masterClrMapping/>
  </p:clrMapOvr>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76B561D-C668-48BD-B552-8CC5773A8FA0}" type="datetimeFigureOut">
              <a:rPr lang="en-US" smtClean="0"/>
              <a:t>4/14/2022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20684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76B561D-C668-48BD-B552-8CC5773A8FA0}"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201360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76B561D-C668-48BD-B552-8CC5773A8FA0}" type="datetimeFigureOut">
              <a:rPr lang="en-US" smtClean="0"/>
              <a:t>4/14/2022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5740726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76B561D-C668-48BD-B552-8CC5773A8FA0}" type="datetimeFigureOut">
              <a:rPr lang="en-US" smtClean="0"/>
              <a:t>4/14/2022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526816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6B561D-C668-48BD-B552-8CC5773A8FA0}" type="datetimeFigureOut">
              <a:rPr lang="en-US" smtClean="0"/>
              <a:t>4/14/2022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0150232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11909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76B561D-C668-48BD-B552-8CC5773A8FA0}" type="datetimeFigureOut">
              <a:rPr lang="en-US" smtClean="0"/>
              <a:t>4/14/2022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B78B3C-6E8B-4E2B-B6AB-3D177A392C3D}" type="slidenum">
              <a:rPr lang="en-US" smtClean="0"/>
              <a:t>‹#›</a:t>
            </a:fld>
            <a:endParaRPr lang="en-US"/>
          </a:p>
        </p:txBody>
      </p:sp>
    </p:spTree>
    <p:extLst>
      <p:ext uri="{BB962C8B-B14F-4D97-AF65-F5344CB8AC3E}">
        <p14:creationId xmlns:p14="http://schemas.microsoft.com/office/powerpoint/2010/main" val="364110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2.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1.png"/><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6B561D-C668-48BD-B552-8CC5773A8FA0}" type="datetimeFigureOut">
              <a:rPr lang="en-US" smtClean="0"/>
              <a:t>4/14/2022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B78B3C-6E8B-4E2B-B6AB-3D177A392C3D}" type="slidenum">
              <a:rPr lang="en-US" smtClean="0"/>
              <a:t>‹#›</a:t>
            </a:fld>
            <a:endParaRPr lang="en-US"/>
          </a:p>
        </p:txBody>
      </p:sp>
    </p:spTree>
    <p:extLst>
      <p:ext uri="{BB962C8B-B14F-4D97-AF65-F5344CB8AC3E}">
        <p14:creationId xmlns:p14="http://schemas.microsoft.com/office/powerpoint/2010/main" val="53898845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2" y="0"/>
            <a:ext cx="121920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userDrawn="1"/>
        </p:nvPicPr>
        <p:blipFill rotWithShape="1">
          <a:blip r:embed="rId7"/>
          <a:srcRect l="838" t="838" r="838" b="838"/>
          <a:stretch/>
        </p:blipFill>
        <p:spPr>
          <a:xfrm>
            <a:off x="-1" y="0"/>
            <a:ext cx="12192001" cy="6858000"/>
          </a:xfrm>
          <a:custGeom>
            <a:avLst/>
            <a:gdLst>
              <a:gd name="connsiteX0" fmla="*/ 292101 w 12192001"/>
              <a:gd name="connsiteY0" fmla="*/ 323850 h 6858000"/>
              <a:gd name="connsiteX1" fmla="*/ 292101 w 12192001"/>
              <a:gd name="connsiteY1" fmla="*/ 6534150 h 6858000"/>
              <a:gd name="connsiteX2" fmla="*/ 11899901 w 12192001"/>
              <a:gd name="connsiteY2" fmla="*/ 6534150 h 6858000"/>
              <a:gd name="connsiteX3" fmla="*/ 11899901 w 12192001"/>
              <a:gd name="connsiteY3" fmla="*/ 323850 h 6858000"/>
              <a:gd name="connsiteX4" fmla="*/ 0 w 12192001"/>
              <a:gd name="connsiteY4" fmla="*/ 0 h 6858000"/>
              <a:gd name="connsiteX5" fmla="*/ 12192001 w 12192001"/>
              <a:gd name="connsiteY5" fmla="*/ 0 h 6858000"/>
              <a:gd name="connsiteX6" fmla="*/ 12192001 w 12192001"/>
              <a:gd name="connsiteY6" fmla="*/ 6858000 h 6858000"/>
              <a:gd name="connsiteX7" fmla="*/ 0 w 12192001"/>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1" h="6858000">
                <a:moveTo>
                  <a:pt x="292101" y="323850"/>
                </a:moveTo>
                <a:lnTo>
                  <a:pt x="292101" y="6534150"/>
                </a:lnTo>
                <a:lnTo>
                  <a:pt x="11899901" y="6534150"/>
                </a:lnTo>
                <a:lnTo>
                  <a:pt x="11899901" y="323850"/>
                </a:lnTo>
                <a:close/>
                <a:moveTo>
                  <a:pt x="0" y="0"/>
                </a:moveTo>
                <a:lnTo>
                  <a:pt x="12192001" y="0"/>
                </a:lnTo>
                <a:lnTo>
                  <a:pt x="12192001" y="6858000"/>
                </a:lnTo>
                <a:lnTo>
                  <a:pt x="0" y="6858000"/>
                </a:lnTo>
                <a:close/>
              </a:path>
            </a:pathLst>
          </a:custGeom>
        </p:spPr>
      </p:pic>
    </p:spTree>
    <p:extLst>
      <p:ext uri="{BB962C8B-B14F-4D97-AF65-F5344CB8AC3E}">
        <p14:creationId xmlns:p14="http://schemas.microsoft.com/office/powerpoint/2010/main" val="5157917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87">
          <p15:clr>
            <a:srgbClr val="F26B43"/>
          </p15:clr>
        </p15:guide>
        <p15:guide id="2" pos="3840">
          <p15:clr>
            <a:srgbClr val="F26B43"/>
          </p15:clr>
        </p15:guide>
        <p15:guide id="3" pos="551">
          <p15:clr>
            <a:srgbClr val="F26B43"/>
          </p15:clr>
        </p15:guide>
        <p15:guide id="4" pos="7129">
          <p15:clr>
            <a:srgbClr val="F26B43"/>
          </p15:clr>
        </p15:guide>
        <p15:guide id="5" orient="horz" pos="3974">
          <p15:clr>
            <a:srgbClr val="F26B43"/>
          </p15:clr>
        </p15:guide>
        <p15:guide id="6" orient="horz" pos="799">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1B7B95-319A-47BC-8F19-306856B3C9D9}" type="datetimeFigureOut">
              <a:rPr lang="zh-CN" altLang="en-US" smtClean="0">
                <a:solidFill>
                  <a:prstClr val="black">
                    <a:tint val="75000"/>
                  </a:prstClr>
                </a:solidFill>
              </a:rPr>
              <a:pPr/>
              <a:t>2022/4/14</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1238564-5E22-4236-90C0-7E85C431407B}"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5366362"/>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Lst>
  <mc:AlternateContent xmlns:mc="http://schemas.openxmlformats.org/markup-compatibility/2006" xmlns:p14="http://schemas.microsoft.com/office/powerpoint/2010/main">
    <mc:Choice Requires="p14">
      <p:transition p14:dur="10" advClick="0">
        <p:blinds dir="vert"/>
      </p:transition>
    </mc:Choice>
    <mc:Fallback xmlns="">
      <p:transition advClick="0">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media" Target="../media/media2.mp3"/><Relationship Id="rId7" Type="http://schemas.openxmlformats.org/officeDocument/2006/relationships/image" Target="../media/image4.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3.gif"/><Relationship Id="rId5" Type="http://schemas.openxmlformats.org/officeDocument/2006/relationships/slideLayout" Target="../slideLayouts/slideLayout1.xml"/><Relationship Id="rId10" Type="http://schemas.openxmlformats.org/officeDocument/2006/relationships/image" Target="../media/image7.png"/><Relationship Id="rId4" Type="http://schemas.openxmlformats.org/officeDocument/2006/relationships/audio" Target="../media/media2.mp3"/><Relationship Id="rId9" Type="http://schemas.openxmlformats.org/officeDocument/2006/relationships/image" Target="../media/image6.jp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7010400"/>
          </a:xfrm>
          <a:prstGeom prst="rect">
            <a:avLst/>
          </a:prstGeom>
        </p:spPr>
      </p:pic>
      <p:pic>
        <p:nvPicPr>
          <p:cNvPr id="25" name="NHAC MO DAU BAI HOC">
            <a:hlinkClick r:id="" action="ppaction://media"/>
          </p:cNvPr>
          <p:cNvPicPr>
            <a:picLocks noChangeAspect="1"/>
          </p:cNvPicPr>
          <p:nvPr>
            <a:audioFile r:link="rId1"/>
            <p:extLst>
              <p:ext uri="{DAA4B4D4-6D71-4841-9C94-3DE7FCFB9230}">
                <p14:media xmlns:p14="http://schemas.microsoft.com/office/powerpoint/2010/main" r:embed="rId2">
                  <p14:trim st="19912" end="3716.625"/>
                </p14:media>
              </p:ext>
            </p:extLst>
          </p:nvPr>
        </p:nvPicPr>
        <p:blipFill>
          <a:blip r:embed="rId7"/>
          <a:stretch>
            <a:fillRect/>
          </a:stretch>
        </p:blipFill>
        <p:spPr>
          <a:xfrm>
            <a:off x="13144500" y="2314204"/>
            <a:ext cx="609600" cy="609600"/>
          </a:xfrm>
          <a:prstGeom prst="rect">
            <a:avLst/>
          </a:prstGeom>
        </p:spPr>
      </p:pic>
      <p:pic>
        <p:nvPicPr>
          <p:cNvPr id="26" name="Picture 2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6051522" y="0"/>
            <a:ext cx="2944663" cy="7010400"/>
          </a:xfrm>
          <a:prstGeom prst="rect">
            <a:avLst/>
          </a:prstGeom>
        </p:spPr>
      </p:pic>
      <p:pic>
        <p:nvPicPr>
          <p:cNvPr id="27" name="Picture 2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959535" y="0"/>
            <a:ext cx="3261163" cy="7010400"/>
          </a:xfrm>
          <a:prstGeom prst="rect">
            <a:avLst/>
          </a:prstGeom>
        </p:spPr>
      </p:pic>
      <p:pic>
        <p:nvPicPr>
          <p:cNvPr id="28" name="Pictur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44410" y="0"/>
            <a:ext cx="2944663" cy="7010400"/>
          </a:xfrm>
          <a:prstGeom prst="rect">
            <a:avLst/>
          </a:prstGeom>
        </p:spPr>
      </p:pic>
      <p:pic>
        <p:nvPicPr>
          <p:cNvPr id="29" name="Picture 2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8959" y="0"/>
            <a:ext cx="3258409" cy="7010400"/>
          </a:xfrm>
          <a:prstGeom prst="rect">
            <a:avLst/>
          </a:prstGeom>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444" y="-2669851"/>
            <a:ext cx="14014579" cy="11858625"/>
          </a:xfrm>
          <a:prstGeom prst="rect">
            <a:avLst/>
          </a:prstGeom>
        </p:spPr>
      </p:pic>
      <p:sp>
        <p:nvSpPr>
          <p:cNvPr id="18" name="TextBox 17"/>
          <p:cNvSpPr txBox="1"/>
          <p:nvPr/>
        </p:nvSpPr>
        <p:spPr>
          <a:xfrm>
            <a:off x="1115555" y="1080338"/>
            <a:ext cx="9911432" cy="1938992"/>
          </a:xfrm>
          <a:prstGeom prst="rect">
            <a:avLst/>
          </a:prstGeom>
          <a:noFill/>
        </p:spPr>
        <p:txBody>
          <a:bodyPr wrap="none" rtlCol="0">
            <a:spAutoFit/>
          </a:bodyPr>
          <a:lstStyle/>
          <a:p>
            <a:pPr algn="ct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CHÀO MỪNG </a:t>
            </a:r>
          </a:p>
          <a:p>
            <a:pPr algn="ctr"/>
            <a:r>
              <a:rPr lang="en-US" sz="6000" b="1" dirty="0" smtClean="0">
                <a:ln>
                  <a:solidFill>
                    <a:schemeClr val="bg1"/>
                  </a:solidFill>
                </a:ln>
                <a:solidFill>
                  <a:srgbClr val="FF0000"/>
                </a:solidFill>
                <a:latin typeface="Times New Roman" panose="02020603050405020304" pitchFamily="18" charset="0"/>
                <a:cs typeface="Times New Roman" panose="02020603050405020304" pitchFamily="18" charset="0"/>
              </a:rPr>
              <a:t>QUÝ THẦY CÔ VỀ DỰ GIỜ</a:t>
            </a:r>
            <a:endParaRPr lang="en-US" sz="6000" b="1" dirty="0">
              <a:ln>
                <a:solidFill>
                  <a:schemeClr val="bg1"/>
                </a:solidFill>
              </a:ln>
              <a:solidFill>
                <a:srgbClr val="FF0000"/>
              </a:solidFill>
              <a:latin typeface="Times New Roman" panose="02020603050405020304" pitchFamily="18" charset="0"/>
              <a:cs typeface="Times New Roman" panose="02020603050405020304" pitchFamily="18" charset="0"/>
            </a:endParaRPr>
          </a:p>
        </p:txBody>
      </p:sp>
      <p:sp>
        <p:nvSpPr>
          <p:cNvPr id="19" name="TextBox 18"/>
          <p:cNvSpPr txBox="1"/>
          <p:nvPr/>
        </p:nvSpPr>
        <p:spPr>
          <a:xfrm>
            <a:off x="464460" y="3291047"/>
            <a:ext cx="11306629" cy="830997"/>
          </a:xfrm>
          <a:prstGeom prst="rect">
            <a:avLst/>
          </a:prstGeom>
          <a:noFill/>
          <a:ln>
            <a:noFill/>
          </a:ln>
        </p:spPr>
        <p:txBody>
          <a:bodyPr wrap="square" rtlCol="0">
            <a:spAutoFit/>
          </a:bodyPr>
          <a:lstStyle/>
          <a:p>
            <a:pPr algn="ctr"/>
            <a:r>
              <a:rPr lang="en-US" sz="4800" b="1" dirty="0" smtClean="0">
                <a:ln w="15875">
                  <a:solidFill>
                    <a:schemeClr val="tx2">
                      <a:lumMod val="40000"/>
                      <a:lumOff val="60000"/>
                    </a:schemeClr>
                  </a:solidFill>
                </a:ln>
                <a:solidFill>
                  <a:srgbClr val="002060"/>
                </a:solidFill>
                <a:latin typeface="Times New Roman" panose="02020603050405020304" pitchFamily="18" charset="0"/>
                <a:cs typeface="Times New Roman" panose="02020603050405020304" pitchFamily="18" charset="0"/>
              </a:rPr>
              <a:t>TIẾT 39: BÀI 24: RỪNG NHIỆT ĐỚI</a:t>
            </a:r>
          </a:p>
        </p:txBody>
      </p:sp>
      <p:pic>
        <p:nvPicPr>
          <p:cNvPr id="20" name="Tieng hai au va bien">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3363623" y="4356843"/>
            <a:ext cx="609600" cy="609600"/>
          </a:xfrm>
          <a:prstGeom prst="rect">
            <a:avLst/>
          </a:prstGeom>
        </p:spPr>
      </p:pic>
      <p:sp>
        <p:nvSpPr>
          <p:cNvPr id="4" name="Rectangle 3"/>
          <p:cNvSpPr/>
          <p:nvPr/>
        </p:nvSpPr>
        <p:spPr>
          <a:xfrm>
            <a:off x="3877125" y="5615057"/>
            <a:ext cx="4118435" cy="707886"/>
          </a:xfrm>
          <a:prstGeom prst="rect">
            <a:avLst/>
          </a:prstGeom>
        </p:spPr>
        <p:txBody>
          <a:bodyPr wrap="none">
            <a:spAutoFit/>
          </a:bodyPr>
          <a:lstStyle/>
          <a:p>
            <a:pPr lvl="0"/>
            <a:r>
              <a:rPr lang="en-US" sz="4000" b="1">
                <a:ln w="15875">
                  <a:solidFill>
                    <a:srgbClr val="44546A">
                      <a:lumMod val="40000"/>
                      <a:lumOff val="60000"/>
                    </a:srgbClr>
                  </a:solidFill>
                </a:ln>
                <a:solidFill>
                  <a:srgbClr val="44546A">
                    <a:lumMod val="75000"/>
                  </a:srgbClr>
                </a:solidFill>
                <a:latin typeface="Times New Roman" panose="02020603050405020304" pitchFamily="18" charset="0"/>
                <a:cs typeface="Times New Roman" panose="02020603050405020304" pitchFamily="18" charset="0"/>
              </a:rPr>
              <a:t>Giáo viên:.............</a:t>
            </a:r>
            <a:endParaRPr lang="en-US" sz="4000" b="1">
              <a:ln w="15875">
                <a:solidFill>
                  <a:srgbClr val="44546A">
                    <a:lumMod val="40000"/>
                    <a:lumOff val="60000"/>
                  </a:srgbClr>
                </a:solidFill>
              </a:ln>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1239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586" fill="hold"/>
                                        <p:tgtEl>
                                          <p:spTgt spid="25"/>
                                        </p:tgtEl>
                                      </p:cBhvr>
                                    </p:cmd>
                                  </p:childTnLst>
                                </p:cTn>
                              </p:par>
                            </p:childTnLst>
                          </p:cTn>
                        </p:par>
                      </p:childTnLst>
                    </p:cTn>
                  </p:par>
                  <p:par>
                    <p:cTn id="7" fill="hold">
                      <p:stCondLst>
                        <p:cond delay="indefinite"/>
                      </p:stCondLst>
                      <p:childTnLst>
                        <p:par>
                          <p:cTn id="8" fill="hold">
                            <p:stCondLst>
                              <p:cond delay="0"/>
                            </p:stCondLst>
                            <p:childTnLst>
                              <p:par>
                                <p:cTn id="9" presetID="63" presetClass="path" presetSubtype="0" accel="50000" decel="50000" fill="hold" nodeType="clickEffect">
                                  <p:stCondLst>
                                    <p:cond delay="0"/>
                                  </p:stCondLst>
                                  <p:childTnLst>
                                    <p:animMotion origin="layout" path="M 2.70833E-6 -1.11111E-6 L 0.46067 0.00972 " pathEditMode="relative" rAng="0" ptsTypes="AA">
                                      <p:cBhvr>
                                        <p:cTn id="10" dur="4000" fill="hold"/>
                                        <p:tgtEl>
                                          <p:spTgt spid="26"/>
                                        </p:tgtEl>
                                        <p:attrNameLst>
                                          <p:attrName>ppt_x</p:attrName>
                                          <p:attrName>ppt_y</p:attrName>
                                        </p:attrNameLst>
                                      </p:cBhvr>
                                      <p:rCtr x="23034" y="486"/>
                                    </p:animMotion>
                                  </p:childTnLst>
                                </p:cTn>
                              </p:par>
                              <p:par>
                                <p:cTn id="11" presetID="35" presetClass="path" presetSubtype="0" accel="50000" decel="50000" fill="hold" nodeType="withEffect">
                                  <p:stCondLst>
                                    <p:cond delay="0"/>
                                  </p:stCondLst>
                                  <p:childTnLst>
                                    <p:animMotion origin="layout" path="M 4.16667E-6 -1.11111E-6 L -0.45039 0.00556 " pathEditMode="relative" rAng="0" ptsTypes="AA">
                                      <p:cBhvr>
                                        <p:cTn id="12" dur="4000" fill="hold"/>
                                        <p:tgtEl>
                                          <p:spTgt spid="28"/>
                                        </p:tgtEl>
                                        <p:attrNameLst>
                                          <p:attrName>ppt_x</p:attrName>
                                          <p:attrName>ppt_y</p:attrName>
                                        </p:attrNameLst>
                                      </p:cBhvr>
                                      <p:rCtr x="-22526" y="278"/>
                                    </p:animMotion>
                                  </p:childTnLst>
                                </p:cTn>
                              </p:par>
                              <p:par>
                                <p:cTn id="13" presetID="63" presetClass="path" presetSubtype="0" accel="50000" decel="50000" fill="hold" nodeType="withEffect">
                                  <p:stCondLst>
                                    <p:cond delay="1000"/>
                                  </p:stCondLst>
                                  <p:childTnLst>
                                    <p:animMotion origin="layout" path="M 2.08333E-7 -1.11111E-6 L 0.18607 -0.00278 " pathEditMode="relative" rAng="0" ptsTypes="AA">
                                      <p:cBhvr>
                                        <p:cTn id="14" dur="5000" fill="hold"/>
                                        <p:tgtEl>
                                          <p:spTgt spid="27"/>
                                        </p:tgtEl>
                                        <p:attrNameLst>
                                          <p:attrName>ppt_x</p:attrName>
                                          <p:attrName>ppt_y</p:attrName>
                                        </p:attrNameLst>
                                      </p:cBhvr>
                                      <p:rCtr x="9297" y="-139"/>
                                    </p:animMotion>
                                  </p:childTnLst>
                                </p:cTn>
                              </p:par>
                              <p:par>
                                <p:cTn id="15" presetID="35" presetClass="path" presetSubtype="0" accel="50000" decel="50000" fill="hold" nodeType="withEffect">
                                  <p:stCondLst>
                                    <p:cond delay="1000"/>
                                  </p:stCondLst>
                                  <p:childTnLst>
                                    <p:animMotion origin="layout" path="M 1.45833E-6 -1.11111E-6 L -0.17722 0.00556 " pathEditMode="relative" rAng="0" ptsTypes="AA">
                                      <p:cBhvr>
                                        <p:cTn id="16" dur="5000" fill="hold"/>
                                        <p:tgtEl>
                                          <p:spTgt spid="29"/>
                                        </p:tgtEl>
                                        <p:attrNameLst>
                                          <p:attrName>ppt_x</p:attrName>
                                          <p:attrName>ppt_y</p:attrName>
                                        </p:attrNameLst>
                                      </p:cBhvr>
                                      <p:rCtr x="-8867" y="278"/>
                                    </p:animMotion>
                                  </p:childTnLst>
                                </p:cTn>
                              </p:par>
                            </p:childTnLst>
                          </p:cTn>
                        </p:par>
                        <p:par>
                          <p:cTn id="17" fill="hold">
                            <p:stCondLst>
                              <p:cond delay="6000"/>
                            </p:stCondLst>
                            <p:childTnLst>
                              <p:par>
                                <p:cTn id="18" presetID="56" presetClass="entr" presetSubtype="0" fill="hold" grpId="0" nodeType="afterEffect">
                                  <p:stCondLst>
                                    <p:cond delay="0"/>
                                  </p:stCondLst>
                                  <p:iterate type="lt">
                                    <p:tmPct val="10000"/>
                                  </p:iterate>
                                  <p:childTnLst>
                                    <p:set>
                                      <p:cBhvr>
                                        <p:cTn id="19" dur="1" fill="hold">
                                          <p:stCondLst>
                                            <p:cond delay="0"/>
                                          </p:stCondLst>
                                        </p:cTn>
                                        <p:tgtEl>
                                          <p:spTgt spid="18"/>
                                        </p:tgtEl>
                                        <p:attrNameLst>
                                          <p:attrName>style.visibility</p:attrName>
                                        </p:attrNameLst>
                                      </p:cBhvr>
                                      <p:to>
                                        <p:strVal val="visible"/>
                                      </p:to>
                                    </p:set>
                                    <p:anim by="(-#ppt_w*2)" calcmode="lin" valueType="num">
                                      <p:cBhvr rctx="PPT">
                                        <p:cTn id="20" dur="500" autoRev="1" fill="hold">
                                          <p:stCondLst>
                                            <p:cond delay="0"/>
                                          </p:stCondLst>
                                        </p:cTn>
                                        <p:tgtEl>
                                          <p:spTgt spid="18"/>
                                        </p:tgtEl>
                                        <p:attrNameLst>
                                          <p:attrName>ppt_w</p:attrName>
                                        </p:attrNameLst>
                                      </p:cBhvr>
                                    </p:anim>
                                    <p:anim by="(#ppt_w*0.50)" calcmode="lin" valueType="num">
                                      <p:cBhvr>
                                        <p:cTn id="21" dur="500" decel="50000" autoRev="1" fill="hold">
                                          <p:stCondLst>
                                            <p:cond delay="0"/>
                                          </p:stCondLst>
                                        </p:cTn>
                                        <p:tgtEl>
                                          <p:spTgt spid="18"/>
                                        </p:tgtEl>
                                        <p:attrNameLst>
                                          <p:attrName>ppt_x</p:attrName>
                                        </p:attrNameLst>
                                      </p:cBhvr>
                                    </p:anim>
                                    <p:anim from="(-#ppt_h/2)" to="(#ppt_y)" calcmode="lin" valueType="num">
                                      <p:cBhvr>
                                        <p:cTn id="22" dur="1000" fill="hold">
                                          <p:stCondLst>
                                            <p:cond delay="0"/>
                                          </p:stCondLst>
                                        </p:cTn>
                                        <p:tgtEl>
                                          <p:spTgt spid="18"/>
                                        </p:tgtEl>
                                        <p:attrNameLst>
                                          <p:attrName>ppt_y</p:attrName>
                                        </p:attrNameLst>
                                      </p:cBhvr>
                                    </p:anim>
                                    <p:animRot by="21600000">
                                      <p:cBhvr>
                                        <p:cTn id="23" dur="1000" fill="hold">
                                          <p:stCondLst>
                                            <p:cond delay="0"/>
                                          </p:stCondLst>
                                        </p:cTn>
                                        <p:tgtEl>
                                          <p:spTgt spid="18"/>
                                        </p:tgtEl>
                                        <p:attrNameLst>
                                          <p:attrName>r</p:attrName>
                                        </p:attrNameLst>
                                      </p:cBhvr>
                                    </p:animRot>
                                  </p:childTnLst>
                                </p:cTn>
                              </p:par>
                            </p:childTnLst>
                          </p:cTn>
                        </p:par>
                        <p:par>
                          <p:cTn id="24" fill="hold">
                            <p:stCondLst>
                              <p:cond delay="9300"/>
                            </p:stCondLst>
                            <p:childTnLst>
                              <p:par>
                                <p:cTn id="25" presetID="10"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par>
                                <p:cTn id="28" presetID="1" presetClass="mediacall" presetSubtype="0" fill="hold" nodeType="withEffect">
                                  <p:stCondLst>
                                    <p:cond delay="1000"/>
                                  </p:stCondLst>
                                  <p:childTnLst>
                                    <p:cmd type="call" cmd="playFrom(0.0)">
                                      <p:cBhvr>
                                        <p:cTn id="29" dur="62200"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7576">
                <p:cTn id="30" repeatCount="indefinite" fill="hold" display="0">
                  <p:stCondLst>
                    <p:cond delay="indefinite"/>
                  </p:stCondLst>
                  <p:endCondLst>
                    <p:cond evt="onStopAudio" delay="0">
                      <p:tgtEl>
                        <p:sldTgt/>
                      </p:tgtEl>
                    </p:cond>
                  </p:endCondLst>
                </p:cTn>
                <p:tgtEl>
                  <p:spTgt spid="25"/>
                </p:tgtEl>
              </p:cMediaNode>
            </p:audio>
            <p:audio>
              <p:cMediaNode vol="100000">
                <p:cTn id="31" fill="hold" display="0">
                  <p:stCondLst>
                    <p:cond delay="indefinite"/>
                  </p:stCondLst>
                  <p:endCondLst>
                    <p:cond evt="onStopAudio" delay="0">
                      <p:tgtEl>
                        <p:sldTgt/>
                      </p:tgtEl>
                    </p:cond>
                  </p:endCondLst>
                </p:cTn>
                <p:tgtEl>
                  <p:spTgt spid="20"/>
                </p:tgtEl>
              </p:cMediaNode>
            </p:audio>
          </p:childTnLst>
        </p:cTn>
      </p:par>
    </p:tnLst>
    <p:bldLst>
      <p:bldP spid="18"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7529798"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9" y="1040585"/>
            <a:ext cx="7651668" cy="2923877"/>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Vai trò:</a:t>
            </a:r>
            <a:r>
              <a:rPr lang="nl-NL" sz="3200">
                <a:solidFill>
                  <a:schemeClr val="bg1"/>
                </a:solidFill>
                <a:latin typeface="Times New Roman"/>
                <a:ea typeface="Calibri"/>
                <a:cs typeface="Times New Roman"/>
              </a:rPr>
              <a:t> </a:t>
            </a:r>
            <a:endParaRPr lang="nl-NL" sz="3200" smtClean="0">
              <a:solidFill>
                <a:schemeClr val="bg1"/>
              </a:solidFill>
              <a:latin typeface="Times New Roman"/>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Hết </a:t>
            </a:r>
            <a:r>
              <a:rPr lang="nl-NL" sz="3200">
                <a:solidFill>
                  <a:schemeClr val="bg1"/>
                </a:solidFill>
                <a:latin typeface="Times New Roman"/>
                <a:ea typeface="Calibri"/>
                <a:cs typeface="Times New Roman"/>
              </a:rPr>
              <a:t>sức quan trọng đối với việc </a:t>
            </a:r>
            <a:r>
              <a:rPr lang="nl-NL" sz="3200" smtClean="0">
                <a:solidFill>
                  <a:schemeClr val="bg1"/>
                </a:solidFill>
                <a:latin typeface="Times New Roman"/>
                <a:ea typeface="Calibri"/>
                <a:cs typeface="Times New Roman"/>
              </a:rPr>
              <a:t>ổn </a:t>
            </a:r>
            <a:r>
              <a:rPr lang="nl-NL" sz="3200">
                <a:solidFill>
                  <a:schemeClr val="bg1"/>
                </a:solidFill>
                <a:latin typeface="Times New Roman"/>
                <a:ea typeface="Calibri"/>
                <a:cs typeface="Times New Roman"/>
              </a:rPr>
              <a:t>định khí hậu Trái </a:t>
            </a:r>
            <a:r>
              <a:rPr lang="nl-NL" sz="3200" smtClean="0">
                <a:solidFill>
                  <a:schemeClr val="bg1"/>
                </a:solidFill>
                <a:latin typeface="Times New Roman"/>
                <a:ea typeface="Calibri"/>
                <a:cs typeface="Times New Roman"/>
              </a:rPr>
              <a:t>Đất</a:t>
            </a:r>
            <a:r>
              <a:rPr lang="nl-NL" sz="3200">
                <a:solidFill>
                  <a:schemeClr val="bg1"/>
                </a:solidFill>
                <a:latin typeface="Times New Roman"/>
                <a:ea typeface="Calibri"/>
                <a:cs typeface="Times New Roman"/>
              </a:rPr>
              <a:t>.</a:t>
            </a:r>
            <a:endParaRPr lang="nl-NL" sz="3200" smtClean="0">
              <a:solidFill>
                <a:schemeClr val="bg1"/>
              </a:solidFill>
              <a:latin typeface="Times New Roman"/>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Là </a:t>
            </a:r>
            <a:r>
              <a:rPr lang="nl-NL" sz="3200">
                <a:solidFill>
                  <a:schemeClr val="bg1"/>
                </a:solidFill>
                <a:latin typeface="Times New Roman"/>
                <a:ea typeface="Calibri"/>
                <a:cs typeface="Times New Roman"/>
              </a:rPr>
              <a:t>nơi bảo tồn đa dạng sinh </a:t>
            </a:r>
            <a:r>
              <a:rPr lang="nl-NL" sz="3200" smtClean="0">
                <a:solidFill>
                  <a:schemeClr val="bg1"/>
                </a:solidFill>
                <a:latin typeface="Times New Roman"/>
                <a:ea typeface="Calibri"/>
                <a:cs typeface="Times New Roman"/>
              </a:rPr>
              <a:t>học.</a:t>
            </a:r>
          </a:p>
          <a:p>
            <a:pPr algn="just" fontAlgn="base">
              <a:lnSpc>
                <a:spcPct val="115000"/>
              </a:lnSpc>
              <a:spcAft>
                <a:spcPts val="0"/>
              </a:spcAft>
            </a:pPr>
            <a:r>
              <a:rPr lang="nl-NL" sz="3200" smtClean="0">
                <a:solidFill>
                  <a:schemeClr val="bg1"/>
                </a:solidFill>
                <a:latin typeface="Times New Roman"/>
                <a:ea typeface="Calibri"/>
                <a:cs typeface="Times New Roman"/>
              </a:rPr>
              <a:t>     + Là nguồn </a:t>
            </a:r>
            <a:r>
              <a:rPr lang="nl-NL" sz="3200">
                <a:solidFill>
                  <a:schemeClr val="bg1"/>
                </a:solidFill>
                <a:latin typeface="Times New Roman"/>
                <a:ea typeface="Calibri"/>
                <a:cs typeface="Times New Roman"/>
              </a:rPr>
              <a:t>dược liệu, thực phẩm </a:t>
            </a:r>
            <a:r>
              <a:rPr lang="nl-NL" sz="3200" smtClean="0">
                <a:solidFill>
                  <a:schemeClr val="bg1"/>
                </a:solidFill>
                <a:latin typeface="Times New Roman"/>
                <a:ea typeface="Calibri"/>
                <a:cs typeface="Times New Roman"/>
              </a:rPr>
              <a:t>và gỗ.</a:t>
            </a:r>
            <a:endParaRPr lang="en-US" sz="32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294189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453106" y="455810"/>
            <a:ext cx="7476048"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164779" cy="235756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Hiện trạng</a:t>
            </a:r>
            <a:r>
              <a:rPr lang="nl-NL" sz="3200">
                <a:solidFill>
                  <a:schemeClr val="bg1"/>
                </a:solidFill>
                <a:latin typeface="Times New Roman"/>
                <a:ea typeface="Calibri"/>
                <a:cs typeface="Times New Roman"/>
              </a:rPr>
              <a:t>: </a:t>
            </a:r>
            <a:r>
              <a:rPr lang="nl-NL" sz="3200" smtClean="0">
                <a:solidFill>
                  <a:schemeClr val="bg1"/>
                </a:solidFill>
                <a:latin typeface="Times New Roman"/>
                <a:ea typeface="Calibri"/>
                <a:cs typeface="Times New Roman"/>
              </a:rPr>
              <a:t>Diện </a:t>
            </a:r>
            <a:r>
              <a:rPr lang="nl-NL" sz="3200">
                <a:solidFill>
                  <a:schemeClr val="bg1"/>
                </a:solidFill>
                <a:latin typeface="Times New Roman"/>
                <a:ea typeface="Calibri"/>
                <a:cs typeface="Times New Roman"/>
              </a:rPr>
              <a:t>tích rừng nhiệt đới đang giảm ở mức báo động, mỗi năm mất đi 130 nghìn </a:t>
            </a:r>
            <a:r>
              <a:rPr lang="nl-NL" sz="3200" smtClean="0">
                <a:solidFill>
                  <a:schemeClr val="bg1"/>
                </a:solidFill>
                <a:latin typeface="Times New Roman"/>
                <a:ea typeface="Calibri"/>
                <a:cs typeface="Times New Roman"/>
              </a:rPr>
              <a:t>km2 do </a:t>
            </a:r>
            <a:r>
              <a:rPr lang="nl-NL" sz="3200">
                <a:solidFill>
                  <a:schemeClr val="bg1"/>
                </a:solidFill>
                <a:latin typeface="Times New Roman"/>
                <a:ea typeface="Calibri"/>
                <a:cs typeface="Times New Roman"/>
              </a:rPr>
              <a:t>cháy rừng và các hoạt động của con </a:t>
            </a:r>
            <a:r>
              <a:rPr lang="nl-NL" sz="3200" smtClean="0">
                <a:solidFill>
                  <a:schemeClr val="bg1"/>
                </a:solidFill>
                <a:latin typeface="Times New Roman"/>
                <a:ea typeface="Calibri"/>
                <a:cs typeface="Times New Roman"/>
              </a:rPr>
              <a:t>người.</a:t>
            </a:r>
            <a:endParaRPr lang="en-US" sz="2400">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618216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7373044"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9178" y="1040585"/>
            <a:ext cx="7892495" cy="4548938"/>
          </a:xfrm>
          <a:prstGeom prst="rect">
            <a:avLst/>
          </a:prstGeom>
        </p:spPr>
        <p:txBody>
          <a:bodyPr wrap="square">
            <a:spAutoFit/>
          </a:bodyPr>
          <a:lstStyle/>
          <a:p>
            <a:pPr algn="just" fontAlgn="base">
              <a:lnSpc>
                <a:spcPct val="115000"/>
              </a:lnSpc>
              <a:spcAft>
                <a:spcPts val="0"/>
              </a:spcAft>
            </a:pP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Các giải pháp</a:t>
            </a:r>
            <a:r>
              <a:rPr lang="nl-NL" sz="3200">
                <a:solidFill>
                  <a:schemeClr val="bg1"/>
                </a:solidFill>
                <a:latin typeface="Times New Roman"/>
                <a:ea typeface="Calibri"/>
                <a:cs typeface="Times New Roman"/>
              </a:rPr>
              <a:t> </a:t>
            </a:r>
            <a:r>
              <a:rPr lang="nl-NL" sz="3200" b="1">
                <a:solidFill>
                  <a:schemeClr val="bg1"/>
                </a:solidFill>
                <a:latin typeface="Times New Roman"/>
                <a:ea typeface="Calibri"/>
                <a:cs typeface="Times New Roman"/>
              </a:rPr>
              <a:t>bảo vệ rừng</a:t>
            </a:r>
            <a:r>
              <a:rPr lang="nl-NL" sz="3200">
                <a:solidFill>
                  <a:schemeClr val="bg1"/>
                </a:solidFill>
                <a:latin typeface="Times New Roman"/>
                <a:ea typeface="Calibri"/>
                <a:cs typeface="Times New Roman"/>
              </a:rPr>
              <a:t>: </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Nghiêm cấm khai thác ở những khu vực rừng phòng hộ, rừng đặc dụng, rừng nguy cấp</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Phân công khu vực bảo vệ</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Tuyên truyền về tầm quan trọng của rừng</a:t>
            </a:r>
            <a:endParaRPr lang="en-US" sz="2400">
              <a:solidFill>
                <a:schemeClr val="bg1"/>
              </a:solidFill>
              <a:latin typeface="Calibri"/>
              <a:ea typeface="Calibri"/>
              <a:cs typeface="Times New Roman"/>
            </a:endParaRPr>
          </a:p>
          <a:p>
            <a:pPr algn="just" fontAlgn="base">
              <a:lnSpc>
                <a:spcPct val="115000"/>
              </a:lnSpc>
              <a:spcAft>
                <a:spcPts val="0"/>
              </a:spcAft>
            </a:pPr>
            <a:r>
              <a:rPr lang="nl-NL" sz="3200" smtClean="0">
                <a:solidFill>
                  <a:schemeClr val="bg1"/>
                </a:solidFill>
                <a:latin typeface="Times New Roman"/>
                <a:ea typeface="Calibri"/>
                <a:cs typeface="Times New Roman"/>
              </a:rPr>
              <a:t>     + </a:t>
            </a:r>
            <a:r>
              <a:rPr lang="nl-NL" sz="3200">
                <a:solidFill>
                  <a:schemeClr val="bg1"/>
                </a:solidFill>
                <a:latin typeface="Times New Roman"/>
                <a:ea typeface="Calibri"/>
                <a:cs typeface="Times New Roman"/>
              </a:rPr>
              <a:t>Sử dụng sản phẩm từ rừng tiết kiệm và hiệu quả</a:t>
            </a:r>
            <a:endParaRPr lang="en-US" sz="2400">
              <a:solidFill>
                <a:schemeClr val="bg1"/>
              </a:solidFill>
              <a:latin typeface="Calibri"/>
              <a:ea typeface="Calibri"/>
              <a:cs typeface="Times New Roman"/>
            </a:endParaRPr>
          </a:p>
          <a:p>
            <a:r>
              <a:rPr lang="nl-NL" sz="3200" smtClean="0">
                <a:solidFill>
                  <a:schemeClr val="bg1"/>
                </a:solidFill>
                <a:latin typeface="Times New Roman"/>
                <a:ea typeface="Calibri"/>
              </a:rPr>
              <a:t>     + </a:t>
            </a:r>
            <a:r>
              <a:rPr lang="nl-NL" sz="3200">
                <a:solidFill>
                  <a:schemeClr val="bg1"/>
                </a:solidFill>
                <a:latin typeface="Times New Roman"/>
                <a:ea typeface="Calibri"/>
              </a:rPr>
              <a:t>Không đốt rừng làm nương rẫy...</a:t>
            </a:r>
            <a:endParaRPr lang="en-US" sz="2400">
              <a:solidFill>
                <a:schemeClr val="bg1"/>
              </a:solidFill>
              <a:latin typeface="Calibri"/>
              <a:ea typeface="Calibri"/>
              <a:cs typeface="Times New Roman"/>
            </a:endParaRPr>
          </a:p>
        </p:txBody>
      </p:sp>
    </p:spTree>
    <p:extLst>
      <p:ext uri="{BB962C8B-B14F-4D97-AF65-F5344CB8AC3E}">
        <p14:creationId xmlns:p14="http://schemas.microsoft.com/office/powerpoint/2010/main" val="7001897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circle(in)">
                                      <p:cBhvr>
                                        <p:cTn id="7" dur="20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circle(in)">
                                      <p:cBhvr>
                                        <p:cTn id="12" dur="20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circle(in)">
                                      <p:cBhvr>
                                        <p:cTn id="17" dur="20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circle(in)">
                                      <p:cBhvr>
                                        <p:cTn id="22" dur="20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circle(in)">
                                      <p:cBhvr>
                                        <p:cTn id="27" dur="20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circle(in)">
                                      <p:cBhvr>
                                        <p:cTn id="32" dur="20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3"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97" name="Rectangle 96"/>
          <p:cNvSpPr/>
          <p:nvPr/>
        </p:nvSpPr>
        <p:spPr>
          <a:xfrm>
            <a:off x="209801" y="953085"/>
            <a:ext cx="11711291" cy="587853"/>
          </a:xfrm>
          <a:prstGeom prst="rect">
            <a:avLst/>
          </a:prstGeom>
        </p:spPr>
        <p:txBody>
          <a:bodyPr wrap="square">
            <a:spAutoFit/>
          </a:bodyPr>
          <a:lstStyle/>
          <a:p>
            <a:pPr algn="just">
              <a:lnSpc>
                <a:spcPct val="115000"/>
              </a:lnSpc>
              <a:spcAft>
                <a:spcPts val="0"/>
              </a:spcAft>
            </a:pPr>
            <a:r>
              <a:rPr lang="en-US" sz="2800" b="1" smtClean="0">
                <a:solidFill>
                  <a:srgbClr val="FF0000"/>
                </a:solidFill>
                <a:latin typeface="Times New Roman"/>
                <a:ea typeface="Calibri"/>
                <a:cs typeface="Times New Roman"/>
              </a:rPr>
              <a:t>Bài tập 1</a:t>
            </a:r>
            <a:r>
              <a:rPr lang="en-US" sz="2800" b="1">
                <a:solidFill>
                  <a:srgbClr val="FF0000"/>
                </a:solidFill>
                <a:latin typeface="Times New Roman"/>
                <a:ea typeface="Calibri"/>
                <a:cs typeface="Times New Roman"/>
              </a:rPr>
              <a:t>. </a:t>
            </a:r>
            <a:r>
              <a:rPr lang="en-US" sz="2800" b="1" smtClean="0">
                <a:solidFill>
                  <a:srgbClr val="FF0000"/>
                </a:solidFill>
                <a:latin typeface="Times New Roman"/>
                <a:ea typeface="Calibri"/>
                <a:cs typeface="Times New Roman"/>
              </a:rPr>
              <a:t>Lựa chọn đáp án đúng</a:t>
            </a:r>
            <a:endParaRPr lang="en-US" sz="2800" b="1">
              <a:solidFill>
                <a:schemeClr val="bg1"/>
              </a:solidFill>
              <a:effectLst/>
              <a:latin typeface="Calibri"/>
              <a:ea typeface="Calibri"/>
              <a:cs typeface="Times New Roman"/>
            </a:endParaRPr>
          </a:p>
        </p:txBody>
      </p:sp>
      <p:sp>
        <p:nvSpPr>
          <p:cNvPr id="98" name="Rectangle 97"/>
          <p:cNvSpPr/>
          <p:nvPr/>
        </p:nvSpPr>
        <p:spPr>
          <a:xfrm>
            <a:off x="389195" y="2262696"/>
            <a:ext cx="2838125" cy="830997"/>
          </a:xfrm>
          <a:prstGeom prst="rect">
            <a:avLst/>
          </a:prstGeom>
        </p:spPr>
        <p:txBody>
          <a:bodyPr wrap="square">
            <a:spAutoFit/>
          </a:bodyPr>
          <a:lstStyle/>
          <a:p>
            <a:pPr indent="457200" algn="just">
              <a:spcAft>
                <a:spcPts val="0"/>
              </a:spcAft>
            </a:pPr>
            <a:r>
              <a:rPr lang="en-US" sz="2400" b="1">
                <a:solidFill>
                  <a:schemeClr val="bg1"/>
                </a:solidFill>
                <a:latin typeface="Times New Roman"/>
                <a:ea typeface="Calibri"/>
                <a:cs typeface="Times New Roman"/>
              </a:rPr>
              <a:t>a. Đáp án </a:t>
            </a:r>
            <a:r>
              <a:rPr lang="en-US" sz="2400" b="1" smtClean="0">
                <a:solidFill>
                  <a:schemeClr val="bg1"/>
                </a:solidFill>
                <a:latin typeface="Times New Roman"/>
                <a:ea typeface="Calibri"/>
                <a:cs typeface="Times New Roman"/>
              </a:rPr>
              <a:t>A</a:t>
            </a:r>
            <a:endParaRPr lang="en-US" sz="2400" b="1">
              <a:solidFill>
                <a:schemeClr val="bg1"/>
              </a:solidFill>
              <a:latin typeface="Calibri"/>
              <a:ea typeface="Calibri"/>
              <a:cs typeface="Times New Roman"/>
            </a:endParaRPr>
          </a:p>
          <a:p>
            <a:pPr indent="457200" algn="just">
              <a:spcAft>
                <a:spcPts val="0"/>
              </a:spcAft>
            </a:pPr>
            <a:r>
              <a:rPr lang="en-US" sz="2400" b="1">
                <a:solidFill>
                  <a:schemeClr val="bg1"/>
                </a:solidFill>
                <a:latin typeface="Times New Roman"/>
                <a:ea typeface="Calibri"/>
                <a:cs typeface="Times New Roman"/>
              </a:rPr>
              <a:t>b. Đáp án </a:t>
            </a:r>
            <a:r>
              <a:rPr lang="en-US" sz="2400" b="1" smtClean="0">
                <a:solidFill>
                  <a:schemeClr val="bg1"/>
                </a:solidFill>
                <a:latin typeface="Times New Roman"/>
                <a:ea typeface="Calibri"/>
                <a:cs typeface="Times New Roman"/>
              </a:rPr>
              <a:t>C</a:t>
            </a:r>
            <a:endParaRPr lang="en-US" sz="2400" b="1">
              <a:solidFill>
                <a:schemeClr val="bg1"/>
              </a:solidFill>
              <a:latin typeface="Calibri"/>
              <a:ea typeface="Calibri"/>
              <a:cs typeface="Times New Roman"/>
            </a:endParaRP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32687" y="1448450"/>
            <a:ext cx="8159313" cy="5048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38021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randombar(horizontal)">
                                      <p:cBhvr>
                                        <p:cTn id="7" dur="500"/>
                                        <p:tgtEl>
                                          <p:spTgt spid="97"/>
                                        </p:tgtEl>
                                      </p:cBhvr>
                                    </p:animEffect>
                                  </p:childTnLst>
                                </p:cTn>
                              </p:par>
                              <p:par>
                                <p:cTn id="8" presetID="6" presetClass="entr" presetSubtype="16"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Effect transition="in" filter="circle(in)">
                                      <p:cBhvr>
                                        <p:cTn id="10" dur="2000"/>
                                        <p:tgtEl>
                                          <p:spTgt spid="717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98">
                                            <p:txEl>
                                              <p:pRg st="0" end="0"/>
                                            </p:txEl>
                                          </p:spTgt>
                                        </p:tgtEl>
                                        <p:attrNameLst>
                                          <p:attrName>style.visibility</p:attrName>
                                        </p:attrNameLst>
                                      </p:cBhvr>
                                      <p:to>
                                        <p:strVal val="visible"/>
                                      </p:to>
                                    </p:set>
                                    <p:animEffect transition="in" filter="circle(in)">
                                      <p:cBhvr>
                                        <p:cTn id="15" dur="2000"/>
                                        <p:tgtEl>
                                          <p:spTgt spid="9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98">
                                            <p:txEl>
                                              <p:pRg st="1" end="1"/>
                                            </p:txEl>
                                          </p:spTgt>
                                        </p:tgtEl>
                                        <p:attrNameLst>
                                          <p:attrName>style.visibility</p:attrName>
                                        </p:attrNameLst>
                                      </p:cBhvr>
                                      <p:to>
                                        <p:strVal val="visible"/>
                                      </p:to>
                                    </p:set>
                                    <p:animEffect transition="in" filter="circle(in)">
                                      <p:cBhvr>
                                        <p:cTn id="20" dur="2000"/>
                                        <p:tgtEl>
                                          <p:spTgt spid="9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609178" cy="769441"/>
            <a:chOff x="994820" y="448892"/>
            <a:chExt cx="6028634"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448892"/>
              <a:ext cx="5427584"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LUYỆN TẬP</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475279" y="1095133"/>
            <a:ext cx="1741182" cy="523220"/>
          </a:xfrm>
          <a:prstGeom prst="rect">
            <a:avLst/>
          </a:prstGeom>
        </p:spPr>
        <p:txBody>
          <a:bodyPr wrap="none">
            <a:spAutoFit/>
          </a:bodyPr>
          <a:lstStyle/>
          <a:p>
            <a:r>
              <a:rPr lang="en-US" sz="2800" b="1">
                <a:solidFill>
                  <a:srgbClr val="FF0000"/>
                </a:solidFill>
                <a:latin typeface="Times New Roman"/>
                <a:ea typeface="Calibri"/>
                <a:cs typeface="Times New Roman"/>
              </a:rPr>
              <a:t>Bài tập </a:t>
            </a:r>
            <a:r>
              <a:rPr lang="en-US" sz="2800" b="1" smtClean="0">
                <a:solidFill>
                  <a:srgbClr val="FF0000"/>
                </a:solidFill>
                <a:latin typeface="Times New Roman"/>
                <a:ea typeface="Calibri"/>
                <a:cs typeface="Times New Roman"/>
              </a:rPr>
              <a:t>2. </a:t>
            </a:r>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6682" y="1213885"/>
            <a:ext cx="4949980" cy="52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4162" y="1665084"/>
            <a:ext cx="3659360" cy="517065"/>
          </a:xfrm>
          <a:prstGeom prst="rect">
            <a:avLst/>
          </a:prstGeom>
        </p:spPr>
        <p:txBody>
          <a:bodyPr wrap="square">
            <a:spAutoFit/>
          </a:bodyPr>
          <a:lstStyle/>
          <a:p>
            <a:pPr indent="457200" algn="just">
              <a:lnSpc>
                <a:spcPct val="115000"/>
              </a:lnSpc>
              <a:spcAft>
                <a:spcPts val="0"/>
              </a:spcAft>
            </a:pPr>
            <a:r>
              <a:rPr lang="en-US" sz="2400" b="1" smtClean="0">
                <a:solidFill>
                  <a:schemeClr val="bg1"/>
                </a:solidFill>
                <a:latin typeface="Times New Roman"/>
                <a:ea typeface="Calibri"/>
                <a:cs typeface="Times New Roman"/>
              </a:rPr>
              <a:t>4</a:t>
            </a:r>
            <a:r>
              <a:rPr lang="en-US" sz="2400" b="1">
                <a:solidFill>
                  <a:schemeClr val="bg1"/>
                </a:solidFill>
                <a:latin typeface="Times New Roman"/>
                <a:ea typeface="Calibri"/>
                <a:cs typeface="Times New Roman"/>
              </a:rPr>
              <a:t>. Tầng cây vượt tán.</a:t>
            </a:r>
            <a:endParaRPr lang="en-US" sz="2400" b="1">
              <a:solidFill>
                <a:schemeClr val="bg1"/>
              </a:solidFill>
              <a:effectLst/>
              <a:latin typeface="Calibri"/>
              <a:ea typeface="Calibri"/>
              <a:cs typeface="Times New Roman"/>
            </a:endParaRPr>
          </a:p>
        </p:txBody>
      </p:sp>
      <p:sp>
        <p:nvSpPr>
          <p:cNvPr id="4" name="Rectangle 3"/>
          <p:cNvSpPr/>
          <p:nvPr/>
        </p:nvSpPr>
        <p:spPr>
          <a:xfrm>
            <a:off x="8088716" y="5693628"/>
            <a:ext cx="3838743" cy="490199"/>
          </a:xfrm>
          <a:prstGeom prst="rect">
            <a:avLst/>
          </a:prstGeom>
        </p:spPr>
        <p:txBody>
          <a:bodyPr wrap="none">
            <a:spAutoFit/>
          </a:bodyPr>
          <a:lstStyle/>
          <a:p>
            <a:pPr lvl="0" algn="just">
              <a:lnSpc>
                <a:spcPct val="115000"/>
              </a:lnSpc>
            </a:pPr>
            <a:r>
              <a:rPr lang="en-US" sz="2400" b="1">
                <a:solidFill>
                  <a:schemeClr val="bg1"/>
                </a:solidFill>
                <a:latin typeface="Times New Roman"/>
                <a:ea typeface="Calibri"/>
                <a:cs typeface="Times New Roman"/>
              </a:rPr>
              <a:t>1. Tầng cỏ quyết và cây bụi.</a:t>
            </a:r>
            <a:endParaRPr lang="en-US" sz="2400" b="1">
              <a:solidFill>
                <a:schemeClr val="bg1"/>
              </a:solidFill>
              <a:latin typeface="Calibri"/>
              <a:ea typeface="Calibri"/>
              <a:cs typeface="Times New Roman"/>
            </a:endParaRPr>
          </a:p>
        </p:txBody>
      </p:sp>
      <p:sp>
        <p:nvSpPr>
          <p:cNvPr id="5" name="Rectangle 4"/>
          <p:cNvSpPr/>
          <p:nvPr/>
        </p:nvSpPr>
        <p:spPr>
          <a:xfrm>
            <a:off x="7701180" y="4541722"/>
            <a:ext cx="4104842"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2. Tầng cây gỗ trung bình.</a:t>
            </a:r>
            <a:endParaRPr lang="en-US" sz="2400" b="1">
              <a:solidFill>
                <a:schemeClr val="bg1"/>
              </a:solidFill>
              <a:latin typeface="Calibri"/>
              <a:ea typeface="Calibri"/>
              <a:cs typeface="Times New Roman"/>
            </a:endParaRPr>
          </a:p>
        </p:txBody>
      </p:sp>
      <p:sp>
        <p:nvSpPr>
          <p:cNvPr id="6" name="Rectangle 5"/>
          <p:cNvSpPr/>
          <p:nvPr/>
        </p:nvSpPr>
        <p:spPr>
          <a:xfrm>
            <a:off x="7613524" y="2892839"/>
            <a:ext cx="3136628" cy="490199"/>
          </a:xfrm>
          <a:prstGeom prst="rect">
            <a:avLst/>
          </a:prstGeom>
        </p:spPr>
        <p:txBody>
          <a:bodyPr wrap="none">
            <a:spAutoFit/>
          </a:bodyPr>
          <a:lstStyle/>
          <a:p>
            <a:pPr lvl="0" indent="457200" algn="just">
              <a:lnSpc>
                <a:spcPct val="115000"/>
              </a:lnSpc>
            </a:pPr>
            <a:r>
              <a:rPr lang="en-US" sz="2400" b="1">
                <a:solidFill>
                  <a:schemeClr val="bg1"/>
                </a:solidFill>
                <a:latin typeface="Times New Roman"/>
                <a:ea typeface="Calibri"/>
                <a:cs typeface="Times New Roman"/>
              </a:rPr>
              <a:t>3. Tầng cây gỗ cao.</a:t>
            </a:r>
            <a:endParaRPr lang="en-US" sz="2400" b="1">
              <a:solidFill>
                <a:schemeClr val="bg1"/>
              </a:solidFill>
              <a:latin typeface="Calibri"/>
              <a:ea typeface="Calibri"/>
              <a:cs typeface="Times New Roman"/>
            </a:endParaRPr>
          </a:p>
        </p:txBody>
      </p:sp>
    </p:spTree>
    <p:extLst>
      <p:ext uri="{BB962C8B-B14F-4D97-AF65-F5344CB8AC3E}">
        <p14:creationId xmlns:p14="http://schemas.microsoft.com/office/powerpoint/2010/main" val="3028949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8194"/>
                                        </p:tgtEl>
                                        <p:attrNameLst>
                                          <p:attrName>style.visibility</p:attrName>
                                        </p:attrNameLst>
                                      </p:cBhvr>
                                      <p:to>
                                        <p:strVal val="visible"/>
                                      </p:to>
                                    </p:set>
                                    <p:animEffect transition="in" filter="circle(in)">
                                      <p:cBhvr>
                                        <p:cTn id="10" dur="2000"/>
                                        <p:tgtEl>
                                          <p:spTgt spid="819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ircle(in)">
                                      <p:cBhvr>
                                        <p:cTn id="20" dur="20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circle(in)">
                                      <p:cBhvr>
                                        <p:cTn id="25" dur="20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498764" y="1348120"/>
            <a:ext cx="11352809" cy="3985706"/>
          </a:xfrm>
          <a:prstGeom prst="rect">
            <a:avLst/>
          </a:prstGeom>
        </p:spPr>
        <p:txBody>
          <a:bodyPr wrap="square">
            <a:spAutoFit/>
          </a:bodyPr>
          <a:lstStyle/>
          <a:p>
            <a:pPr indent="457200" algn="just">
              <a:lnSpc>
                <a:spcPct val="115000"/>
              </a:lnSpc>
              <a:spcAft>
                <a:spcPts val="0"/>
              </a:spcAft>
            </a:pPr>
            <a:r>
              <a:rPr lang="en-US" sz="4400" b="1">
                <a:solidFill>
                  <a:srgbClr val="0070C0"/>
                </a:solidFill>
                <a:latin typeface="Times New Roman"/>
                <a:ea typeface="Calibri"/>
                <a:cs typeface="Times New Roman"/>
              </a:rPr>
              <a:t>1. Hãy giải thích vì sao rừng nhiệt đới có nhiều tầng.</a:t>
            </a:r>
            <a:endParaRPr lang="en-US" sz="3600">
              <a:solidFill>
                <a:srgbClr val="0070C0"/>
              </a:solidFill>
              <a:latin typeface="Calibri"/>
              <a:ea typeface="Calibri"/>
              <a:cs typeface="Times New Roman"/>
            </a:endParaRPr>
          </a:p>
          <a:p>
            <a:pPr indent="457200" algn="just">
              <a:lnSpc>
                <a:spcPct val="115000"/>
              </a:lnSpc>
              <a:spcAft>
                <a:spcPts val="0"/>
              </a:spcAft>
            </a:pPr>
            <a:r>
              <a:rPr lang="en-US" sz="4400" b="1">
                <a:solidFill>
                  <a:srgbClr val="0070C0"/>
                </a:solidFill>
                <a:latin typeface="Times New Roman"/>
                <a:ea typeface="Calibri"/>
                <a:cs typeface="Times New Roman"/>
              </a:rPr>
              <a:t>2. Ở Việt Nam, kiều rừng nhiệt đới nào chiếm ưu thế? Em hăy tìm hiểu về kiều rừng đổ.</a:t>
            </a:r>
            <a:endParaRPr lang="en-US" sz="3600">
              <a:solidFill>
                <a:srgbClr val="0070C0"/>
              </a:solidFill>
              <a:effectLst/>
              <a:latin typeface="Calibri"/>
              <a:ea typeface="Calibri"/>
              <a:cs typeface="Times New Roman"/>
            </a:endParaRPr>
          </a:p>
        </p:txBody>
      </p:sp>
    </p:spTree>
    <p:extLst>
      <p:ext uri="{BB962C8B-B14F-4D97-AF65-F5344CB8AC3E}">
        <p14:creationId xmlns:p14="http://schemas.microsoft.com/office/powerpoint/2010/main" val="9470089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89195" y="32569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1061940"/>
            <a:ext cx="11352809" cy="622799"/>
          </a:xfrm>
          <a:prstGeom prst="rect">
            <a:avLst/>
          </a:prstGeom>
        </p:spPr>
        <p:txBody>
          <a:bodyPr wrap="square">
            <a:spAutoFit/>
          </a:bodyPr>
          <a:lstStyle/>
          <a:p>
            <a:pPr lvl="0" indent="457200" algn="ctr">
              <a:lnSpc>
                <a:spcPct val="115000"/>
              </a:lnSpc>
            </a:pPr>
            <a:r>
              <a:rPr lang="en-US" sz="3200" b="1">
                <a:solidFill>
                  <a:srgbClr val="0070C0"/>
                </a:solidFill>
                <a:latin typeface="Times New Roman"/>
                <a:ea typeface="Calibri"/>
                <a:cs typeface="Times New Roman"/>
              </a:rPr>
              <a:t>1. Hãy giải thích vì sao rừng nhiệt đới có nhiều tầng.</a:t>
            </a:r>
            <a:endParaRPr lang="en-US" sz="3200">
              <a:solidFill>
                <a:srgbClr val="0070C0"/>
              </a:solidFill>
              <a:latin typeface="Calibri"/>
              <a:ea typeface="Calibri"/>
              <a:cs typeface="Times New Roman"/>
            </a:endParaRPr>
          </a:p>
        </p:txBody>
      </p:sp>
      <p:sp>
        <p:nvSpPr>
          <p:cNvPr id="2" name="Rectangle 1"/>
          <p:cNvSpPr/>
          <p:nvPr/>
        </p:nvSpPr>
        <p:spPr>
          <a:xfrm>
            <a:off x="389194" y="1680633"/>
            <a:ext cx="11352809" cy="4025076"/>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Rừng nhiệt đới có nhiều tầng vì</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Môi trường xích đạo ẩm có nhiệt ẩm dồi dào, lượng mưa lớn tạo điều kiện cho rừng rậm xanh quanh năm phát triển phong phú và đa dạng, nhiều chủng loại.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Mỗi loại cây thích hợp với điều kiện ánh sáng, nhiệt độ và độ ẩm khác nhau đã tạo nên sự phân tầng tương ứng với điều kiện khí hậu.</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Sự phân tầng thực vật còn phụ thuộc vào ánh sáng, độ ẩm,… để phù hợp với điều kiện sống và phát triển của cây.</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3987679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302557" y="192932"/>
            <a:ext cx="4500641" cy="769441"/>
            <a:chOff x="994820" y="448892"/>
            <a:chExt cx="5886671" cy="769441"/>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69" y="448892"/>
              <a:ext cx="4457936" cy="769441"/>
            </a:xfrm>
            <a:prstGeom prst="rect">
              <a:avLst/>
            </a:prstGeom>
            <a:noFill/>
          </p:spPr>
          <p:txBody>
            <a:bodyPr wrap="none" rtlCol="0">
              <a:spAutoFit/>
            </a:bodyPr>
            <a:lstStyle/>
            <a:p>
              <a:r>
                <a:rPr lang="en-US" altLang="zh-CN" sz="4400" b="1" smtClean="0">
                  <a:solidFill>
                    <a:srgbClr val="FF0000"/>
                  </a:solidFill>
                  <a:latin typeface="汉仪喵魂体W" panose="00020600040101010101" pitchFamily="18" charset="-122"/>
                  <a:ea typeface="汉仪喵魂体W" panose="00020600040101010101" pitchFamily="18" charset="-122"/>
                </a:rPr>
                <a:t>VẬN DỤNG</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sp>
        <p:nvSpPr>
          <p:cNvPr id="4" name="Rectangle 3"/>
          <p:cNvSpPr/>
          <p:nvPr/>
        </p:nvSpPr>
        <p:spPr>
          <a:xfrm>
            <a:off x="389195" y="878306"/>
            <a:ext cx="11352809" cy="1224951"/>
          </a:xfrm>
          <a:prstGeom prst="rect">
            <a:avLst/>
          </a:prstGeom>
        </p:spPr>
        <p:txBody>
          <a:bodyPr wrap="square">
            <a:spAutoFit/>
          </a:bodyPr>
          <a:lstStyle/>
          <a:p>
            <a:pPr lvl="0" indent="457200" algn="just">
              <a:lnSpc>
                <a:spcPct val="115000"/>
              </a:lnSpc>
            </a:pPr>
            <a:r>
              <a:rPr lang="en-US" sz="3200" b="1">
                <a:solidFill>
                  <a:srgbClr val="0070C0"/>
                </a:solidFill>
                <a:latin typeface="Times New Roman"/>
                <a:ea typeface="Calibri"/>
                <a:cs typeface="Times New Roman"/>
              </a:rPr>
              <a:t>2. Ở Việt Nam, kiều rừng nhiệt đới nào chiếm ưu thế? Em hăy tìm hiểu về kiều rừng đổ.</a:t>
            </a:r>
            <a:endParaRPr lang="en-US" sz="3200">
              <a:solidFill>
                <a:srgbClr val="0070C0"/>
              </a:solidFill>
              <a:latin typeface="Calibri"/>
              <a:ea typeface="Calibri"/>
              <a:cs typeface="Times New Roman"/>
            </a:endParaRPr>
          </a:p>
        </p:txBody>
      </p:sp>
      <p:sp>
        <p:nvSpPr>
          <p:cNvPr id="9" name="Rectangle 8"/>
          <p:cNvSpPr/>
          <p:nvPr/>
        </p:nvSpPr>
        <p:spPr>
          <a:xfrm>
            <a:off x="478253" y="2139955"/>
            <a:ext cx="11313940" cy="4520597"/>
          </a:xfrm>
          <a:prstGeom prst="rect">
            <a:avLst/>
          </a:prstGeom>
        </p:spPr>
        <p:txBody>
          <a:bodyPr wrap="square">
            <a:spAutoFit/>
          </a:bodyPr>
          <a:lstStyle/>
          <a:p>
            <a:pPr algn="just">
              <a:lnSpc>
                <a:spcPct val="115000"/>
              </a:lnSpc>
              <a:spcAft>
                <a:spcPts val="0"/>
              </a:spcAft>
            </a:pPr>
            <a:r>
              <a:rPr lang="en-US" sz="2800" b="1" i="1">
                <a:solidFill>
                  <a:schemeClr val="bg1"/>
                </a:solidFill>
                <a:latin typeface="Times New Roman"/>
                <a:ea typeface="Calibri"/>
                <a:cs typeface="Times New Roman"/>
              </a:rPr>
              <a:t>* Ở Việt Nam, kiểu rừng nhiệt đới gió mùa chiếm ưu thế.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Một số đặc điểm tiêu biểu của rừng nhiệt đới gió mùa</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Thành phần loài: 330 loài cây, tầng giữa 2460 loài và tầng dưới là 320 loài.</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Có nhiều hệ sinh thái khác nhau</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Rừng rậm xanh quanh năm.</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Đồng cỏ cao nhiệt đới. </a:t>
            </a:r>
            <a:endParaRPr lang="en-US" sz="2800" b="1">
              <a:solidFill>
                <a:schemeClr val="bg1"/>
              </a:solidFill>
              <a:latin typeface="Calibri"/>
              <a:ea typeface="Calibri"/>
              <a:cs typeface="Times New Roman"/>
            </a:endParaRPr>
          </a:p>
          <a:p>
            <a:pPr algn="just">
              <a:lnSpc>
                <a:spcPct val="115000"/>
              </a:lnSpc>
              <a:spcAft>
                <a:spcPts val="0"/>
              </a:spcAft>
            </a:pPr>
            <a:r>
              <a:rPr lang="en-US" sz="2800" b="1" i="1" smtClean="0">
                <a:solidFill>
                  <a:schemeClr val="bg1"/>
                </a:solidFill>
                <a:latin typeface="Times New Roman"/>
                <a:ea typeface="Calibri"/>
                <a:cs typeface="Times New Roman"/>
              </a:rPr>
              <a:t>     + </a:t>
            </a:r>
            <a:r>
              <a:rPr lang="en-US" sz="2800" b="1" i="1">
                <a:solidFill>
                  <a:schemeClr val="bg1"/>
                </a:solidFill>
                <a:latin typeface="Times New Roman"/>
                <a:ea typeface="Calibri"/>
                <a:cs typeface="Times New Roman"/>
              </a:rPr>
              <a:t>Rừng ngập mặn. </a:t>
            </a:r>
            <a:endParaRPr lang="en-US" sz="2800" b="1">
              <a:solidFill>
                <a:schemeClr val="bg1"/>
              </a:solidFill>
              <a:latin typeface="Calibri"/>
              <a:ea typeface="Calibri"/>
              <a:cs typeface="Times New Roman"/>
            </a:endParaRPr>
          </a:p>
          <a:p>
            <a:pPr algn="just">
              <a:lnSpc>
                <a:spcPct val="115000"/>
              </a:lnSpc>
              <a:spcAft>
                <a:spcPts val="0"/>
              </a:spcAft>
            </a:pPr>
            <a:r>
              <a:rPr lang="en-US" sz="2800" b="1" i="1">
                <a:solidFill>
                  <a:schemeClr val="bg1"/>
                </a:solidFill>
                <a:latin typeface="Times New Roman"/>
                <a:ea typeface="Calibri"/>
                <a:cs typeface="Times New Roman"/>
              </a:rPr>
              <a:t>- Phân bố đang dạng ở nhiều kiểu địa hình, môi trường khác nhau.</a:t>
            </a:r>
            <a:endParaRPr lang="en-US" sz="2800" b="1">
              <a:solidFill>
                <a:schemeClr val="bg1"/>
              </a:solidFill>
              <a:effectLst/>
              <a:latin typeface="Calibri"/>
              <a:ea typeface="Calibri"/>
              <a:cs typeface="Times New Roman"/>
            </a:endParaRPr>
          </a:p>
        </p:txBody>
      </p:sp>
    </p:spTree>
    <p:extLst>
      <p:ext uri="{BB962C8B-B14F-4D97-AF65-F5344CB8AC3E}">
        <p14:creationId xmlns:p14="http://schemas.microsoft.com/office/powerpoint/2010/main" val="14895750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04700" cy="6858000"/>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353" y="0"/>
            <a:ext cx="12405353" cy="6970749"/>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12204700" cy="6858000"/>
          </a:xfrm>
          <a:prstGeom prst="rect">
            <a:avLst/>
          </a:prstGeom>
        </p:spPr>
      </p:pic>
      <p:pic>
        <p:nvPicPr>
          <p:cNvPr id="10" name="图片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99823" y="4543065"/>
            <a:ext cx="2230809" cy="2093040"/>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341947">
            <a:off x="-735626" y="4927599"/>
            <a:ext cx="583267" cy="409574"/>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212174">
            <a:off x="12295989" y="5663638"/>
            <a:ext cx="466376" cy="436636"/>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537701" y="991464"/>
            <a:ext cx="1487438" cy="1393212"/>
          </a:xfrm>
          <a:prstGeom prst="rect">
            <a:avLst/>
          </a:prstGeom>
        </p:spPr>
      </p:pic>
      <p:pic>
        <p:nvPicPr>
          <p:cNvPr id="6"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23269" y="731606"/>
            <a:ext cx="1997731" cy="6239144"/>
          </a:xfrm>
          <a:prstGeom prst="rect">
            <a:avLst/>
          </a:prstGeom>
        </p:spPr>
      </p:pic>
      <p:grpSp>
        <p:nvGrpSpPr>
          <p:cNvPr id="28" name="组合 27"/>
          <p:cNvGrpSpPr/>
          <p:nvPr/>
        </p:nvGrpSpPr>
        <p:grpSpPr>
          <a:xfrm>
            <a:off x="8395962" y="2087411"/>
            <a:ext cx="1354086" cy="1168595"/>
            <a:chOff x="8395962" y="2087411"/>
            <a:chExt cx="1354086" cy="1168595"/>
          </a:xfrm>
        </p:grpSpPr>
        <p:sp>
          <p:nvSpPr>
            <p:cNvPr id="18" name="圆角矩形 17"/>
            <p:cNvSpPr/>
            <p:nvPr/>
          </p:nvSpPr>
          <p:spPr>
            <a:xfrm rot="897728">
              <a:off x="8395962" y="208741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9" name="文本框 18"/>
            <p:cNvSpPr txBox="1"/>
            <p:nvPr/>
          </p:nvSpPr>
          <p:spPr>
            <a:xfrm rot="854957">
              <a:off x="8587134" y="2256209"/>
              <a:ext cx="971741" cy="830997"/>
            </a:xfrm>
            <a:prstGeom prst="rect">
              <a:avLst/>
            </a:prstGeom>
            <a:noFill/>
          </p:spPr>
          <p:txBody>
            <a:bodyPr wrap="none" rtlCol="0">
              <a:spAutoFit/>
            </a:bodyPr>
            <a:lstStyle/>
            <a:p>
              <a:r>
                <a:rPr lang="en-US" altLang="zh-CN" sz="4800" dirty="0" err="1" smtClean="0">
                  <a:solidFill>
                    <a:srgbClr val="FF6900"/>
                  </a:solidFill>
                  <a:latin typeface="Arial" panose="020B0604020202020204" pitchFamily="34" charset="0"/>
                  <a:ea typeface="方正少儿简体" panose="03000509000000000000" pitchFamily="65" charset="-122"/>
                  <a:cs typeface="Arial" panose="020B0604020202020204" pitchFamily="34" charset="0"/>
                </a:rPr>
                <a:t>Cô</a:t>
              </a:r>
              <a:endParaRPr lang="zh-CN" altLang="en-US" sz="4800" dirty="0">
                <a:solidFill>
                  <a:srgbClr val="FF69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3" name="组合 2"/>
          <p:cNvGrpSpPr/>
          <p:nvPr/>
        </p:nvGrpSpPr>
        <p:grpSpPr>
          <a:xfrm>
            <a:off x="2974300" y="1678431"/>
            <a:ext cx="1446958" cy="1168595"/>
            <a:chOff x="2974300" y="1678431"/>
            <a:chExt cx="1446958" cy="1168595"/>
          </a:xfrm>
        </p:grpSpPr>
        <p:sp>
          <p:nvSpPr>
            <p:cNvPr id="15" name="圆角矩形 14"/>
            <p:cNvSpPr/>
            <p:nvPr/>
          </p:nvSpPr>
          <p:spPr>
            <a:xfrm rot="20821610">
              <a:off x="3067172" y="1678431"/>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0" name="矩形 19"/>
            <p:cNvSpPr/>
            <p:nvPr/>
          </p:nvSpPr>
          <p:spPr>
            <a:xfrm rot="20718769">
              <a:off x="2974300" y="1884762"/>
              <a:ext cx="1417376" cy="830997"/>
            </a:xfrm>
            <a:prstGeom prst="rect">
              <a:avLst/>
            </a:prstGeom>
          </p:spPr>
          <p:txBody>
            <a:bodyPr wrap="none">
              <a:spAutoFit/>
            </a:bodyPr>
            <a:lstStyle/>
            <a:p>
              <a:r>
                <a:rPr lang="en-US" altLang="zh-CN" sz="4800" dirty="0" err="1" smtClean="0">
                  <a:solidFill>
                    <a:srgbClr val="099F00"/>
                  </a:solidFill>
                  <a:latin typeface="Arial" panose="020B0604020202020204" pitchFamily="34" charset="0"/>
                  <a:ea typeface="方正少儿简体" panose="03000509000000000000" pitchFamily="65" charset="-122"/>
                  <a:cs typeface="Arial" panose="020B0604020202020204" pitchFamily="34" charset="0"/>
                </a:rPr>
                <a:t>Tạm</a:t>
              </a:r>
              <a:endParaRPr lang="zh-CN" altLang="en-US" sz="4800" dirty="0">
                <a:solidFill>
                  <a:srgbClr val="099F00"/>
                </a:solidFill>
                <a:latin typeface="Arial" panose="020B0604020202020204" pitchFamily="34" charset="0"/>
                <a:ea typeface="方正少儿简体" panose="03000509000000000000" pitchFamily="65" charset="-122"/>
                <a:cs typeface="Arial" panose="020B0604020202020204" pitchFamily="34" charset="0"/>
              </a:endParaRPr>
            </a:p>
          </p:txBody>
        </p:sp>
      </p:grpSp>
      <p:grpSp>
        <p:nvGrpSpPr>
          <p:cNvPr id="14" name="组合 13"/>
          <p:cNvGrpSpPr/>
          <p:nvPr/>
        </p:nvGrpSpPr>
        <p:grpSpPr>
          <a:xfrm>
            <a:off x="4763782" y="2031260"/>
            <a:ext cx="1354086" cy="1168595"/>
            <a:chOff x="4763782" y="2031260"/>
            <a:chExt cx="1354086" cy="1168595"/>
          </a:xfrm>
        </p:grpSpPr>
        <p:sp>
          <p:nvSpPr>
            <p:cNvPr id="16" name="圆角矩形 15"/>
            <p:cNvSpPr/>
            <p:nvPr/>
          </p:nvSpPr>
          <p:spPr>
            <a:xfrm rot="897728">
              <a:off x="4763782" y="2031260"/>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rot="987423">
              <a:off x="4804224" y="2203500"/>
              <a:ext cx="1245854" cy="830997"/>
            </a:xfrm>
            <a:prstGeom prst="rect">
              <a:avLst/>
            </a:prstGeom>
          </p:spPr>
          <p:txBody>
            <a:bodyPr wrap="none">
              <a:spAutoFit/>
            </a:bodyPr>
            <a:lstStyle/>
            <a:p>
              <a:r>
                <a:rPr lang="en-US" altLang="zh-CN" sz="4800" dirty="0" err="1" smtClean="0">
                  <a:solidFill>
                    <a:srgbClr val="FFC000"/>
                  </a:solidFill>
                  <a:latin typeface="Arial" panose="020B0604020202020204" pitchFamily="34" charset="0"/>
                  <a:ea typeface="方正少儿简体" panose="03000509000000000000" pitchFamily="65" charset="-122"/>
                  <a:cs typeface="Arial" panose="020B0604020202020204" pitchFamily="34" charset="0"/>
                </a:rPr>
                <a:t>Biệt</a:t>
              </a:r>
              <a:endParaRPr lang="zh-CN" altLang="en-US" sz="4800" dirty="0">
                <a:solidFill>
                  <a:srgbClr val="FFC000"/>
                </a:solidFill>
                <a:latin typeface="Arial" panose="020B0604020202020204" pitchFamily="34" charset="0"/>
                <a:cs typeface="Arial" panose="020B0604020202020204" pitchFamily="34" charset="0"/>
              </a:endParaRPr>
            </a:p>
          </p:txBody>
        </p:sp>
      </p:grpSp>
      <p:grpSp>
        <p:nvGrpSpPr>
          <p:cNvPr id="23" name="组合 22"/>
          <p:cNvGrpSpPr/>
          <p:nvPr/>
        </p:nvGrpSpPr>
        <p:grpSpPr>
          <a:xfrm>
            <a:off x="6448378" y="1967332"/>
            <a:ext cx="1555234" cy="1168595"/>
            <a:chOff x="6448378" y="1967332"/>
            <a:chExt cx="1555234" cy="1168595"/>
          </a:xfrm>
        </p:grpSpPr>
        <p:sp>
          <p:nvSpPr>
            <p:cNvPr id="17" name="圆角矩形 16"/>
            <p:cNvSpPr/>
            <p:nvPr/>
          </p:nvSpPr>
          <p:spPr>
            <a:xfrm rot="20821610">
              <a:off x="6545751" y="1967332"/>
              <a:ext cx="1354086" cy="1168595"/>
            </a:xfrm>
            <a:prstGeom prst="roundRect">
              <a:avLst>
                <a:gd name="adj" fmla="val 10318"/>
              </a:avLst>
            </a:prstGeom>
            <a:solidFill>
              <a:srgbClr val="FAFFFF"/>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2" name="矩形 21"/>
            <p:cNvSpPr/>
            <p:nvPr/>
          </p:nvSpPr>
          <p:spPr>
            <a:xfrm rot="20892565">
              <a:off x="6448378" y="2175921"/>
              <a:ext cx="1555234" cy="830997"/>
            </a:xfrm>
            <a:prstGeom prst="rect">
              <a:avLst/>
            </a:prstGeom>
          </p:spPr>
          <p:txBody>
            <a:bodyPr wrap="none">
              <a:spAutoFit/>
            </a:bodyPr>
            <a:lstStyle/>
            <a:p>
              <a:r>
                <a:rPr lang="en-US" altLang="zh-CN" sz="4800" dirty="0" err="1" smtClean="0">
                  <a:solidFill>
                    <a:srgbClr val="FF4F66"/>
                  </a:solidFill>
                  <a:latin typeface="Arial" panose="020B0604020202020204" pitchFamily="34" charset="0"/>
                  <a:ea typeface="方正少儿简体" panose="03000509000000000000" pitchFamily="65" charset="-122"/>
                  <a:cs typeface="Arial" panose="020B0604020202020204" pitchFamily="34" charset="0"/>
                </a:rPr>
                <a:t>Thầy</a:t>
              </a:r>
              <a:endParaRPr lang="zh-CN" altLang="en-US" sz="4800" dirty="0">
                <a:solidFill>
                  <a:srgbClr val="FF4F66"/>
                </a:solidFill>
                <a:latin typeface="Arial" panose="020B0604020202020204" pitchFamily="34" charset="0"/>
                <a:cs typeface="Arial" panose="020B0604020202020204" pitchFamily="34" charset="0"/>
              </a:endParaRPr>
            </a:p>
          </p:txBody>
        </p:sp>
      </p:grpSp>
      <p:sp>
        <p:nvSpPr>
          <p:cNvPr id="24" name="矩形 23"/>
          <p:cNvSpPr/>
          <p:nvPr/>
        </p:nvSpPr>
        <p:spPr>
          <a:xfrm rot="18455707">
            <a:off x="2709943" y="1804998"/>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rot="20118966">
            <a:off x="4635925" y="1816637"/>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rot="1119809">
            <a:off x="7357675" y="1852964"/>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rot="20691888">
            <a:off x="9084817" y="2014730"/>
            <a:ext cx="654056" cy="177371"/>
          </a:xfrm>
          <a:prstGeom prst="rect">
            <a:avLst/>
          </a:prstGeom>
          <a:solidFill>
            <a:schemeClr val="bg1">
              <a:lumMod val="95000"/>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72691271"/>
      </p:ext>
    </p:extLst>
  </p:cSld>
  <p:clrMapOvr>
    <a:masterClrMapping/>
  </p:clrMapOvr>
  <mc:AlternateContent xmlns:mc="http://schemas.openxmlformats.org/markup-compatibility/2006" xmlns:p14="http://schemas.microsoft.com/office/powerpoint/2010/main">
    <mc:Choice Requires="p14">
      <p:transition p14:dur="10">
        <p:blinds dir="vert"/>
      </p:transition>
    </mc:Choice>
    <mc:Fallback xmlns="">
      <p:transition>
        <p:blinds dir="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0" y="403966"/>
            <a:ext cx="3731017" cy="831909"/>
            <a:chOff x="994820" y="289666"/>
            <a:chExt cx="5886671" cy="831909"/>
          </a:xfrm>
        </p:grpSpPr>
        <p:grpSp>
          <p:nvGrpSpPr>
            <p:cNvPr id="93" name="组合 92"/>
            <p:cNvGrpSpPr/>
            <p:nvPr/>
          </p:nvGrpSpPr>
          <p:grpSpPr>
            <a:xfrm>
              <a:off x="994820" y="626210"/>
              <a:ext cx="5886671" cy="495365"/>
              <a:chOff x="3532280" y="5381090"/>
              <a:chExt cx="5886671" cy="495365"/>
            </a:xfrm>
          </p:grpSpPr>
          <p:sp>
            <p:nvSpPr>
              <p:cNvPr id="95" name="Freeform 34"/>
              <p:cNvSpPr>
                <a:spLocks noEditPoints="1"/>
              </p:cNvSpPr>
              <p:nvPr/>
            </p:nvSpPr>
            <p:spPr bwMode="auto">
              <a:xfrm>
                <a:off x="8625557" y="5381090"/>
                <a:ext cx="793394"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595870" y="289666"/>
              <a:ext cx="4269734" cy="769441"/>
            </a:xfrm>
            <a:prstGeom prst="rect">
              <a:avLst/>
            </a:prstGeom>
            <a:noFill/>
          </p:spPr>
          <p:txBody>
            <a:bodyPr wrap="none" rtlCol="0">
              <a:spAutoFit/>
            </a:bodyPr>
            <a:lstStyle/>
            <a:p>
              <a:r>
                <a:rPr lang="en-US" altLang="zh-CN" sz="4400" b="1" dirty="0" smtClean="0">
                  <a:solidFill>
                    <a:srgbClr val="FF0000"/>
                  </a:solidFill>
                  <a:latin typeface="汉仪喵魂体W" panose="00020600040101010101" pitchFamily="18" charset="-122"/>
                  <a:ea typeface="汉仪喵魂体W" panose="00020600040101010101" pitchFamily="18" charset="-122"/>
                </a:rPr>
                <a:t>MỞ ĐẦU</a:t>
              </a:r>
              <a:endParaRPr lang="zh-CN" altLang="en-US" sz="4400" b="1" dirty="0">
                <a:solidFill>
                  <a:srgbClr val="FF0000"/>
                </a:solidFill>
                <a:latin typeface="汉仪喵魂体W" panose="00020600040101010101" pitchFamily="18" charset="-122"/>
                <a:ea typeface="汉仪喵魂体W" panose="00020600040101010101" pitchFamily="18" charset="-122"/>
              </a:endParaRPr>
            </a:p>
          </p:txBody>
        </p:sp>
      </p:gr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1965" y="1235876"/>
            <a:ext cx="9541566" cy="5340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560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27" name="组合 26"/>
          <p:cNvGrpSpPr/>
          <p:nvPr/>
        </p:nvGrpSpPr>
        <p:grpSpPr>
          <a:xfrm>
            <a:off x="5509029" y="3905866"/>
            <a:ext cx="4317209" cy="573459"/>
            <a:chOff x="3756429"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9"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277382" y="2147888"/>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3" y="492210"/>
            <a:ext cx="6144631" cy="646331"/>
          </a:xfrm>
          <a:prstGeom prst="rect">
            <a:avLst/>
          </a:prstGeom>
          <a:noFill/>
        </p:spPr>
        <p:txBody>
          <a:bodyPr wrap="none" rtlCol="0">
            <a:spAutoFit/>
          </a:bodyPr>
          <a:lstStyle/>
          <a:p>
            <a:pPr algn="ctr"/>
            <a:r>
              <a:rPr lang="en-US" altLang="zh-CN" sz="3600" b="1" smtClean="0">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656126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par>
                          <p:cTn id="16" fill="hold">
                            <p:stCondLst>
                              <p:cond delay="1500"/>
                            </p:stCondLst>
                            <p:childTnLst>
                              <p:par>
                                <p:cTn id="17" presetID="12" presetClass="entr" presetSubtype="8"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p:tgtEl>
                                          <p:spTgt spid="27"/>
                                        </p:tgtEl>
                                        <p:attrNameLst>
                                          <p:attrName>ppt_x</p:attrName>
                                        </p:attrNameLst>
                                      </p:cBhvr>
                                      <p:tavLst>
                                        <p:tav tm="0">
                                          <p:val>
                                            <p:strVal val="#ppt_x-#ppt_w*1.125000"/>
                                          </p:val>
                                        </p:tav>
                                        <p:tav tm="100000">
                                          <p:val>
                                            <p:strVal val="#ppt_x"/>
                                          </p:val>
                                        </p:tav>
                                      </p:tavLst>
                                    </p:anim>
                                    <p:animEffect transition="in" filter="wipe(right)">
                                      <p:cBhvr>
                                        <p:cTn id="2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5271793" y="2959841"/>
            <a:ext cx="4791696" cy="620959"/>
            <a:chOff x="3519193" y="2338141"/>
            <a:chExt cx="4791696" cy="620959"/>
          </a:xfrm>
        </p:grpSpPr>
        <p:sp>
          <p:nvSpPr>
            <p:cNvPr id="23"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5" name="文本框 24"/>
            <p:cNvSpPr txBox="1"/>
            <p:nvPr/>
          </p:nvSpPr>
          <p:spPr>
            <a:xfrm>
              <a:off x="3519193" y="2338141"/>
              <a:ext cx="4791696"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2800" dirty="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1500187" y="187665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35087007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additive="base">
                                        <p:cTn id="14" dur="500"/>
                                        <p:tgtEl>
                                          <p:spTgt spid="17"/>
                                        </p:tgtEl>
                                        <p:attrNameLst>
                                          <p:attrName>ppt_x</p:attrName>
                                        </p:attrNameLst>
                                      </p:cBhvr>
                                      <p:tavLst>
                                        <p:tav tm="0">
                                          <p:val>
                                            <p:strVal val="#ppt_x-#ppt_w*1.125000"/>
                                          </p:val>
                                        </p:tav>
                                        <p:tav tm="100000">
                                          <p:val>
                                            <p:strVal val="#ppt_x"/>
                                          </p:val>
                                        </p:tav>
                                      </p:tavLst>
                                    </p:anim>
                                    <p:animEffect transition="in" filter="wipe(right)">
                                      <p:cBhvr>
                                        <p:cTn id="1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994821" y="639819"/>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332509" y="2522290"/>
            <a:ext cx="7885216" cy="2357568"/>
          </a:xfrm>
          <a:prstGeom prst="rect">
            <a:avLst/>
          </a:prstGeom>
          <a:noFill/>
        </p:spPr>
        <p:txBody>
          <a:bodyPr wrap="square" rtlCol="0">
            <a:spAutoFit/>
          </a:bodyPr>
          <a:lstStyle/>
          <a:p>
            <a:pPr algn="just" fontAlgn="base">
              <a:lnSpc>
                <a:spcPct val="115000"/>
              </a:lnSpc>
            </a:pPr>
            <a:r>
              <a:rPr lang="en-US" sz="3200" b="1" dirty="0">
                <a:solidFill>
                  <a:schemeClr val="bg1"/>
                </a:solidFill>
                <a:latin typeface="Times New Roman"/>
                <a:ea typeface="Calibri"/>
                <a:cs typeface="Times New Roman"/>
              </a:rPr>
              <a:t>1. </a:t>
            </a:r>
            <a:r>
              <a:rPr lang="en-US" sz="3200" b="1" dirty="0" err="1">
                <a:solidFill>
                  <a:schemeClr val="bg1"/>
                </a:solidFill>
                <a:latin typeface="Times New Roman"/>
                <a:ea typeface="Calibri"/>
                <a:cs typeface="Times New Roman"/>
              </a:rPr>
              <a:t>Điều</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kiện</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khí</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hậu</a:t>
            </a:r>
            <a:r>
              <a:rPr lang="en-US" sz="3200" b="1" dirty="0">
                <a:solidFill>
                  <a:schemeClr val="bg1"/>
                </a:solidFill>
                <a:latin typeface="Times New Roman"/>
                <a:ea typeface="Calibri"/>
                <a:cs typeface="Times New Roman"/>
              </a:rPr>
              <a:t> ở </a:t>
            </a:r>
            <a:r>
              <a:rPr lang="en-US" sz="3200" b="1" dirty="0" err="1">
                <a:solidFill>
                  <a:schemeClr val="bg1"/>
                </a:solidFill>
                <a:latin typeface="Times New Roman"/>
                <a:ea typeface="Calibri"/>
                <a:cs typeface="Times New Roman"/>
              </a:rPr>
              <a:t>vùng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nhiệt</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đới</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như</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thế</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nào</a:t>
            </a:r>
            <a:r>
              <a:rPr lang="en-US" sz="3200" b="1" dirty="0">
                <a:solidFill>
                  <a:schemeClr val="bg1"/>
                </a:solidFill>
                <a:latin typeface="Times New Roman"/>
                <a:ea typeface="Calibri"/>
                <a:cs typeface="Times New Roman"/>
              </a:rPr>
              <a:t>?</a:t>
            </a:r>
            <a:endParaRPr lang="en-US" sz="2400" dirty="0">
              <a:solidFill>
                <a:schemeClr val="bg1"/>
              </a:solidFill>
              <a:latin typeface="Calibri"/>
              <a:ea typeface="Calibri"/>
              <a:cs typeface="Times New Roman"/>
            </a:endParaRPr>
          </a:p>
          <a:p>
            <a:pPr algn="just" fontAlgn="base">
              <a:lnSpc>
                <a:spcPct val="115000"/>
              </a:lnSpc>
            </a:pPr>
            <a:r>
              <a:rPr lang="en-US" sz="3200" b="1" dirty="0">
                <a:solidFill>
                  <a:schemeClr val="bg1"/>
                </a:solidFill>
                <a:latin typeface="Times New Roman"/>
                <a:ea typeface="Calibri"/>
                <a:cs typeface="Times New Roman"/>
              </a:rPr>
              <a:t>2. </a:t>
            </a:r>
            <a:r>
              <a:rPr lang="en-US" sz="3200" b="1" dirty="0" err="1">
                <a:solidFill>
                  <a:schemeClr val="bg1"/>
                </a:solidFill>
                <a:latin typeface="Times New Roman"/>
                <a:ea typeface="Calibri"/>
                <a:cs typeface="Times New Roman"/>
              </a:rPr>
              <a:t>Có</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những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kiểu</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rừng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chính</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nào</a:t>
            </a:r>
            <a:r>
              <a:rPr lang="en-US" sz="3200" b="1" dirty="0">
                <a:solidFill>
                  <a:schemeClr val="bg1"/>
                </a:solidFill>
                <a:latin typeface="Times New Roman"/>
                <a:ea typeface="Calibri"/>
                <a:cs typeface="Times New Roman"/>
              </a:rPr>
              <a:t> ở </a:t>
            </a:r>
            <a:r>
              <a:rPr lang="en-US" sz="3200" b="1" dirty="0" err="1">
                <a:solidFill>
                  <a:schemeClr val="bg1"/>
                </a:solidFill>
                <a:latin typeface="Times New Roman"/>
                <a:ea typeface="Calibri"/>
                <a:cs typeface="Times New Roman"/>
              </a:rPr>
              <a:t>vùng</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nhiệt</a:t>
            </a:r>
            <a:r>
              <a:rPr lang="en-US" sz="3200" b="1" dirty="0">
                <a:solidFill>
                  <a:schemeClr val="bg1"/>
                </a:solidFill>
                <a:latin typeface="Times New Roman"/>
                <a:ea typeface="Calibri"/>
                <a:cs typeface="Times New Roman"/>
              </a:rPr>
              <a:t> </a:t>
            </a:r>
            <a:r>
              <a:rPr lang="en-US" sz="3200" b="1" dirty="0" err="1">
                <a:solidFill>
                  <a:schemeClr val="bg1"/>
                </a:solidFill>
                <a:latin typeface="Times New Roman"/>
                <a:ea typeface="Calibri"/>
                <a:cs typeface="Times New Roman"/>
              </a:rPr>
              <a:t>đới</a:t>
            </a:r>
            <a:r>
              <a:rPr lang="en-US" sz="3200" b="1" dirty="0">
                <a:solidFill>
                  <a:schemeClr val="bg1"/>
                </a:solidFill>
                <a:latin typeface="Times New Roman"/>
                <a:ea typeface="Calibri"/>
                <a:cs typeface="Times New Roman"/>
              </a:rPr>
              <a:t>?</a:t>
            </a:r>
            <a:endParaRPr lang="en-US" sz="2400" dirty="0">
              <a:solidFill>
                <a:schemeClr val="bg1"/>
              </a:solidFill>
              <a:latin typeface="Calibri"/>
              <a:ea typeface="Calibri"/>
              <a:cs typeface="Times New Roman"/>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6479" y="296885"/>
            <a:ext cx="3546206" cy="621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210579" y="1394759"/>
            <a:ext cx="6356227" cy="1189108"/>
          </a:xfrm>
          <a:prstGeom prst="rect">
            <a:avLst/>
          </a:prstGeom>
        </p:spPr>
        <p:txBody>
          <a:bodyPr wrap="none">
            <a:spAutoFit/>
          </a:bodyPr>
          <a:lstStyle/>
          <a:p>
            <a:pPr algn="ctr" fontAlgn="base">
              <a:lnSpc>
                <a:spcPct val="115000"/>
              </a:lnSpc>
            </a:pPr>
            <a:r>
              <a:rPr lang="en-US" sz="3200" b="1">
                <a:solidFill>
                  <a:srgbClr val="FF0000"/>
                </a:solidFill>
                <a:latin typeface="Times New Roman"/>
                <a:ea typeface="Calibri"/>
                <a:cs typeface="Times New Roman"/>
              </a:rPr>
              <a:t>Nhiệm vụ 1: </a:t>
            </a:r>
            <a:endParaRPr lang="en-US" sz="3200" b="1" smtClean="0">
              <a:solidFill>
                <a:srgbClr val="FF0000"/>
              </a:solidFill>
              <a:latin typeface="Times New Roman"/>
              <a:ea typeface="Calibri"/>
              <a:cs typeface="Times New Roman"/>
            </a:endParaRPr>
          </a:p>
          <a:p>
            <a:pPr algn="ctr" fontAlgn="base">
              <a:lnSpc>
                <a:spcPct val="115000"/>
              </a:lnSpc>
            </a:pPr>
            <a:r>
              <a:rPr lang="en-US" sz="3200" b="1" smtClean="0">
                <a:solidFill>
                  <a:srgbClr val="FF0000"/>
                </a:solidFill>
                <a:latin typeface="Times New Roman"/>
                <a:ea typeface="Calibri"/>
                <a:cs typeface="Times New Roman"/>
              </a:rPr>
              <a:t>Đặc </a:t>
            </a:r>
            <a:r>
              <a:rPr lang="en-US" sz="3200" b="1">
                <a:solidFill>
                  <a:srgbClr val="FF0000"/>
                </a:solidFill>
                <a:latin typeface="Times New Roman"/>
                <a:ea typeface="Calibri"/>
                <a:cs typeface="Times New Roman"/>
              </a:rPr>
              <a:t>điểm chung của rừng nhiệt đới</a:t>
            </a:r>
            <a:endParaRPr lang="en-US" sz="3200">
              <a:solidFill>
                <a:prstClr val="black"/>
              </a:solidFill>
              <a:latin typeface="Calibri"/>
              <a:ea typeface="Calibri"/>
              <a:cs typeface="Times New Roman"/>
            </a:endParaRPr>
          </a:p>
        </p:txBody>
      </p:sp>
    </p:spTree>
    <p:extLst>
      <p:ext uri="{BB962C8B-B14F-4D97-AF65-F5344CB8AC3E}">
        <p14:creationId xmlns:p14="http://schemas.microsoft.com/office/powerpoint/2010/main" val="26709495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2" name="Rectangle 1"/>
          <p:cNvSpPr/>
          <p:nvPr/>
        </p:nvSpPr>
        <p:spPr>
          <a:xfrm>
            <a:off x="283066" y="901257"/>
            <a:ext cx="8003970" cy="1083374"/>
          </a:xfrm>
          <a:prstGeom prst="rect">
            <a:avLst/>
          </a:prstGeom>
        </p:spPr>
        <p:txBody>
          <a:bodyPr wrap="square">
            <a:spAutoFit/>
          </a:bodyPr>
          <a:lstStyle/>
          <a:p>
            <a:pPr algn="ctr" fontAlgn="base">
              <a:lnSpc>
                <a:spcPct val="115000"/>
              </a:lnSpc>
              <a:spcAft>
                <a:spcPts val="0"/>
              </a:spcAft>
            </a:pPr>
            <a:r>
              <a:rPr lang="en-US" sz="2800" b="1">
                <a:solidFill>
                  <a:srgbClr val="FF0000"/>
                </a:solidFill>
                <a:latin typeface="Times New Roman"/>
                <a:ea typeface="Calibri"/>
                <a:cs typeface="Times New Roman"/>
              </a:rPr>
              <a:t>Nhiệm vụ 2: </a:t>
            </a:r>
            <a:endParaRPr lang="en-US" sz="2800" b="1" smtClean="0">
              <a:solidFill>
                <a:srgbClr val="FF0000"/>
              </a:solidFill>
              <a:latin typeface="Times New Roman"/>
              <a:ea typeface="Calibri"/>
              <a:cs typeface="Times New Roman"/>
            </a:endParaRPr>
          </a:p>
          <a:p>
            <a:pPr algn="ctr" fontAlgn="base">
              <a:lnSpc>
                <a:spcPct val="115000"/>
              </a:lnSpc>
              <a:spcAft>
                <a:spcPts val="0"/>
              </a:spcAft>
            </a:pPr>
            <a:r>
              <a:rPr lang="en-US" sz="2800" b="1" smtClean="0">
                <a:solidFill>
                  <a:srgbClr val="FF0000"/>
                </a:solidFill>
                <a:latin typeface="Times New Roman"/>
                <a:ea typeface="Calibri"/>
                <a:cs typeface="Times New Roman"/>
              </a:rPr>
              <a:t>Kiểu </a:t>
            </a:r>
            <a:r>
              <a:rPr lang="en-US" sz="2800" b="1">
                <a:solidFill>
                  <a:srgbClr val="FF0000"/>
                </a:solidFill>
                <a:latin typeface="Times New Roman"/>
                <a:ea typeface="Calibri"/>
                <a:cs typeface="Times New Roman"/>
              </a:rPr>
              <a:t>rừng mưa nhiệt đới và rừng nhiệt đới gió mùa</a:t>
            </a:r>
            <a:endParaRPr lang="en-US" sz="2800">
              <a:effectLst/>
              <a:latin typeface="Calibri"/>
              <a:ea typeface="Calibri"/>
              <a:cs typeface="Times New Roman"/>
            </a:endParaRPr>
          </a:p>
        </p:txBody>
      </p:sp>
      <p:graphicFrame>
        <p:nvGraphicFramePr>
          <p:cNvPr id="3" name="Table 2"/>
          <p:cNvGraphicFramePr>
            <a:graphicFrameLocks noGrp="1"/>
          </p:cNvGraphicFramePr>
          <p:nvPr>
            <p:extLst>
              <p:ext uri="{D42A27DB-BD31-4B8C-83A1-F6EECF244321}">
                <p14:modId xmlns:p14="http://schemas.microsoft.com/office/powerpoint/2010/main" val="3340467422"/>
              </p:ext>
            </p:extLst>
          </p:nvPr>
        </p:nvGraphicFramePr>
        <p:xfrm>
          <a:off x="794030" y="2548453"/>
          <a:ext cx="7231747" cy="3785616"/>
        </p:xfrm>
        <a:graphic>
          <a:graphicData uri="http://schemas.openxmlformats.org/drawingml/2006/table">
            <a:tbl>
              <a:tblPr firstRow="1" firstCol="1" bandRow="1"/>
              <a:tblGrid>
                <a:gridCol w="3615175">
                  <a:extLst>
                    <a:ext uri="{9D8B030D-6E8A-4147-A177-3AD203B41FA5}">
                      <a16:colId xmlns:a16="http://schemas.microsoft.com/office/drawing/2014/main" val="20000"/>
                    </a:ext>
                  </a:extLst>
                </a:gridCol>
                <a:gridCol w="3616572">
                  <a:extLst>
                    <a:ext uri="{9D8B030D-6E8A-4147-A177-3AD203B41FA5}">
                      <a16:colId xmlns:a16="http://schemas.microsoft.com/office/drawing/2014/main" val="20001"/>
                    </a:ext>
                  </a:extLst>
                </a:gridCol>
              </a:tblGrid>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Rừng  nhiệt đới</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Phân bố</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Nhiệt độ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Lượng mưa TB</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Động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0">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Thực vật</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400" b="1">
                          <a:solidFill>
                            <a:srgbClr val="0070C0"/>
                          </a:solidFill>
                          <a:effectLst/>
                          <a:latin typeface="Times New Roman"/>
                          <a:ea typeface="Calibri"/>
                          <a:cs typeface="Times New Roman"/>
                        </a:rPr>
                        <a:t> </a:t>
                      </a: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0">
                <a:tc gridSpan="2">
                  <a:txBody>
                    <a:bodyPr/>
                    <a:lstStyle/>
                    <a:p>
                      <a:pPr algn="ctr" fontAlgn="base">
                        <a:lnSpc>
                          <a:spcPct val="115000"/>
                        </a:lnSpc>
                        <a:spcAft>
                          <a:spcPts val="0"/>
                        </a:spcAft>
                      </a:pPr>
                      <a:r>
                        <a:rPr lang="nl-NL" sz="2400" b="1">
                          <a:solidFill>
                            <a:srgbClr val="0070C0"/>
                          </a:solidFill>
                          <a:effectLst/>
                          <a:latin typeface="Times New Roman"/>
                          <a:ea typeface="Calibri"/>
                          <a:cs typeface="Times New Roman"/>
                        </a:rPr>
                        <a:t>Sự khác nhau  của rừng mưa nhiệt đới và rừng nhiệt đới gió mùa</a:t>
                      </a:r>
                      <a:r>
                        <a:rPr lang="nl-NL" sz="2400" b="1" smtClean="0">
                          <a:solidFill>
                            <a:srgbClr val="0070C0"/>
                          </a:solidFill>
                          <a:effectLst/>
                          <a:latin typeface="Times New Roman"/>
                          <a:ea typeface="Calibri"/>
                          <a:cs typeface="Times New Roman"/>
                        </a:rPr>
                        <a:t>:</a:t>
                      </a:r>
                    </a:p>
                    <a:p>
                      <a:pPr algn="ctr" fontAlgn="base">
                        <a:lnSpc>
                          <a:spcPct val="115000"/>
                        </a:lnSpc>
                        <a:spcAft>
                          <a:spcPts val="0"/>
                        </a:spcAft>
                      </a:pPr>
                      <a:endParaRPr lang="en-US" sz="2400" b="1">
                        <a:solidFill>
                          <a:srgbClr val="0070C0"/>
                        </a:solidFill>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
        <p:nvSpPr>
          <p:cNvPr id="4" name="Rectangle 3"/>
          <p:cNvSpPr>
            <a:spLocks noChangeArrowheads="1"/>
          </p:cNvSpPr>
          <p:nvPr/>
        </p:nvSpPr>
        <p:spPr bwMode="auto">
          <a:xfrm>
            <a:off x="544324" y="1942108"/>
            <a:ext cx="748145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nl-NL" sz="2800" b="1">
                <a:solidFill>
                  <a:srgbClr val="0070C0"/>
                </a:solidFill>
                <a:latin typeface="Times New Roman" pitchFamily="18" charset="0"/>
                <a:ea typeface="Calibri" pitchFamily="34" charset="0"/>
                <a:cs typeface="Times New Roman" pitchFamily="18" charset="0"/>
              </a:rPr>
              <a:t>T</a:t>
            </a:r>
            <a:r>
              <a:rPr kumimoji="0" lang="nl-NL" sz="2800" b="1" i="0" u="none" strike="noStrike" cap="none" normalizeH="0" baseline="0" smtClean="0">
                <a:ln>
                  <a:noFill/>
                </a:ln>
                <a:solidFill>
                  <a:srgbClr val="0070C0"/>
                </a:solidFill>
                <a:effectLst/>
                <a:latin typeface="Times New Roman" pitchFamily="18" charset="0"/>
                <a:ea typeface="Calibri" pitchFamily="34" charset="0"/>
                <a:cs typeface="Times New Roman" pitchFamily="18" charset="0"/>
              </a:rPr>
              <a:t>hảo luận nhóm 5’ và hoàn thành bảng sau:</a:t>
            </a:r>
            <a:endParaRPr kumimoji="0" lang="nl-NL" sz="2800" b="1" i="0" u="none" strike="noStrike" cap="none" normalizeH="0" baseline="0" smtClean="0">
              <a:ln>
                <a:noFill/>
              </a:ln>
              <a:solidFill>
                <a:srgbClr val="0070C0"/>
              </a:solidFill>
              <a:effectLst/>
              <a:latin typeface="Times New Roman" pitchFamily="18" charset="0"/>
              <a:cs typeface="Times New Roman" pitchFamily="18" charset="0"/>
            </a:endParaRPr>
          </a:p>
        </p:txBody>
      </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7308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83066" y="373843"/>
            <a:ext cx="6294661" cy="522068"/>
            <a:chOff x="994820" y="525519"/>
            <a:chExt cx="5664588" cy="596056"/>
          </a:xfrm>
        </p:grpSpPr>
        <p:grpSp>
          <p:nvGrpSpPr>
            <p:cNvPr id="93" name="组合 92"/>
            <p:cNvGrpSpPr/>
            <p:nvPr/>
          </p:nvGrpSpPr>
          <p:grpSpPr>
            <a:xfrm>
              <a:off x="994820" y="588224"/>
              <a:ext cx="5664588" cy="533351"/>
              <a:chOff x="3532280" y="5343104"/>
              <a:chExt cx="5664588" cy="533351"/>
            </a:xfrm>
          </p:grpSpPr>
          <p:sp>
            <p:nvSpPr>
              <p:cNvPr id="95" name="Freeform 34"/>
              <p:cNvSpPr>
                <a:spLocks noEditPoints="1"/>
              </p:cNvSpPr>
              <p:nvPr/>
            </p:nvSpPr>
            <p:spPr bwMode="auto">
              <a:xfrm>
                <a:off x="8800171" y="5343104"/>
                <a:ext cx="39669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363738" y="525519"/>
              <a:ext cx="4898973" cy="584775"/>
            </a:xfrm>
            <a:prstGeom prst="rect">
              <a:avLst/>
            </a:prstGeom>
            <a:noFill/>
          </p:spPr>
          <p:txBody>
            <a:bodyPr wrap="square" rtlCol="0">
              <a:spAutoFit/>
            </a:bodyPr>
            <a:lstStyle/>
            <a:p>
              <a:r>
                <a:rPr lang="en-US" altLang="zh-CN" sz="3200" smtClean="0">
                  <a:solidFill>
                    <a:prstClr val="white"/>
                  </a:solidFill>
                  <a:latin typeface="汉仪喵魂体W" panose="00020600040101010101" pitchFamily="18" charset="-122"/>
                  <a:ea typeface="汉仪喵魂体W" panose="00020600040101010101" pitchFamily="18" charset="-122"/>
                </a:rPr>
                <a:t>1. Đặc điểm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pic>
        <p:nvPicPr>
          <p:cNvPr id="2052"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8633361" y="255092"/>
            <a:ext cx="3269672" cy="31887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4">
            <a:extLst>
              <a:ext uri="{28A0092B-C50C-407E-A947-70E740481C1C}">
                <a14:useLocalDpi xmlns:a14="http://schemas.microsoft.com/office/drawing/2010/main" val="0"/>
              </a:ext>
            </a:extLst>
          </a:blip>
          <a:srcRect l="50000"/>
          <a:stretch/>
        </p:blipFill>
        <p:spPr bwMode="auto">
          <a:xfrm>
            <a:off x="8645236" y="3363534"/>
            <a:ext cx="3254170" cy="31726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Table 4"/>
          <p:cNvGraphicFramePr>
            <a:graphicFrameLocks noGrp="1"/>
          </p:cNvGraphicFramePr>
          <p:nvPr>
            <p:extLst>
              <p:ext uri="{D42A27DB-BD31-4B8C-83A1-F6EECF244321}">
                <p14:modId xmlns:p14="http://schemas.microsoft.com/office/powerpoint/2010/main" val="2579601946"/>
              </p:ext>
            </p:extLst>
          </p:nvPr>
        </p:nvGraphicFramePr>
        <p:xfrm>
          <a:off x="283066" y="1033154"/>
          <a:ext cx="8124663" cy="5356123"/>
        </p:xfrm>
        <a:graphic>
          <a:graphicData uri="http://schemas.openxmlformats.org/drawingml/2006/table">
            <a:tbl>
              <a:tblPr firstRow="1" firstCol="1" bandRow="1"/>
              <a:tblGrid>
                <a:gridCol w="1961294">
                  <a:extLst>
                    <a:ext uri="{9D8B030D-6E8A-4147-A177-3AD203B41FA5}">
                      <a16:colId xmlns:a16="http://schemas.microsoft.com/office/drawing/2014/main" val="20000"/>
                    </a:ext>
                  </a:extLst>
                </a:gridCol>
                <a:gridCol w="6163369">
                  <a:extLst>
                    <a:ext uri="{9D8B030D-6E8A-4147-A177-3AD203B41FA5}">
                      <a16:colId xmlns:a16="http://schemas.microsoft.com/office/drawing/2014/main" val="20001"/>
                    </a:ext>
                  </a:extLst>
                </a:gridCol>
              </a:tblGrid>
              <a:tr h="343260">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Rừng  nhiệt đới</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0"/>
                  </a:ext>
                </a:extLst>
              </a:tr>
              <a:tr h="707567">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Phân bố</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T</a:t>
                      </a:r>
                      <a:r>
                        <a:rPr lang="vi-VN" sz="2000" b="1">
                          <a:solidFill>
                            <a:schemeClr val="tx1"/>
                          </a:solidFill>
                          <a:effectLst/>
                          <a:latin typeface="Times New Roman" pitchFamily="18" charset="0"/>
                          <a:ea typeface="Calibri"/>
                          <a:cs typeface="Times New Roman" pitchFamily="18" charset="0"/>
                        </a:rPr>
                        <a:t>ừ vùng Xích đạo đến hết vành đai nhiệt đới ở cả bán cầu Bắc và bán cầu Nam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345203">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Nhiệt độ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N</a:t>
                      </a:r>
                      <a:r>
                        <a:rPr lang="vi-VN" sz="2000" b="1">
                          <a:solidFill>
                            <a:schemeClr val="tx1"/>
                          </a:solidFill>
                          <a:effectLst/>
                          <a:latin typeface="Times New Roman" pitchFamily="18" charset="0"/>
                          <a:ea typeface="Calibri"/>
                          <a:cs typeface="Times New Roman" pitchFamily="18" charset="0"/>
                        </a:rPr>
                        <a:t>hiệt độ trung bình năm trên 21 °</a:t>
                      </a:r>
                      <a:r>
                        <a:rPr lang="nl-NL" sz="2000" b="1">
                          <a:solidFill>
                            <a:schemeClr val="tx1"/>
                          </a:solidFill>
                          <a:effectLst/>
                          <a:latin typeface="Times New Roman" pitchFamily="18" charset="0"/>
                          <a:ea typeface="Calibri"/>
                          <a:cs typeface="Times New Roman" pitchFamily="18" charset="0"/>
                        </a:rPr>
                        <a:t>C</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338994">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Lượng mưa TB</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L</a:t>
                      </a:r>
                      <a:r>
                        <a:rPr lang="vi-VN" sz="2000" b="1">
                          <a:solidFill>
                            <a:schemeClr val="tx1"/>
                          </a:solidFill>
                          <a:effectLst/>
                          <a:latin typeface="Times New Roman" pitchFamily="18" charset="0"/>
                          <a:ea typeface="Calibri"/>
                          <a:cs typeface="Times New Roman" pitchFamily="18" charset="0"/>
                        </a:rPr>
                        <a:t>ượng mưa trung bình năm trên 1 700 mm</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Động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Động vật rất phong phú, nhiều loài sống trên cây, leo trèo giỏi như khỉ, vượn,... nhiều loài chim ăn quả có màu sắc sặc sỡ</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r h="1076141">
                <a:tc>
                  <a:txBody>
                    <a:bodyPr/>
                    <a:lstStyle/>
                    <a:p>
                      <a:pPr algn="just"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Thực vật</a:t>
                      </a:r>
                      <a:endParaRPr lang="en-US" sz="2000" b="1">
                        <a:solidFill>
                          <a:srgbClr val="0070C0"/>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just" fontAlgn="base">
                        <a:lnSpc>
                          <a:spcPct val="115000"/>
                        </a:lnSpc>
                        <a:spcAft>
                          <a:spcPts val="0"/>
                        </a:spcAft>
                      </a:pPr>
                      <a:r>
                        <a:rPr lang="vi-VN" sz="2000" b="1">
                          <a:solidFill>
                            <a:schemeClr val="tx1"/>
                          </a:solidFill>
                          <a:effectLst/>
                          <a:latin typeface="Times New Roman" pitchFamily="18" charset="0"/>
                          <a:ea typeface="Calibri"/>
                          <a:cs typeface="Times New Roman" pitchFamily="18" charset="0"/>
                        </a:rPr>
                        <a:t>Rừng gồm nhiều tầng: trong rừng có nhiều loài cây thân gỗ, dây leo chẳng chịt; phong lan, tầm gửi, địa y bám trên thân cây</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444714">
                <a:tc gridSpan="2">
                  <a:txBody>
                    <a:bodyPr/>
                    <a:lstStyle/>
                    <a:p>
                      <a:pPr algn="ctr" fontAlgn="base">
                        <a:lnSpc>
                          <a:spcPct val="115000"/>
                        </a:lnSpc>
                        <a:spcAft>
                          <a:spcPts val="0"/>
                        </a:spcAft>
                      </a:pPr>
                      <a:r>
                        <a:rPr lang="nl-NL" sz="2000" b="1">
                          <a:solidFill>
                            <a:srgbClr val="0070C0"/>
                          </a:solidFill>
                          <a:effectLst/>
                          <a:latin typeface="Times New Roman" pitchFamily="18" charset="0"/>
                          <a:ea typeface="Calibri"/>
                          <a:cs typeface="Times New Roman" pitchFamily="18" charset="0"/>
                        </a:rPr>
                        <a:t>Sự khác nhau  của rừng mưa nhiệt đới và rừng nhiệt đới gió mùa:</a:t>
                      </a:r>
                      <a:endParaRPr lang="en-US" sz="2000" b="1">
                        <a:solidFill>
                          <a:srgbClr val="0070C0"/>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Ít tầng hơn</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Phần lớn cây trong rừng bị rụng lá về mùa khô</a:t>
                      </a:r>
                      <a:endParaRPr lang="en-US" sz="2000" b="1">
                        <a:solidFill>
                          <a:schemeClr val="tx1"/>
                        </a:solidFill>
                        <a:effectLst/>
                        <a:latin typeface="Times New Roman" pitchFamily="18" charset="0"/>
                        <a:ea typeface="Calibri"/>
                        <a:cs typeface="Times New Roman" pitchFamily="18" charset="0"/>
                      </a:endParaRPr>
                    </a:p>
                    <a:p>
                      <a:pPr algn="just" fontAlgn="base">
                        <a:lnSpc>
                          <a:spcPct val="115000"/>
                        </a:lnSpc>
                        <a:spcAft>
                          <a:spcPts val="0"/>
                        </a:spcAft>
                      </a:pPr>
                      <a:r>
                        <a:rPr lang="nl-NL" sz="2000" b="1">
                          <a:solidFill>
                            <a:schemeClr val="tx1"/>
                          </a:solidFill>
                          <a:effectLst/>
                          <a:latin typeface="Times New Roman" pitchFamily="18" charset="0"/>
                          <a:ea typeface="Calibri"/>
                          <a:cs typeface="Times New Roman" pitchFamily="18" charset="0"/>
                        </a:rPr>
                        <a:t>- Rừng thoáng và không ẩm ướt bằng rừng mưa nhiệt đới</a:t>
                      </a:r>
                      <a:endParaRPr lang="en-US" sz="2000" b="1">
                        <a:solidFill>
                          <a:schemeClr val="tx1"/>
                        </a:solidFill>
                        <a:effectLst/>
                        <a:latin typeface="Times New Roman" pitchFamily="18" charset="0"/>
                        <a:ea typeface="Calibri"/>
                        <a:cs typeface="Times New Roman"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0239376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p:cNvGrpSpPr/>
          <p:nvPr/>
        </p:nvGrpSpPr>
        <p:grpSpPr>
          <a:xfrm>
            <a:off x="5509028" y="3905866"/>
            <a:ext cx="4317209" cy="573459"/>
            <a:chOff x="3756428" y="2385641"/>
            <a:chExt cx="4317209" cy="573459"/>
          </a:xfrm>
        </p:grpSpPr>
        <p:sp>
          <p:nvSpPr>
            <p:cNvPr id="28" name="Freeform 5"/>
            <p:cNvSpPr/>
            <p:nvPr/>
          </p:nvSpPr>
          <p:spPr bwMode="auto">
            <a:xfrm>
              <a:off x="4081792" y="2810532"/>
              <a:ext cx="3672000" cy="148568"/>
            </a:xfrm>
            <a:custGeom>
              <a:avLst/>
              <a:gdLst>
                <a:gd name="T0" fmla="*/ 1 w 2288"/>
                <a:gd name="T1" fmla="*/ 2 h 38"/>
                <a:gd name="T2" fmla="*/ 2 w 2288"/>
                <a:gd name="T3" fmla="*/ 6 h 38"/>
                <a:gd name="T4" fmla="*/ 152 w 2288"/>
                <a:gd name="T5" fmla="*/ 19 h 38"/>
                <a:gd name="T6" fmla="*/ 199 w 2288"/>
                <a:gd name="T7" fmla="*/ 17 h 38"/>
                <a:gd name="T8" fmla="*/ 566 w 2288"/>
                <a:gd name="T9" fmla="*/ 25 h 38"/>
                <a:gd name="T10" fmla="*/ 710 w 2288"/>
                <a:gd name="T11" fmla="*/ 29 h 38"/>
                <a:gd name="T12" fmla="*/ 1040 w 2288"/>
                <a:gd name="T13" fmla="*/ 31 h 38"/>
                <a:gd name="T14" fmla="*/ 1426 w 2288"/>
                <a:gd name="T15" fmla="*/ 34 h 38"/>
                <a:gd name="T16" fmla="*/ 1706 w 2288"/>
                <a:gd name="T17" fmla="*/ 35 h 38"/>
                <a:gd name="T18" fmla="*/ 1898 w 2288"/>
                <a:gd name="T19" fmla="*/ 34 h 38"/>
                <a:gd name="T20" fmla="*/ 2020 w 2288"/>
                <a:gd name="T21" fmla="*/ 31 h 38"/>
                <a:gd name="T22" fmla="*/ 2182 w 2288"/>
                <a:gd name="T23" fmla="*/ 29 h 38"/>
                <a:gd name="T24" fmla="*/ 2210 w 2288"/>
                <a:gd name="T25" fmla="*/ 31 h 38"/>
                <a:gd name="T26" fmla="*/ 2286 w 2288"/>
                <a:gd name="T27" fmla="*/ 28 h 38"/>
                <a:gd name="T28" fmla="*/ 2287 w 2288"/>
                <a:gd name="T29" fmla="*/ 24 h 38"/>
                <a:gd name="T30" fmla="*/ 2283 w 2288"/>
                <a:gd name="T31" fmla="*/ 23 h 38"/>
                <a:gd name="T32" fmla="*/ 2210 w 2288"/>
                <a:gd name="T33" fmla="*/ 25 h 38"/>
                <a:gd name="T34" fmla="*/ 2183 w 2288"/>
                <a:gd name="T35" fmla="*/ 23 h 38"/>
                <a:gd name="T36" fmla="*/ 2020 w 2288"/>
                <a:gd name="T37" fmla="*/ 25 h 38"/>
                <a:gd name="T38" fmla="*/ 1898 w 2288"/>
                <a:gd name="T39" fmla="*/ 28 h 38"/>
                <a:gd name="T40" fmla="*/ 1706 w 2288"/>
                <a:gd name="T41" fmla="*/ 29 h 38"/>
                <a:gd name="T42" fmla="*/ 1426 w 2288"/>
                <a:gd name="T43" fmla="*/ 28 h 38"/>
                <a:gd name="T44" fmla="*/ 1040 w 2288"/>
                <a:gd name="T45" fmla="*/ 25 h 38"/>
                <a:gd name="T46" fmla="*/ 710 w 2288"/>
                <a:gd name="T47" fmla="*/ 23 h 38"/>
                <a:gd name="T48" fmla="*/ 567 w 2288"/>
                <a:gd name="T49" fmla="*/ 19 h 38"/>
                <a:gd name="T50" fmla="*/ 199 w 2288"/>
                <a:gd name="T51" fmla="*/ 11 h 38"/>
                <a:gd name="T52" fmla="*/ 152 w 2288"/>
                <a:gd name="T53" fmla="*/ 13 h 38"/>
                <a:gd name="T54" fmla="*/ 5 w 2288"/>
                <a:gd name="T55" fmla="*/ 1 h 38"/>
                <a:gd name="T56" fmla="*/ 1 w 2288"/>
                <a:gd name="T57" fmla="*/ 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288" h="38">
                  <a:moveTo>
                    <a:pt x="1" y="2"/>
                  </a:moveTo>
                  <a:cubicBezTo>
                    <a:pt x="0" y="3"/>
                    <a:pt x="1" y="5"/>
                    <a:pt x="2" y="6"/>
                  </a:cubicBezTo>
                  <a:cubicBezTo>
                    <a:pt x="39" y="25"/>
                    <a:pt x="99" y="22"/>
                    <a:pt x="152" y="19"/>
                  </a:cubicBezTo>
                  <a:cubicBezTo>
                    <a:pt x="169" y="18"/>
                    <a:pt x="185" y="17"/>
                    <a:pt x="199" y="17"/>
                  </a:cubicBezTo>
                  <a:cubicBezTo>
                    <a:pt x="322" y="17"/>
                    <a:pt x="446" y="21"/>
                    <a:pt x="566" y="25"/>
                  </a:cubicBezTo>
                  <a:cubicBezTo>
                    <a:pt x="710" y="29"/>
                    <a:pt x="710" y="29"/>
                    <a:pt x="710" y="29"/>
                  </a:cubicBezTo>
                  <a:cubicBezTo>
                    <a:pt x="820" y="32"/>
                    <a:pt x="932" y="31"/>
                    <a:pt x="1040" y="31"/>
                  </a:cubicBezTo>
                  <a:cubicBezTo>
                    <a:pt x="1167" y="30"/>
                    <a:pt x="1297" y="29"/>
                    <a:pt x="1426" y="34"/>
                  </a:cubicBezTo>
                  <a:cubicBezTo>
                    <a:pt x="1519" y="37"/>
                    <a:pt x="1614" y="36"/>
                    <a:pt x="1706" y="35"/>
                  </a:cubicBezTo>
                  <a:cubicBezTo>
                    <a:pt x="1769" y="34"/>
                    <a:pt x="1834" y="34"/>
                    <a:pt x="1898" y="34"/>
                  </a:cubicBezTo>
                  <a:cubicBezTo>
                    <a:pt x="1939" y="35"/>
                    <a:pt x="1980" y="33"/>
                    <a:pt x="2020" y="31"/>
                  </a:cubicBezTo>
                  <a:cubicBezTo>
                    <a:pt x="2073" y="28"/>
                    <a:pt x="2128" y="26"/>
                    <a:pt x="2182" y="29"/>
                  </a:cubicBezTo>
                  <a:cubicBezTo>
                    <a:pt x="2191" y="29"/>
                    <a:pt x="2200" y="30"/>
                    <a:pt x="2210" y="31"/>
                  </a:cubicBezTo>
                  <a:cubicBezTo>
                    <a:pt x="2236" y="34"/>
                    <a:pt x="2266" y="38"/>
                    <a:pt x="2286" y="28"/>
                  </a:cubicBezTo>
                  <a:cubicBezTo>
                    <a:pt x="2287" y="28"/>
                    <a:pt x="2288" y="26"/>
                    <a:pt x="2287" y="24"/>
                  </a:cubicBezTo>
                  <a:cubicBezTo>
                    <a:pt x="2286" y="23"/>
                    <a:pt x="2285" y="22"/>
                    <a:pt x="2283" y="23"/>
                  </a:cubicBezTo>
                  <a:cubicBezTo>
                    <a:pt x="2265" y="32"/>
                    <a:pt x="2236" y="28"/>
                    <a:pt x="2210" y="25"/>
                  </a:cubicBezTo>
                  <a:cubicBezTo>
                    <a:pt x="2200" y="24"/>
                    <a:pt x="2191" y="23"/>
                    <a:pt x="2183" y="23"/>
                  </a:cubicBezTo>
                  <a:cubicBezTo>
                    <a:pt x="2128" y="20"/>
                    <a:pt x="2073" y="22"/>
                    <a:pt x="2020" y="25"/>
                  </a:cubicBezTo>
                  <a:cubicBezTo>
                    <a:pt x="1980" y="27"/>
                    <a:pt x="1938" y="29"/>
                    <a:pt x="1898" y="28"/>
                  </a:cubicBezTo>
                  <a:cubicBezTo>
                    <a:pt x="1834" y="28"/>
                    <a:pt x="1769" y="28"/>
                    <a:pt x="1706" y="29"/>
                  </a:cubicBezTo>
                  <a:cubicBezTo>
                    <a:pt x="1614" y="30"/>
                    <a:pt x="1519" y="32"/>
                    <a:pt x="1426" y="28"/>
                  </a:cubicBezTo>
                  <a:cubicBezTo>
                    <a:pt x="1297" y="23"/>
                    <a:pt x="1167" y="24"/>
                    <a:pt x="1040" y="25"/>
                  </a:cubicBezTo>
                  <a:cubicBezTo>
                    <a:pt x="932" y="25"/>
                    <a:pt x="820" y="26"/>
                    <a:pt x="710" y="23"/>
                  </a:cubicBezTo>
                  <a:cubicBezTo>
                    <a:pt x="567" y="19"/>
                    <a:pt x="567" y="19"/>
                    <a:pt x="567" y="19"/>
                  </a:cubicBezTo>
                  <a:cubicBezTo>
                    <a:pt x="446" y="15"/>
                    <a:pt x="322" y="11"/>
                    <a:pt x="199" y="11"/>
                  </a:cubicBezTo>
                  <a:cubicBezTo>
                    <a:pt x="185" y="11"/>
                    <a:pt x="169" y="12"/>
                    <a:pt x="152" y="13"/>
                  </a:cubicBezTo>
                  <a:cubicBezTo>
                    <a:pt x="100" y="16"/>
                    <a:pt x="40" y="19"/>
                    <a:pt x="5" y="1"/>
                  </a:cubicBezTo>
                  <a:cubicBezTo>
                    <a:pt x="4" y="0"/>
                    <a:pt x="2" y="0"/>
                    <a:pt x="1" y="2"/>
                  </a:cubicBezTo>
                  <a:close/>
                </a:path>
              </a:pathLst>
            </a:custGeom>
            <a:solidFill>
              <a:schemeClr val="bg1"/>
            </a:solidFill>
            <a:ln w="38100">
              <a:noFill/>
              <a:prstDash val="sysDash"/>
            </a:ln>
          </p:spPr>
          <p:txBody>
            <a:bodyPr vert="horz" wrap="square" lIns="91440" tIns="45720" rIns="91440" bIns="45720" numCol="1" anchor="t" anchorCtr="0" compatLnSpc="1"/>
            <a:lstStyle/>
            <a:p>
              <a:endParaRPr lang="zh-CN" altLang="en-US" sz="1600">
                <a:solidFill>
                  <a:prstClr val="black"/>
                </a:solidFill>
              </a:endParaRPr>
            </a:p>
          </p:txBody>
        </p:sp>
        <p:sp>
          <p:nvSpPr>
            <p:cNvPr id="29" name="文本框 28"/>
            <p:cNvSpPr txBox="1"/>
            <p:nvPr/>
          </p:nvSpPr>
          <p:spPr>
            <a:xfrm>
              <a:off x="3756428" y="2385641"/>
              <a:ext cx="4317209" cy="523220"/>
            </a:xfrm>
            <a:prstGeom prst="rect">
              <a:avLst/>
            </a:prstGeom>
            <a:noFill/>
          </p:spPr>
          <p:txBody>
            <a:bodyPr wrap="none" rtlCol="0">
              <a:spAutoFit/>
            </a:bodyPr>
            <a:lstStyle/>
            <a:p>
              <a:pPr algn="ctr"/>
              <a:r>
                <a:rPr lang="en-US" altLang="zh-CN" sz="2800" smtClean="0">
                  <a:solidFill>
                    <a:prstClr val="white"/>
                  </a:solidFill>
                  <a:latin typeface="汉仪喵魂体W" panose="00020600040101010101" pitchFamily="18" charset="-122"/>
                  <a:ea typeface="汉仪喵魂体W" panose="00020600040101010101" pitchFamily="18" charset="-122"/>
                </a:rPr>
                <a:t>2. Bảo vệ rừng nhiệt đới</a:t>
              </a:r>
              <a:endParaRPr lang="zh-CN" altLang="en-US" sz="2800">
                <a:solidFill>
                  <a:prstClr val="white"/>
                </a:solidFill>
                <a:latin typeface="汉仪喵魂体W" panose="00020600040101010101" pitchFamily="18" charset="-122"/>
                <a:ea typeface="汉仪喵魂体W" panose="00020600040101010101" pitchFamily="18" charset="-122"/>
              </a:endParaRPr>
            </a:p>
          </p:txBody>
        </p:sp>
      </p:grpSp>
      <p:grpSp>
        <p:nvGrpSpPr>
          <p:cNvPr id="19" name="Group 15"/>
          <p:cNvGrpSpPr>
            <a:grpSpLocks noChangeAspect="1"/>
          </p:cNvGrpSpPr>
          <p:nvPr/>
        </p:nvGrpSpPr>
        <p:grpSpPr bwMode="auto">
          <a:xfrm>
            <a:off x="2568575" y="2239963"/>
            <a:ext cx="2193925" cy="2959101"/>
            <a:chOff x="1618" y="1411"/>
            <a:chExt cx="1382" cy="1864"/>
          </a:xfrm>
          <a:solidFill>
            <a:srgbClr val="FFE88B"/>
          </a:solidFill>
        </p:grpSpPr>
        <p:sp>
          <p:nvSpPr>
            <p:cNvPr id="21" name="Freeform 16"/>
            <p:cNvSpPr>
              <a:spLocks/>
            </p:cNvSpPr>
            <p:nvPr/>
          </p:nvSpPr>
          <p:spPr bwMode="auto">
            <a:xfrm>
              <a:off x="1618" y="2704"/>
              <a:ext cx="657" cy="571"/>
            </a:xfrm>
            <a:custGeom>
              <a:avLst/>
              <a:gdLst>
                <a:gd name="T0" fmla="*/ 33 w 108"/>
                <a:gd name="T1" fmla="*/ 7 h 94"/>
                <a:gd name="T2" fmla="*/ 2 w 108"/>
                <a:gd name="T3" fmla="*/ 58 h 94"/>
                <a:gd name="T4" fmla="*/ 6 w 108"/>
                <a:gd name="T5" fmla="*/ 67 h 94"/>
                <a:gd name="T6" fmla="*/ 72 w 108"/>
                <a:gd name="T7" fmla="*/ 90 h 94"/>
                <a:gd name="T8" fmla="*/ 107 w 108"/>
                <a:gd name="T9" fmla="*/ 34 h 94"/>
                <a:gd name="T10" fmla="*/ 103 w 108"/>
                <a:gd name="T11" fmla="*/ 25 h 94"/>
                <a:gd name="T12" fmla="*/ 43 w 108"/>
                <a:gd name="T13" fmla="*/ 5 h 94"/>
                <a:gd name="T14" fmla="*/ 40 w 108"/>
                <a:gd name="T15" fmla="*/ 16 h 94"/>
                <a:gd name="T16" fmla="*/ 100 w 108"/>
                <a:gd name="T17" fmla="*/ 36 h 94"/>
                <a:gd name="T18" fmla="*/ 96 w 108"/>
                <a:gd name="T19" fmla="*/ 28 h 94"/>
                <a:gd name="T20" fmla="*/ 62 w 108"/>
                <a:gd name="T21" fmla="*/ 77 h 94"/>
                <a:gd name="T22" fmla="*/ 9 w 108"/>
                <a:gd name="T23" fmla="*/ 55 h 94"/>
                <a:gd name="T24" fmla="*/ 12 w 108"/>
                <a:gd name="T25" fmla="*/ 64 h 94"/>
                <a:gd name="T26" fmla="*/ 43 w 108"/>
                <a:gd name="T27" fmla="*/ 13 h 94"/>
                <a:gd name="T28" fmla="*/ 33 w 108"/>
                <a:gd name="T29" fmla="*/ 7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8" h="94">
                  <a:moveTo>
                    <a:pt x="33" y="7"/>
                  </a:moveTo>
                  <a:cubicBezTo>
                    <a:pt x="21" y="23"/>
                    <a:pt x="10" y="40"/>
                    <a:pt x="2" y="58"/>
                  </a:cubicBezTo>
                  <a:cubicBezTo>
                    <a:pt x="0" y="62"/>
                    <a:pt x="2" y="65"/>
                    <a:pt x="6" y="67"/>
                  </a:cubicBezTo>
                  <a:cubicBezTo>
                    <a:pt x="23" y="74"/>
                    <a:pt x="52" y="94"/>
                    <a:pt x="72" y="90"/>
                  </a:cubicBezTo>
                  <a:cubicBezTo>
                    <a:pt x="93" y="85"/>
                    <a:pt x="99" y="51"/>
                    <a:pt x="107" y="34"/>
                  </a:cubicBezTo>
                  <a:cubicBezTo>
                    <a:pt x="108" y="30"/>
                    <a:pt x="107" y="26"/>
                    <a:pt x="103" y="25"/>
                  </a:cubicBezTo>
                  <a:cubicBezTo>
                    <a:pt x="83" y="20"/>
                    <a:pt x="63" y="12"/>
                    <a:pt x="43" y="5"/>
                  </a:cubicBezTo>
                  <a:cubicBezTo>
                    <a:pt x="36" y="2"/>
                    <a:pt x="33" y="13"/>
                    <a:pt x="40" y="16"/>
                  </a:cubicBezTo>
                  <a:cubicBezTo>
                    <a:pt x="60" y="24"/>
                    <a:pt x="79" y="31"/>
                    <a:pt x="100" y="36"/>
                  </a:cubicBezTo>
                  <a:cubicBezTo>
                    <a:pt x="99" y="33"/>
                    <a:pt x="98" y="31"/>
                    <a:pt x="96" y="28"/>
                  </a:cubicBezTo>
                  <a:cubicBezTo>
                    <a:pt x="90" y="42"/>
                    <a:pt x="83" y="81"/>
                    <a:pt x="62" y="77"/>
                  </a:cubicBezTo>
                  <a:cubicBezTo>
                    <a:pt x="44" y="74"/>
                    <a:pt x="26" y="62"/>
                    <a:pt x="9" y="55"/>
                  </a:cubicBezTo>
                  <a:cubicBezTo>
                    <a:pt x="10" y="58"/>
                    <a:pt x="11" y="61"/>
                    <a:pt x="12" y="64"/>
                  </a:cubicBezTo>
                  <a:cubicBezTo>
                    <a:pt x="21" y="46"/>
                    <a:pt x="32" y="29"/>
                    <a:pt x="43" y="13"/>
                  </a:cubicBezTo>
                  <a:cubicBezTo>
                    <a:pt x="48" y="6"/>
                    <a:pt x="38" y="0"/>
                    <a:pt x="3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26" name="Freeform 17"/>
            <p:cNvSpPr>
              <a:spLocks/>
            </p:cNvSpPr>
            <p:nvPr/>
          </p:nvSpPr>
          <p:spPr bwMode="auto">
            <a:xfrm>
              <a:off x="1806" y="2765"/>
              <a:ext cx="409" cy="340"/>
            </a:xfrm>
            <a:custGeom>
              <a:avLst/>
              <a:gdLst>
                <a:gd name="T0" fmla="*/ 6 w 67"/>
                <a:gd name="T1" fmla="*/ 14 h 56"/>
                <a:gd name="T2" fmla="*/ 53 w 67"/>
                <a:gd name="T3" fmla="*/ 50 h 56"/>
                <a:gd name="T4" fmla="*/ 61 w 67"/>
                <a:gd name="T5" fmla="*/ 42 h 56"/>
                <a:gd name="T6" fmla="*/ 12 w 67"/>
                <a:gd name="T7" fmla="*/ 4 h 56"/>
                <a:gd name="T8" fmla="*/ 6 w 67"/>
                <a:gd name="T9" fmla="*/ 14 h 56"/>
              </a:gdLst>
              <a:ahLst/>
              <a:cxnLst>
                <a:cxn ang="0">
                  <a:pos x="T0" y="T1"/>
                </a:cxn>
                <a:cxn ang="0">
                  <a:pos x="T2" y="T3"/>
                </a:cxn>
                <a:cxn ang="0">
                  <a:pos x="T4" y="T5"/>
                </a:cxn>
                <a:cxn ang="0">
                  <a:pos x="T6" y="T7"/>
                </a:cxn>
                <a:cxn ang="0">
                  <a:pos x="T8" y="T9"/>
                </a:cxn>
              </a:cxnLst>
              <a:rect l="0" t="0" r="r" b="b"/>
              <a:pathLst>
                <a:path w="67" h="56">
                  <a:moveTo>
                    <a:pt x="6" y="14"/>
                  </a:moveTo>
                  <a:cubicBezTo>
                    <a:pt x="22" y="26"/>
                    <a:pt x="39" y="37"/>
                    <a:pt x="53" y="50"/>
                  </a:cubicBezTo>
                  <a:cubicBezTo>
                    <a:pt x="58" y="56"/>
                    <a:pt x="67" y="47"/>
                    <a:pt x="61" y="42"/>
                  </a:cubicBezTo>
                  <a:cubicBezTo>
                    <a:pt x="46" y="27"/>
                    <a:pt x="29" y="16"/>
                    <a:pt x="12" y="4"/>
                  </a:cubicBezTo>
                  <a:cubicBezTo>
                    <a:pt x="6" y="0"/>
                    <a:pt x="0" y="10"/>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6" name="Freeform 18"/>
            <p:cNvSpPr>
              <a:spLocks/>
            </p:cNvSpPr>
            <p:nvPr/>
          </p:nvSpPr>
          <p:spPr bwMode="auto">
            <a:xfrm>
              <a:off x="1727" y="2874"/>
              <a:ext cx="360" cy="353"/>
            </a:xfrm>
            <a:custGeom>
              <a:avLst/>
              <a:gdLst>
                <a:gd name="T0" fmla="*/ 6 w 59"/>
                <a:gd name="T1" fmla="*/ 14 h 58"/>
                <a:gd name="T2" fmla="*/ 47 w 59"/>
                <a:gd name="T3" fmla="*/ 53 h 58"/>
                <a:gd name="T4" fmla="*/ 53 w 59"/>
                <a:gd name="T5" fmla="*/ 43 h 58"/>
                <a:gd name="T6" fmla="*/ 14 w 59"/>
                <a:gd name="T7" fmla="*/ 6 h 58"/>
                <a:gd name="T8" fmla="*/ 6 w 59"/>
                <a:gd name="T9" fmla="*/ 14 h 58"/>
              </a:gdLst>
              <a:ahLst/>
              <a:cxnLst>
                <a:cxn ang="0">
                  <a:pos x="T0" y="T1"/>
                </a:cxn>
                <a:cxn ang="0">
                  <a:pos x="T2" y="T3"/>
                </a:cxn>
                <a:cxn ang="0">
                  <a:pos x="T4" y="T5"/>
                </a:cxn>
                <a:cxn ang="0">
                  <a:pos x="T6" y="T7"/>
                </a:cxn>
                <a:cxn ang="0">
                  <a:pos x="T8" y="T9"/>
                </a:cxn>
              </a:cxnLst>
              <a:rect l="0" t="0" r="r" b="b"/>
              <a:pathLst>
                <a:path w="59" h="58">
                  <a:moveTo>
                    <a:pt x="6" y="14"/>
                  </a:moveTo>
                  <a:cubicBezTo>
                    <a:pt x="19" y="28"/>
                    <a:pt x="32" y="42"/>
                    <a:pt x="47" y="53"/>
                  </a:cubicBezTo>
                  <a:cubicBezTo>
                    <a:pt x="53" y="58"/>
                    <a:pt x="59" y="48"/>
                    <a:pt x="53" y="43"/>
                  </a:cubicBezTo>
                  <a:cubicBezTo>
                    <a:pt x="39" y="32"/>
                    <a:pt x="27" y="19"/>
                    <a:pt x="14" y="6"/>
                  </a:cubicBezTo>
                  <a:cubicBezTo>
                    <a:pt x="9" y="0"/>
                    <a:pt x="0" y="9"/>
                    <a:pt x="6" y="1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7" name="Freeform 19"/>
            <p:cNvSpPr>
              <a:spLocks/>
            </p:cNvSpPr>
            <p:nvPr/>
          </p:nvSpPr>
          <p:spPr bwMode="auto">
            <a:xfrm>
              <a:off x="1636" y="1411"/>
              <a:ext cx="1364" cy="1555"/>
            </a:xfrm>
            <a:custGeom>
              <a:avLst/>
              <a:gdLst>
                <a:gd name="T0" fmla="*/ 40 w 224"/>
                <a:gd name="T1" fmla="*/ 220 h 256"/>
                <a:gd name="T2" fmla="*/ 31 w 224"/>
                <a:gd name="T3" fmla="*/ 82 h 256"/>
                <a:gd name="T4" fmla="*/ 159 w 224"/>
                <a:gd name="T5" fmla="*/ 31 h 256"/>
                <a:gd name="T6" fmla="*/ 205 w 224"/>
                <a:gd name="T7" fmla="*/ 131 h 256"/>
                <a:gd name="T8" fmla="*/ 94 w 224"/>
                <a:gd name="T9" fmla="*/ 242 h 256"/>
                <a:gd name="T10" fmla="*/ 102 w 224"/>
                <a:gd name="T11" fmla="*/ 251 h 256"/>
                <a:gd name="T12" fmla="*/ 218 w 224"/>
                <a:gd name="T13" fmla="*/ 122 h 256"/>
                <a:gd name="T14" fmla="*/ 159 w 224"/>
                <a:gd name="T15" fmla="*/ 18 h 256"/>
                <a:gd name="T16" fmla="*/ 24 w 224"/>
                <a:gd name="T17" fmla="*/ 70 h 256"/>
                <a:gd name="T18" fmla="*/ 30 w 224"/>
                <a:gd name="T19" fmla="*/ 226 h 256"/>
                <a:gd name="T20" fmla="*/ 40 w 224"/>
                <a:gd name="T21" fmla="*/ 220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4" h="256">
                  <a:moveTo>
                    <a:pt x="40" y="220"/>
                  </a:moveTo>
                  <a:cubicBezTo>
                    <a:pt x="22" y="177"/>
                    <a:pt x="15" y="126"/>
                    <a:pt x="31" y="82"/>
                  </a:cubicBezTo>
                  <a:cubicBezTo>
                    <a:pt x="50" y="32"/>
                    <a:pt x="112" y="14"/>
                    <a:pt x="159" y="31"/>
                  </a:cubicBezTo>
                  <a:cubicBezTo>
                    <a:pt x="199" y="45"/>
                    <a:pt x="213" y="93"/>
                    <a:pt x="205" y="131"/>
                  </a:cubicBezTo>
                  <a:cubicBezTo>
                    <a:pt x="193" y="188"/>
                    <a:pt x="133" y="208"/>
                    <a:pt x="94" y="242"/>
                  </a:cubicBezTo>
                  <a:cubicBezTo>
                    <a:pt x="88" y="247"/>
                    <a:pt x="96" y="256"/>
                    <a:pt x="102" y="251"/>
                  </a:cubicBezTo>
                  <a:cubicBezTo>
                    <a:pt x="147" y="211"/>
                    <a:pt x="211" y="190"/>
                    <a:pt x="218" y="122"/>
                  </a:cubicBezTo>
                  <a:cubicBezTo>
                    <a:pt x="224" y="77"/>
                    <a:pt x="203" y="34"/>
                    <a:pt x="159" y="18"/>
                  </a:cubicBezTo>
                  <a:cubicBezTo>
                    <a:pt x="109" y="0"/>
                    <a:pt x="47" y="22"/>
                    <a:pt x="24" y="70"/>
                  </a:cubicBezTo>
                  <a:cubicBezTo>
                    <a:pt x="0" y="117"/>
                    <a:pt x="10" y="179"/>
                    <a:pt x="30" y="226"/>
                  </a:cubicBezTo>
                  <a:cubicBezTo>
                    <a:pt x="33" y="233"/>
                    <a:pt x="44" y="227"/>
                    <a:pt x="40" y="2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8" name="Freeform 20"/>
            <p:cNvSpPr>
              <a:spLocks/>
            </p:cNvSpPr>
            <p:nvPr/>
          </p:nvSpPr>
          <p:spPr bwMode="auto">
            <a:xfrm>
              <a:off x="1880" y="2049"/>
              <a:ext cx="261" cy="844"/>
            </a:xfrm>
            <a:custGeom>
              <a:avLst/>
              <a:gdLst>
                <a:gd name="T0" fmla="*/ 30 w 43"/>
                <a:gd name="T1" fmla="*/ 8 h 139"/>
                <a:gd name="T2" fmla="*/ 2 w 43"/>
                <a:gd name="T3" fmla="*/ 128 h 139"/>
                <a:gd name="T4" fmla="*/ 13 w 43"/>
                <a:gd name="T5" fmla="*/ 131 h 139"/>
                <a:gd name="T6" fmla="*/ 42 w 43"/>
                <a:gd name="T7" fmla="*/ 11 h 139"/>
                <a:gd name="T8" fmla="*/ 30 w 43"/>
                <a:gd name="T9" fmla="*/ 8 h 139"/>
              </a:gdLst>
              <a:ahLst/>
              <a:cxnLst>
                <a:cxn ang="0">
                  <a:pos x="T0" y="T1"/>
                </a:cxn>
                <a:cxn ang="0">
                  <a:pos x="T2" y="T3"/>
                </a:cxn>
                <a:cxn ang="0">
                  <a:pos x="T4" y="T5"/>
                </a:cxn>
                <a:cxn ang="0">
                  <a:pos x="T6" y="T7"/>
                </a:cxn>
                <a:cxn ang="0">
                  <a:pos x="T8" y="T9"/>
                </a:cxn>
              </a:cxnLst>
              <a:rect l="0" t="0" r="r" b="b"/>
              <a:pathLst>
                <a:path w="43" h="139">
                  <a:moveTo>
                    <a:pt x="30" y="8"/>
                  </a:moveTo>
                  <a:cubicBezTo>
                    <a:pt x="22" y="48"/>
                    <a:pt x="11" y="88"/>
                    <a:pt x="2" y="128"/>
                  </a:cubicBezTo>
                  <a:cubicBezTo>
                    <a:pt x="0" y="136"/>
                    <a:pt x="12" y="139"/>
                    <a:pt x="13" y="131"/>
                  </a:cubicBezTo>
                  <a:cubicBezTo>
                    <a:pt x="23" y="91"/>
                    <a:pt x="33" y="51"/>
                    <a:pt x="42" y="11"/>
                  </a:cubicBezTo>
                  <a:cubicBezTo>
                    <a:pt x="43" y="3"/>
                    <a:pt x="32" y="0"/>
                    <a:pt x="30" y="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39" name="Freeform 21"/>
            <p:cNvSpPr>
              <a:spLocks/>
            </p:cNvSpPr>
            <p:nvPr/>
          </p:nvSpPr>
          <p:spPr bwMode="auto">
            <a:xfrm>
              <a:off x="2026" y="2182"/>
              <a:ext cx="578" cy="729"/>
            </a:xfrm>
            <a:custGeom>
              <a:avLst/>
              <a:gdLst>
                <a:gd name="T0" fmla="*/ 80 w 95"/>
                <a:gd name="T1" fmla="*/ 7 h 120"/>
                <a:gd name="T2" fmla="*/ 4 w 95"/>
                <a:gd name="T3" fmla="*/ 108 h 120"/>
                <a:gd name="T4" fmla="*/ 15 w 95"/>
                <a:gd name="T5" fmla="*/ 114 h 120"/>
                <a:gd name="T6" fmla="*/ 90 w 95"/>
                <a:gd name="T7" fmla="*/ 13 h 120"/>
                <a:gd name="T8" fmla="*/ 80 w 95"/>
                <a:gd name="T9" fmla="*/ 7 h 120"/>
              </a:gdLst>
              <a:ahLst/>
              <a:cxnLst>
                <a:cxn ang="0">
                  <a:pos x="T0" y="T1"/>
                </a:cxn>
                <a:cxn ang="0">
                  <a:pos x="T2" y="T3"/>
                </a:cxn>
                <a:cxn ang="0">
                  <a:pos x="T4" y="T5"/>
                </a:cxn>
                <a:cxn ang="0">
                  <a:pos x="T6" y="T7"/>
                </a:cxn>
                <a:cxn ang="0">
                  <a:pos x="T8" y="T9"/>
                </a:cxn>
              </a:cxnLst>
              <a:rect l="0" t="0" r="r" b="b"/>
              <a:pathLst>
                <a:path w="95" h="120">
                  <a:moveTo>
                    <a:pt x="80" y="7"/>
                  </a:moveTo>
                  <a:cubicBezTo>
                    <a:pt x="56" y="41"/>
                    <a:pt x="25" y="71"/>
                    <a:pt x="4" y="108"/>
                  </a:cubicBezTo>
                  <a:cubicBezTo>
                    <a:pt x="0" y="114"/>
                    <a:pt x="11" y="120"/>
                    <a:pt x="15" y="114"/>
                  </a:cubicBezTo>
                  <a:cubicBezTo>
                    <a:pt x="36" y="77"/>
                    <a:pt x="66" y="47"/>
                    <a:pt x="90" y="13"/>
                  </a:cubicBezTo>
                  <a:cubicBezTo>
                    <a:pt x="95" y="6"/>
                    <a:pt x="84" y="0"/>
                    <a:pt x="80"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sp>
          <p:nvSpPr>
            <p:cNvPr id="40" name="Freeform 22"/>
            <p:cNvSpPr>
              <a:spLocks/>
            </p:cNvSpPr>
            <p:nvPr/>
          </p:nvSpPr>
          <p:spPr bwMode="auto">
            <a:xfrm>
              <a:off x="2056" y="1964"/>
              <a:ext cx="530" cy="321"/>
            </a:xfrm>
            <a:custGeom>
              <a:avLst/>
              <a:gdLst>
                <a:gd name="T0" fmla="*/ 14 w 87"/>
                <a:gd name="T1" fmla="*/ 22 h 53"/>
                <a:gd name="T2" fmla="*/ 19 w 87"/>
                <a:gd name="T3" fmla="*/ 17 h 53"/>
                <a:gd name="T4" fmla="*/ 20 w 87"/>
                <a:gd name="T5" fmla="*/ 28 h 53"/>
                <a:gd name="T6" fmla="*/ 31 w 87"/>
                <a:gd name="T7" fmla="*/ 32 h 53"/>
                <a:gd name="T8" fmla="*/ 39 w 87"/>
                <a:gd name="T9" fmla="*/ 31 h 53"/>
                <a:gd name="T10" fmla="*/ 50 w 87"/>
                <a:gd name="T11" fmla="*/ 36 h 53"/>
                <a:gd name="T12" fmla="*/ 61 w 87"/>
                <a:gd name="T13" fmla="*/ 26 h 53"/>
                <a:gd name="T14" fmla="*/ 51 w 87"/>
                <a:gd name="T15" fmla="*/ 23 h 53"/>
                <a:gd name="T16" fmla="*/ 56 w 87"/>
                <a:gd name="T17" fmla="*/ 40 h 53"/>
                <a:gd name="T18" fmla="*/ 66 w 87"/>
                <a:gd name="T19" fmla="*/ 43 h 53"/>
                <a:gd name="T20" fmla="*/ 79 w 87"/>
                <a:gd name="T21" fmla="*/ 35 h 53"/>
                <a:gd name="T22" fmla="*/ 72 w 87"/>
                <a:gd name="T23" fmla="*/ 29 h 53"/>
                <a:gd name="T24" fmla="*/ 74 w 87"/>
                <a:gd name="T25" fmla="*/ 46 h 53"/>
                <a:gd name="T26" fmla="*/ 86 w 87"/>
                <a:gd name="T27" fmla="*/ 46 h 53"/>
                <a:gd name="T28" fmla="*/ 84 w 87"/>
                <a:gd name="T29" fmla="*/ 29 h 53"/>
                <a:gd name="T30" fmla="*/ 76 w 87"/>
                <a:gd name="T31" fmla="*/ 23 h 53"/>
                <a:gd name="T32" fmla="*/ 57 w 87"/>
                <a:gd name="T33" fmla="*/ 35 h 53"/>
                <a:gd name="T34" fmla="*/ 67 w 87"/>
                <a:gd name="T35" fmla="*/ 37 h 53"/>
                <a:gd name="T36" fmla="*/ 62 w 87"/>
                <a:gd name="T37" fmla="*/ 20 h 53"/>
                <a:gd name="T38" fmla="*/ 52 w 87"/>
                <a:gd name="T39" fmla="*/ 17 h 53"/>
                <a:gd name="T40" fmla="*/ 40 w 87"/>
                <a:gd name="T41" fmla="*/ 29 h 53"/>
                <a:gd name="T42" fmla="*/ 51 w 87"/>
                <a:gd name="T43" fmla="*/ 34 h 53"/>
                <a:gd name="T44" fmla="*/ 21 w 87"/>
                <a:gd name="T45" fmla="*/ 26 h 53"/>
                <a:gd name="T46" fmla="*/ 32 w 87"/>
                <a:gd name="T47" fmla="*/ 31 h 53"/>
                <a:gd name="T48" fmla="*/ 27 w 87"/>
                <a:gd name="T49" fmla="*/ 5 h 53"/>
                <a:gd name="T50" fmla="*/ 4 w 87"/>
                <a:gd name="T51" fmla="*/ 16 h 53"/>
                <a:gd name="T52" fmla="*/ 14 w 87"/>
                <a:gd name="T53" fmla="*/ 22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87" h="53">
                  <a:moveTo>
                    <a:pt x="14" y="22"/>
                  </a:moveTo>
                  <a:cubicBezTo>
                    <a:pt x="15" y="20"/>
                    <a:pt x="17" y="18"/>
                    <a:pt x="19" y="17"/>
                  </a:cubicBezTo>
                  <a:cubicBezTo>
                    <a:pt x="25" y="13"/>
                    <a:pt x="20" y="27"/>
                    <a:pt x="20" y="28"/>
                  </a:cubicBezTo>
                  <a:cubicBezTo>
                    <a:pt x="17" y="34"/>
                    <a:pt x="27" y="37"/>
                    <a:pt x="31" y="32"/>
                  </a:cubicBezTo>
                  <a:cubicBezTo>
                    <a:pt x="32" y="31"/>
                    <a:pt x="41" y="19"/>
                    <a:pt x="39" y="31"/>
                  </a:cubicBezTo>
                  <a:cubicBezTo>
                    <a:pt x="38" y="38"/>
                    <a:pt x="46" y="41"/>
                    <a:pt x="50" y="36"/>
                  </a:cubicBezTo>
                  <a:cubicBezTo>
                    <a:pt x="53" y="31"/>
                    <a:pt x="57" y="29"/>
                    <a:pt x="61" y="26"/>
                  </a:cubicBezTo>
                  <a:cubicBezTo>
                    <a:pt x="58" y="25"/>
                    <a:pt x="54" y="24"/>
                    <a:pt x="51" y="23"/>
                  </a:cubicBezTo>
                  <a:cubicBezTo>
                    <a:pt x="53" y="29"/>
                    <a:pt x="54" y="35"/>
                    <a:pt x="56" y="40"/>
                  </a:cubicBezTo>
                  <a:cubicBezTo>
                    <a:pt x="57" y="45"/>
                    <a:pt x="62" y="46"/>
                    <a:pt x="66" y="43"/>
                  </a:cubicBezTo>
                  <a:cubicBezTo>
                    <a:pt x="70" y="40"/>
                    <a:pt x="74" y="36"/>
                    <a:pt x="79" y="35"/>
                  </a:cubicBezTo>
                  <a:cubicBezTo>
                    <a:pt x="77" y="33"/>
                    <a:pt x="74" y="31"/>
                    <a:pt x="72" y="29"/>
                  </a:cubicBezTo>
                  <a:cubicBezTo>
                    <a:pt x="72" y="34"/>
                    <a:pt x="73" y="40"/>
                    <a:pt x="74" y="46"/>
                  </a:cubicBezTo>
                  <a:cubicBezTo>
                    <a:pt x="75" y="53"/>
                    <a:pt x="87" y="53"/>
                    <a:pt x="86" y="46"/>
                  </a:cubicBezTo>
                  <a:cubicBezTo>
                    <a:pt x="85" y="40"/>
                    <a:pt x="84" y="34"/>
                    <a:pt x="84" y="29"/>
                  </a:cubicBezTo>
                  <a:cubicBezTo>
                    <a:pt x="83" y="25"/>
                    <a:pt x="80" y="22"/>
                    <a:pt x="76" y="23"/>
                  </a:cubicBezTo>
                  <a:cubicBezTo>
                    <a:pt x="69" y="26"/>
                    <a:pt x="63" y="30"/>
                    <a:pt x="57" y="35"/>
                  </a:cubicBezTo>
                  <a:cubicBezTo>
                    <a:pt x="60" y="35"/>
                    <a:pt x="64" y="36"/>
                    <a:pt x="67" y="37"/>
                  </a:cubicBezTo>
                  <a:cubicBezTo>
                    <a:pt x="66" y="31"/>
                    <a:pt x="64" y="25"/>
                    <a:pt x="62" y="20"/>
                  </a:cubicBezTo>
                  <a:cubicBezTo>
                    <a:pt x="61" y="15"/>
                    <a:pt x="56" y="14"/>
                    <a:pt x="52" y="17"/>
                  </a:cubicBezTo>
                  <a:cubicBezTo>
                    <a:pt x="48" y="21"/>
                    <a:pt x="44" y="25"/>
                    <a:pt x="40" y="29"/>
                  </a:cubicBezTo>
                  <a:cubicBezTo>
                    <a:pt x="44" y="31"/>
                    <a:pt x="47" y="33"/>
                    <a:pt x="51" y="34"/>
                  </a:cubicBezTo>
                  <a:cubicBezTo>
                    <a:pt x="55" y="9"/>
                    <a:pt x="33" y="9"/>
                    <a:pt x="21" y="26"/>
                  </a:cubicBezTo>
                  <a:cubicBezTo>
                    <a:pt x="24" y="28"/>
                    <a:pt x="28" y="29"/>
                    <a:pt x="32" y="31"/>
                  </a:cubicBezTo>
                  <a:cubicBezTo>
                    <a:pt x="35" y="22"/>
                    <a:pt x="37" y="11"/>
                    <a:pt x="27" y="5"/>
                  </a:cubicBezTo>
                  <a:cubicBezTo>
                    <a:pt x="18" y="0"/>
                    <a:pt x="8" y="9"/>
                    <a:pt x="4" y="16"/>
                  </a:cubicBezTo>
                  <a:cubicBezTo>
                    <a:pt x="0" y="23"/>
                    <a:pt x="10" y="29"/>
                    <a:pt x="14" y="2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solidFill>
                  <a:prstClr val="black"/>
                </a:solidFill>
              </a:endParaRPr>
            </a:p>
          </p:txBody>
        </p:sp>
      </p:grpSp>
      <p:sp>
        <p:nvSpPr>
          <p:cNvPr id="46" name="文本框 45"/>
          <p:cNvSpPr txBox="1"/>
          <p:nvPr/>
        </p:nvSpPr>
        <p:spPr>
          <a:xfrm>
            <a:off x="3308340" y="492210"/>
            <a:ext cx="6144631" cy="646331"/>
          </a:xfrm>
          <a:prstGeom prst="rect">
            <a:avLst/>
          </a:prstGeom>
          <a:noFill/>
        </p:spPr>
        <p:txBody>
          <a:bodyPr wrap="none" rtlCol="0">
            <a:spAutoFit/>
          </a:bodyPr>
          <a:lstStyle/>
          <a:p>
            <a:pPr lvl="0" algn="ctr"/>
            <a:r>
              <a:rPr lang="en-US" altLang="zh-CN" sz="3600" b="1">
                <a:solidFill>
                  <a:srgbClr val="FFE88B"/>
                </a:solidFill>
                <a:latin typeface="汉仪喵魂体W" panose="00020600040101010101" pitchFamily="18" charset="-122"/>
                <a:ea typeface="汉仪喵魂体W" panose="00020600040101010101" pitchFamily="18" charset="-122"/>
              </a:rPr>
              <a:t>BÀI 24: RỪNG NHIỆT ĐỚI</a:t>
            </a:r>
            <a:endParaRPr lang="zh-CN" altLang="en-US" sz="3600" b="1" dirty="0">
              <a:solidFill>
                <a:srgbClr val="FFE88B"/>
              </a:solidFill>
              <a:latin typeface="汉仪喵魂体W" panose="00020600040101010101" pitchFamily="18" charset="-122"/>
              <a:ea typeface="汉仪喵魂体W" panose="00020600040101010101" pitchFamily="18" charset="-122"/>
            </a:endParaRPr>
          </a:p>
        </p:txBody>
      </p:sp>
    </p:spTree>
    <p:extLst>
      <p:ext uri="{BB962C8B-B14F-4D97-AF65-F5344CB8AC3E}">
        <p14:creationId xmlns:p14="http://schemas.microsoft.com/office/powerpoint/2010/main" val="17414602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 calcmode="lin" valueType="num">
                                      <p:cBhvr>
                                        <p:cTn id="9" dur="1000" fill="hold"/>
                                        <p:tgtEl>
                                          <p:spTgt spid="19"/>
                                        </p:tgtEl>
                                        <p:attrNameLst>
                                          <p:attrName>style.rotation</p:attrName>
                                        </p:attrNameLst>
                                      </p:cBhvr>
                                      <p:tavLst>
                                        <p:tav tm="0">
                                          <p:val>
                                            <p:fltVal val="90"/>
                                          </p:val>
                                        </p:tav>
                                        <p:tav tm="100000">
                                          <p:val>
                                            <p:fltVal val="0"/>
                                          </p:val>
                                        </p:tav>
                                      </p:tavLst>
                                    </p:anim>
                                    <p:animEffect transition="in" filter="fade">
                                      <p:cBhvr>
                                        <p:cTn id="10" dur="1000"/>
                                        <p:tgtEl>
                                          <p:spTgt spid="19"/>
                                        </p:tgtEl>
                                      </p:cBhvr>
                                    </p:animEffect>
                                  </p:childTnLst>
                                </p:cTn>
                              </p:par>
                            </p:childTnLst>
                          </p:cTn>
                        </p:par>
                        <p:par>
                          <p:cTn id="11" fill="hold">
                            <p:stCondLst>
                              <p:cond delay="1000"/>
                            </p:stCondLst>
                            <p:childTnLst>
                              <p:par>
                                <p:cTn id="12" presetID="12" presetClass="entr" presetSubtype="8" fill="hold" nodeType="after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additive="base">
                                        <p:cTn id="14" dur="500"/>
                                        <p:tgtEl>
                                          <p:spTgt spid="27"/>
                                        </p:tgtEl>
                                        <p:attrNameLst>
                                          <p:attrName>ppt_x</p:attrName>
                                        </p:attrNameLst>
                                      </p:cBhvr>
                                      <p:tavLst>
                                        <p:tav tm="0">
                                          <p:val>
                                            <p:strVal val="#ppt_x-#ppt_w*1.125000"/>
                                          </p:val>
                                        </p:tav>
                                        <p:tav tm="100000">
                                          <p:val>
                                            <p:strVal val="#ppt_x"/>
                                          </p:val>
                                        </p:tav>
                                      </p:tavLst>
                                    </p:anim>
                                    <p:animEffect transition="in" filter="wipe(right)">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 name="组合 91"/>
          <p:cNvGrpSpPr/>
          <p:nvPr/>
        </p:nvGrpSpPr>
        <p:grpSpPr>
          <a:xfrm>
            <a:off x="229539" y="345008"/>
            <a:ext cx="5966935" cy="584775"/>
            <a:chOff x="994820" y="496392"/>
            <a:chExt cx="5706059" cy="625183"/>
          </a:xfrm>
        </p:grpSpPr>
        <p:grpSp>
          <p:nvGrpSpPr>
            <p:cNvPr id="93" name="组合 92"/>
            <p:cNvGrpSpPr/>
            <p:nvPr/>
          </p:nvGrpSpPr>
          <p:grpSpPr>
            <a:xfrm>
              <a:off x="994820" y="626210"/>
              <a:ext cx="5706059" cy="495365"/>
              <a:chOff x="3532280" y="5381090"/>
              <a:chExt cx="5706059" cy="495365"/>
            </a:xfrm>
          </p:grpSpPr>
          <p:sp>
            <p:nvSpPr>
              <p:cNvPr id="95" name="Freeform 34"/>
              <p:cNvSpPr>
                <a:spLocks noEditPoints="1"/>
              </p:cNvSpPr>
              <p:nvPr/>
            </p:nvSpPr>
            <p:spPr bwMode="auto">
              <a:xfrm>
                <a:off x="8753372" y="5381090"/>
                <a:ext cx="484967" cy="459363"/>
              </a:xfrm>
              <a:custGeom>
                <a:avLst/>
                <a:gdLst>
                  <a:gd name="T0" fmla="*/ 97 w 97"/>
                  <a:gd name="T1" fmla="*/ 16 h 63"/>
                  <a:gd name="T2" fmla="*/ 90 w 97"/>
                  <a:gd name="T3" fmla="*/ 22 h 63"/>
                  <a:gd name="T4" fmla="*/ 75 w 97"/>
                  <a:gd name="T5" fmla="*/ 33 h 63"/>
                  <a:gd name="T6" fmla="*/ 46 w 97"/>
                  <a:gd name="T7" fmla="*/ 51 h 63"/>
                  <a:gd name="T8" fmla="*/ 29 w 97"/>
                  <a:gd name="T9" fmla="*/ 63 h 63"/>
                  <a:gd name="T10" fmla="*/ 26 w 97"/>
                  <a:gd name="T11" fmla="*/ 62 h 63"/>
                  <a:gd name="T12" fmla="*/ 16 w 97"/>
                  <a:gd name="T13" fmla="*/ 47 h 63"/>
                  <a:gd name="T14" fmla="*/ 2 w 97"/>
                  <a:gd name="T15" fmla="*/ 48 h 63"/>
                  <a:gd name="T16" fmla="*/ 10 w 97"/>
                  <a:gd name="T17" fmla="*/ 28 h 63"/>
                  <a:gd name="T18" fmla="*/ 10 w 97"/>
                  <a:gd name="T19" fmla="*/ 26 h 63"/>
                  <a:gd name="T20" fmla="*/ 18 w 97"/>
                  <a:gd name="T21" fmla="*/ 0 h 63"/>
                  <a:gd name="T22" fmla="*/ 40 w 97"/>
                  <a:gd name="T23" fmla="*/ 5 h 63"/>
                  <a:gd name="T24" fmla="*/ 75 w 97"/>
                  <a:gd name="T25" fmla="*/ 13 h 63"/>
                  <a:gd name="T26" fmla="*/ 94 w 97"/>
                  <a:gd name="T27" fmla="*/ 15 h 63"/>
                  <a:gd name="T28" fmla="*/ 97 w 97"/>
                  <a:gd name="T29" fmla="*/ 16 h 63"/>
                  <a:gd name="T30" fmla="*/ 20 w 97"/>
                  <a:gd name="T31" fmla="*/ 3 h 63"/>
                  <a:gd name="T32" fmla="*/ 16 w 97"/>
                  <a:gd name="T33" fmla="*/ 18 h 63"/>
                  <a:gd name="T34" fmla="*/ 14 w 97"/>
                  <a:gd name="T35" fmla="*/ 26 h 63"/>
                  <a:gd name="T36" fmla="*/ 65 w 97"/>
                  <a:gd name="T37" fmla="*/ 20 h 63"/>
                  <a:gd name="T38" fmla="*/ 86 w 97"/>
                  <a:gd name="T39" fmla="*/ 17 h 63"/>
                  <a:gd name="T40" fmla="*/ 20 w 97"/>
                  <a:gd name="T41" fmla="*/ 3 h 63"/>
                  <a:gd name="T42" fmla="*/ 14 w 97"/>
                  <a:gd name="T43" fmla="*/ 38 h 63"/>
                  <a:gd name="T44" fmla="*/ 28 w 97"/>
                  <a:gd name="T45" fmla="*/ 60 h 63"/>
                  <a:gd name="T46" fmla="*/ 82 w 97"/>
                  <a:gd name="T47" fmla="*/ 24 h 63"/>
                  <a:gd name="T48" fmla="*/ 82 w 97"/>
                  <a:gd name="T49" fmla="*/ 23 h 63"/>
                  <a:gd name="T50" fmla="*/ 14 w 97"/>
                  <a:gd name="T51" fmla="*/ 38 h 63"/>
                  <a:gd name="T52" fmla="*/ 13 w 97"/>
                  <a:gd name="T53" fmla="*/ 29 h 63"/>
                  <a:gd name="T54" fmla="*/ 7 w 97"/>
                  <a:gd name="T55" fmla="*/ 40 h 63"/>
                  <a:gd name="T56" fmla="*/ 12 w 97"/>
                  <a:gd name="T57" fmla="*/ 35 h 63"/>
                  <a:gd name="T58" fmla="*/ 15 w 97"/>
                  <a:gd name="T59" fmla="*/ 36 h 63"/>
                  <a:gd name="T60" fmla="*/ 57 w 97"/>
                  <a:gd name="T61" fmla="*/ 27 h 63"/>
                  <a:gd name="T62" fmla="*/ 77 w 97"/>
                  <a:gd name="T63" fmla="*/ 21 h 63"/>
                  <a:gd name="T64" fmla="*/ 13 w 97"/>
                  <a:gd name="T65" fmla="*/ 29 h 63"/>
                  <a:gd name="T66" fmla="*/ 6 w 97"/>
                  <a:gd name="T67" fmla="*/ 45 h 63"/>
                  <a:gd name="T68" fmla="*/ 14 w 97"/>
                  <a:gd name="T69" fmla="*/ 44 h 63"/>
                  <a:gd name="T70" fmla="*/ 11 w 97"/>
                  <a:gd name="T71" fmla="*/ 39 h 63"/>
                  <a:gd name="T72" fmla="*/ 6 w 97"/>
                  <a:gd name="T73" fmla="*/ 45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97" h="63">
                    <a:moveTo>
                      <a:pt x="97" y="16"/>
                    </a:moveTo>
                    <a:cubicBezTo>
                      <a:pt x="96" y="20"/>
                      <a:pt x="92" y="19"/>
                      <a:pt x="90" y="22"/>
                    </a:cubicBezTo>
                    <a:cubicBezTo>
                      <a:pt x="85" y="24"/>
                      <a:pt x="80" y="29"/>
                      <a:pt x="75" y="33"/>
                    </a:cubicBezTo>
                    <a:cubicBezTo>
                      <a:pt x="65" y="38"/>
                      <a:pt x="56" y="45"/>
                      <a:pt x="46" y="51"/>
                    </a:cubicBezTo>
                    <a:cubicBezTo>
                      <a:pt x="40" y="54"/>
                      <a:pt x="35" y="58"/>
                      <a:pt x="29" y="63"/>
                    </a:cubicBezTo>
                    <a:cubicBezTo>
                      <a:pt x="28" y="62"/>
                      <a:pt x="27" y="62"/>
                      <a:pt x="26" y="62"/>
                    </a:cubicBezTo>
                    <a:cubicBezTo>
                      <a:pt x="22" y="57"/>
                      <a:pt x="20" y="52"/>
                      <a:pt x="16" y="47"/>
                    </a:cubicBezTo>
                    <a:cubicBezTo>
                      <a:pt x="12" y="47"/>
                      <a:pt x="6" y="49"/>
                      <a:pt x="2" y="48"/>
                    </a:cubicBezTo>
                    <a:cubicBezTo>
                      <a:pt x="0" y="42"/>
                      <a:pt x="7" y="35"/>
                      <a:pt x="10" y="28"/>
                    </a:cubicBezTo>
                    <a:cubicBezTo>
                      <a:pt x="10" y="27"/>
                      <a:pt x="10" y="26"/>
                      <a:pt x="10" y="26"/>
                    </a:cubicBezTo>
                    <a:cubicBezTo>
                      <a:pt x="13" y="17"/>
                      <a:pt x="15" y="8"/>
                      <a:pt x="18" y="0"/>
                    </a:cubicBezTo>
                    <a:cubicBezTo>
                      <a:pt x="25" y="0"/>
                      <a:pt x="33" y="4"/>
                      <a:pt x="40" y="5"/>
                    </a:cubicBezTo>
                    <a:cubicBezTo>
                      <a:pt x="51" y="8"/>
                      <a:pt x="63" y="10"/>
                      <a:pt x="75" y="13"/>
                    </a:cubicBezTo>
                    <a:cubicBezTo>
                      <a:pt x="81" y="13"/>
                      <a:pt x="88" y="15"/>
                      <a:pt x="94" y="15"/>
                    </a:cubicBezTo>
                    <a:cubicBezTo>
                      <a:pt x="95" y="15"/>
                      <a:pt x="96" y="14"/>
                      <a:pt x="97" y="16"/>
                    </a:cubicBezTo>
                    <a:close/>
                    <a:moveTo>
                      <a:pt x="20" y="3"/>
                    </a:moveTo>
                    <a:cubicBezTo>
                      <a:pt x="18" y="8"/>
                      <a:pt x="16" y="13"/>
                      <a:pt x="16" y="18"/>
                    </a:cubicBezTo>
                    <a:cubicBezTo>
                      <a:pt x="15" y="21"/>
                      <a:pt x="13" y="23"/>
                      <a:pt x="14" y="26"/>
                    </a:cubicBezTo>
                    <a:cubicBezTo>
                      <a:pt x="31" y="24"/>
                      <a:pt x="48" y="21"/>
                      <a:pt x="65" y="20"/>
                    </a:cubicBezTo>
                    <a:cubicBezTo>
                      <a:pt x="72" y="18"/>
                      <a:pt x="80" y="19"/>
                      <a:pt x="86" y="17"/>
                    </a:cubicBezTo>
                    <a:cubicBezTo>
                      <a:pt x="64" y="14"/>
                      <a:pt x="41" y="7"/>
                      <a:pt x="20" y="3"/>
                    </a:cubicBezTo>
                    <a:close/>
                    <a:moveTo>
                      <a:pt x="14" y="38"/>
                    </a:moveTo>
                    <a:cubicBezTo>
                      <a:pt x="19" y="45"/>
                      <a:pt x="22" y="53"/>
                      <a:pt x="28" y="60"/>
                    </a:cubicBezTo>
                    <a:cubicBezTo>
                      <a:pt x="46" y="48"/>
                      <a:pt x="64" y="37"/>
                      <a:pt x="82" y="24"/>
                    </a:cubicBezTo>
                    <a:cubicBezTo>
                      <a:pt x="82" y="23"/>
                      <a:pt x="82" y="23"/>
                      <a:pt x="82" y="23"/>
                    </a:cubicBezTo>
                    <a:cubicBezTo>
                      <a:pt x="59" y="29"/>
                      <a:pt x="37" y="35"/>
                      <a:pt x="14" y="38"/>
                    </a:cubicBezTo>
                    <a:close/>
                    <a:moveTo>
                      <a:pt x="13" y="29"/>
                    </a:moveTo>
                    <a:cubicBezTo>
                      <a:pt x="11" y="33"/>
                      <a:pt x="8" y="37"/>
                      <a:pt x="7" y="40"/>
                    </a:cubicBezTo>
                    <a:cubicBezTo>
                      <a:pt x="9" y="39"/>
                      <a:pt x="9" y="36"/>
                      <a:pt x="12" y="35"/>
                    </a:cubicBezTo>
                    <a:cubicBezTo>
                      <a:pt x="13" y="35"/>
                      <a:pt x="14" y="35"/>
                      <a:pt x="15" y="36"/>
                    </a:cubicBezTo>
                    <a:cubicBezTo>
                      <a:pt x="29" y="33"/>
                      <a:pt x="43" y="30"/>
                      <a:pt x="57" y="27"/>
                    </a:cubicBezTo>
                    <a:cubicBezTo>
                      <a:pt x="64" y="24"/>
                      <a:pt x="70" y="23"/>
                      <a:pt x="77" y="21"/>
                    </a:cubicBezTo>
                    <a:cubicBezTo>
                      <a:pt x="55" y="23"/>
                      <a:pt x="34" y="25"/>
                      <a:pt x="13" y="29"/>
                    </a:cubicBezTo>
                    <a:close/>
                    <a:moveTo>
                      <a:pt x="6" y="45"/>
                    </a:moveTo>
                    <a:cubicBezTo>
                      <a:pt x="9" y="46"/>
                      <a:pt x="12" y="44"/>
                      <a:pt x="14" y="44"/>
                    </a:cubicBezTo>
                    <a:cubicBezTo>
                      <a:pt x="13" y="42"/>
                      <a:pt x="13" y="41"/>
                      <a:pt x="11" y="39"/>
                    </a:cubicBezTo>
                    <a:cubicBezTo>
                      <a:pt x="10" y="41"/>
                      <a:pt x="8" y="43"/>
                      <a:pt x="6" y="45"/>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prstClr val="black"/>
                  </a:solidFill>
                </a:endParaRPr>
              </a:p>
            </p:txBody>
          </p:sp>
          <p:sp>
            <p:nvSpPr>
              <p:cNvPr id="96" name="任意多边形 95"/>
              <p:cNvSpPr/>
              <p:nvPr/>
            </p:nvSpPr>
            <p:spPr>
              <a:xfrm>
                <a:off x="3532280" y="5475339"/>
                <a:ext cx="5024077" cy="401116"/>
              </a:xfrm>
              <a:custGeom>
                <a:avLst/>
                <a:gdLst>
                  <a:gd name="connsiteX0" fmla="*/ 0 w 6766560"/>
                  <a:gd name="connsiteY0" fmla="*/ 39809 h 361457"/>
                  <a:gd name="connsiteX1" fmla="*/ 4411980 w 6766560"/>
                  <a:gd name="connsiteY1" fmla="*/ 28379 h 361457"/>
                  <a:gd name="connsiteX2" fmla="*/ 4023360 w 6766560"/>
                  <a:gd name="connsiteY2" fmla="*/ 359849 h 361457"/>
                  <a:gd name="connsiteX3" fmla="*/ 6766560 w 6766560"/>
                  <a:gd name="connsiteY3" fmla="*/ 131249 h 361457"/>
                  <a:gd name="connsiteX0-1" fmla="*/ 0 w 6766560"/>
                  <a:gd name="connsiteY0-2" fmla="*/ 75291 h 398381"/>
                  <a:gd name="connsiteX1-3" fmla="*/ 4369154 w 6766560"/>
                  <a:gd name="connsiteY1-4" fmla="*/ 18141 h 398381"/>
                  <a:gd name="connsiteX2-5" fmla="*/ 4023360 w 6766560"/>
                  <a:gd name="connsiteY2-6" fmla="*/ 395331 h 398381"/>
                  <a:gd name="connsiteX3-7" fmla="*/ 6766560 w 6766560"/>
                  <a:gd name="connsiteY3-8" fmla="*/ 166731 h 398381"/>
                  <a:gd name="connsiteX0-9" fmla="*/ 0 w 6766560"/>
                  <a:gd name="connsiteY0-10" fmla="*/ 71354 h 339035"/>
                  <a:gd name="connsiteX1-11" fmla="*/ 4369154 w 6766560"/>
                  <a:gd name="connsiteY1-12" fmla="*/ 14204 h 339035"/>
                  <a:gd name="connsiteX2-13" fmla="*/ 4351696 w 6766560"/>
                  <a:gd name="connsiteY2-14" fmla="*/ 334244 h 339035"/>
                  <a:gd name="connsiteX3-15" fmla="*/ 6766560 w 6766560"/>
                  <a:gd name="connsiteY3-16" fmla="*/ 162794 h 339035"/>
                  <a:gd name="connsiteX0-17" fmla="*/ 0 w 7194823"/>
                  <a:gd name="connsiteY0-18" fmla="*/ 71354 h 334304"/>
                  <a:gd name="connsiteX1-19" fmla="*/ 4369154 w 7194823"/>
                  <a:gd name="connsiteY1-20" fmla="*/ 14204 h 334304"/>
                  <a:gd name="connsiteX2-21" fmla="*/ 4351696 w 7194823"/>
                  <a:gd name="connsiteY2-22" fmla="*/ 334244 h 334304"/>
                  <a:gd name="connsiteX3-23" fmla="*/ 7194823 w 7194823"/>
                  <a:gd name="connsiteY3-24" fmla="*/ 37064 h 334304"/>
                  <a:gd name="connsiteX0-25" fmla="*/ 0 w 7194823"/>
                  <a:gd name="connsiteY0-26" fmla="*/ 72918 h 358721"/>
                  <a:gd name="connsiteX1-27" fmla="*/ 4369154 w 7194823"/>
                  <a:gd name="connsiteY1-28" fmla="*/ 15768 h 358721"/>
                  <a:gd name="connsiteX2-29" fmla="*/ 4051911 w 7194823"/>
                  <a:gd name="connsiteY2-30" fmla="*/ 358668 h 358721"/>
                  <a:gd name="connsiteX3-31" fmla="*/ 7194823 w 7194823"/>
                  <a:gd name="connsiteY3-32" fmla="*/ 38628 h 358721"/>
                  <a:gd name="connsiteX0-33" fmla="*/ 0 w 6454042"/>
                  <a:gd name="connsiteY0-34" fmla="*/ 72918 h 359955"/>
                  <a:gd name="connsiteX1-35" fmla="*/ 4369154 w 6454042"/>
                  <a:gd name="connsiteY1-36" fmla="*/ 15768 h 359955"/>
                  <a:gd name="connsiteX2-37" fmla="*/ 4051911 w 6454042"/>
                  <a:gd name="connsiteY2-38" fmla="*/ 358668 h 359955"/>
                  <a:gd name="connsiteX3-39" fmla="*/ 6454042 w 6454042"/>
                  <a:gd name="connsiteY3-40" fmla="*/ 112769 h 359955"/>
                  <a:gd name="connsiteX0-41" fmla="*/ 0 w 6454042"/>
                  <a:gd name="connsiteY0-42" fmla="*/ 62493 h 349247"/>
                  <a:gd name="connsiteX1-43" fmla="*/ 4122228 w 6454042"/>
                  <a:gd name="connsiteY1-44" fmla="*/ 17700 h 349247"/>
                  <a:gd name="connsiteX2-45" fmla="*/ 4051911 w 6454042"/>
                  <a:gd name="connsiteY2-46" fmla="*/ 348243 h 349247"/>
                  <a:gd name="connsiteX3-47" fmla="*/ 6454042 w 6454042"/>
                  <a:gd name="connsiteY3-48" fmla="*/ 102344 h 349247"/>
                  <a:gd name="connsiteX0-49" fmla="*/ 0 w 4341830"/>
                  <a:gd name="connsiteY0-50" fmla="*/ 62493 h 348243"/>
                  <a:gd name="connsiteX1-51" fmla="*/ 4122228 w 4341830"/>
                  <a:gd name="connsiteY1-52" fmla="*/ 17700 h 348243"/>
                  <a:gd name="connsiteX2-53" fmla="*/ 4051911 w 4341830"/>
                  <a:gd name="connsiteY2-54" fmla="*/ 348243 h 348243"/>
                  <a:gd name="connsiteX0-55" fmla="*/ 0 w 4122228"/>
                  <a:gd name="connsiteY0-56" fmla="*/ 62493 h 62493"/>
                  <a:gd name="connsiteX1-57" fmla="*/ 4122228 w 4122228"/>
                  <a:gd name="connsiteY1-58" fmla="*/ 17700 h 62493"/>
                  <a:gd name="connsiteX0-59" fmla="*/ 0 w 4122228"/>
                  <a:gd name="connsiteY0-60" fmla="*/ 44793 h 66159"/>
                  <a:gd name="connsiteX1-61" fmla="*/ 4122228 w 4122228"/>
                  <a:gd name="connsiteY1-62" fmla="*/ 0 h 66159"/>
                  <a:gd name="connsiteX0-63" fmla="*/ 0 w 4245691"/>
                  <a:gd name="connsiteY0-64" fmla="*/ 156004 h 156004"/>
                  <a:gd name="connsiteX1-65" fmla="*/ 4245691 w 4245691"/>
                  <a:gd name="connsiteY1-66" fmla="*/ 0 h 156004"/>
                  <a:gd name="connsiteX0-67" fmla="*/ 0 w 4245691"/>
                  <a:gd name="connsiteY0-68" fmla="*/ 156004 h 163985"/>
                  <a:gd name="connsiteX1-69" fmla="*/ 4245691 w 4245691"/>
                  <a:gd name="connsiteY1-70" fmla="*/ 0 h 163985"/>
                  <a:gd name="connsiteX0-71" fmla="*/ 0 w 5449458"/>
                  <a:gd name="connsiteY0-72" fmla="*/ 143648 h 143648"/>
                  <a:gd name="connsiteX1-73" fmla="*/ 5449458 w 5449458"/>
                  <a:gd name="connsiteY1-74" fmla="*/ 0 h 143648"/>
                  <a:gd name="connsiteX0-75" fmla="*/ 0 w 5449458"/>
                  <a:gd name="connsiteY0-76" fmla="*/ 143648 h 260913"/>
                  <a:gd name="connsiteX1-77" fmla="*/ 1990356 w 5449458"/>
                  <a:gd name="connsiteY1-78" fmla="*/ 260339 h 260913"/>
                  <a:gd name="connsiteX2-79" fmla="*/ 5449458 w 5449458"/>
                  <a:gd name="connsiteY2-80" fmla="*/ 0 h 260913"/>
                  <a:gd name="connsiteX0-81" fmla="*/ 0 w 4693246"/>
                  <a:gd name="connsiteY0-82" fmla="*/ 169 h 463018"/>
                  <a:gd name="connsiteX1-83" fmla="*/ 1234144 w 4693246"/>
                  <a:gd name="connsiteY1-84" fmla="*/ 462849 h 463018"/>
                  <a:gd name="connsiteX2-85" fmla="*/ 4693246 w 4693246"/>
                  <a:gd name="connsiteY2-86" fmla="*/ 202510 h 463018"/>
                  <a:gd name="connsiteX0-87" fmla="*/ 153395 w 4846641"/>
                  <a:gd name="connsiteY0-88" fmla="*/ 0 h 462988"/>
                  <a:gd name="connsiteX1-89" fmla="*/ 1387539 w 4846641"/>
                  <a:gd name="connsiteY1-90" fmla="*/ 462680 h 462988"/>
                  <a:gd name="connsiteX2-91" fmla="*/ 4846641 w 4846641"/>
                  <a:gd name="connsiteY2-92" fmla="*/ 202341 h 462988"/>
                  <a:gd name="connsiteX0-93" fmla="*/ 212160 w 4457851"/>
                  <a:gd name="connsiteY0-94" fmla="*/ 0 h 462988"/>
                  <a:gd name="connsiteX1-95" fmla="*/ 998749 w 4457851"/>
                  <a:gd name="connsiteY1-96" fmla="*/ 462680 h 462988"/>
                  <a:gd name="connsiteX2-97" fmla="*/ 4457851 w 4457851"/>
                  <a:gd name="connsiteY2-98" fmla="*/ 202341 h 462988"/>
                  <a:gd name="connsiteX0-99" fmla="*/ 238795 w 4484486"/>
                  <a:gd name="connsiteY0-100" fmla="*/ 0 h 462868"/>
                  <a:gd name="connsiteX1-101" fmla="*/ 1025384 w 4484486"/>
                  <a:gd name="connsiteY1-102" fmla="*/ 462680 h 462868"/>
                  <a:gd name="connsiteX2-103" fmla="*/ 4484486 w 4484486"/>
                  <a:gd name="connsiteY2-104" fmla="*/ 202341 h 462868"/>
                  <a:gd name="connsiteX0-105" fmla="*/ 410770 w 4656461"/>
                  <a:gd name="connsiteY0-106" fmla="*/ 0 h 425815"/>
                  <a:gd name="connsiteX1-107" fmla="*/ 595476 w 4656461"/>
                  <a:gd name="connsiteY1-108" fmla="*/ 425610 h 425815"/>
                  <a:gd name="connsiteX2-109" fmla="*/ 4656461 w 4656461"/>
                  <a:gd name="connsiteY2-110" fmla="*/ 202341 h 425815"/>
                  <a:gd name="connsiteX0-111" fmla="*/ 410770 w 4656461"/>
                  <a:gd name="connsiteY0-112" fmla="*/ 0 h 364069"/>
                  <a:gd name="connsiteX1-113" fmla="*/ 595476 w 4656461"/>
                  <a:gd name="connsiteY1-114" fmla="*/ 363827 h 364069"/>
                  <a:gd name="connsiteX2-115" fmla="*/ 4656461 w 4656461"/>
                  <a:gd name="connsiteY2-116" fmla="*/ 202341 h 364069"/>
                  <a:gd name="connsiteX0-117" fmla="*/ 558636 w 4511100"/>
                  <a:gd name="connsiteY0-118" fmla="*/ 0 h 388767"/>
                  <a:gd name="connsiteX1-119" fmla="*/ 450115 w 4511100"/>
                  <a:gd name="connsiteY1-120" fmla="*/ 388541 h 388767"/>
                  <a:gd name="connsiteX2-121" fmla="*/ 4511100 w 4511100"/>
                  <a:gd name="connsiteY2-122" fmla="*/ 227055 h 388767"/>
                  <a:gd name="connsiteX0-123" fmla="*/ 445007 w 4613533"/>
                  <a:gd name="connsiteY0-124" fmla="*/ 0 h 413467"/>
                  <a:gd name="connsiteX1-125" fmla="*/ 552548 w 4613533"/>
                  <a:gd name="connsiteY1-126" fmla="*/ 413255 h 413467"/>
                  <a:gd name="connsiteX2-127" fmla="*/ 4613533 w 4613533"/>
                  <a:gd name="connsiteY2-128" fmla="*/ 251769 h 413467"/>
                  <a:gd name="connsiteX0-129" fmla="*/ 437894 w 4606420"/>
                  <a:gd name="connsiteY0-130" fmla="*/ 0 h 351722"/>
                  <a:gd name="connsiteX1-131" fmla="*/ 560868 w 4606420"/>
                  <a:gd name="connsiteY1-132" fmla="*/ 351471 h 351722"/>
                  <a:gd name="connsiteX2-133" fmla="*/ 4606420 w 4606420"/>
                  <a:gd name="connsiteY2-134" fmla="*/ 251769 h 351722"/>
                  <a:gd name="connsiteX0-135" fmla="*/ 424068 w 4592594"/>
                  <a:gd name="connsiteY0-136" fmla="*/ 0 h 401116"/>
                  <a:gd name="connsiteX1-137" fmla="*/ 577907 w 4592594"/>
                  <a:gd name="connsiteY1-138" fmla="*/ 400898 h 401116"/>
                  <a:gd name="connsiteX2-139" fmla="*/ 4592594 w 4592594"/>
                  <a:gd name="connsiteY2-140" fmla="*/ 251769 h 401116"/>
                  <a:gd name="connsiteX0-141" fmla="*/ 424068 w 4592594"/>
                  <a:gd name="connsiteY0-142" fmla="*/ 0 h 401116"/>
                  <a:gd name="connsiteX1-143" fmla="*/ 577907 w 4592594"/>
                  <a:gd name="connsiteY1-144" fmla="*/ 400898 h 401116"/>
                  <a:gd name="connsiteX2-145" fmla="*/ 4592594 w 4592594"/>
                  <a:gd name="connsiteY2-146" fmla="*/ 338266 h 401116"/>
                  <a:gd name="connsiteX0-147" fmla="*/ 391353 w 4638179"/>
                  <a:gd name="connsiteY0-148" fmla="*/ 0 h 401116"/>
                  <a:gd name="connsiteX1-149" fmla="*/ 623492 w 4638179"/>
                  <a:gd name="connsiteY1-150" fmla="*/ 400898 h 401116"/>
                  <a:gd name="connsiteX2-151" fmla="*/ 4638179 w 4638179"/>
                  <a:gd name="connsiteY2-152" fmla="*/ 338266 h 401116"/>
                  <a:gd name="connsiteX0-153" fmla="*/ 391353 w 4904398"/>
                  <a:gd name="connsiteY0-154" fmla="*/ 0 h 401116"/>
                  <a:gd name="connsiteX1-155" fmla="*/ 623492 w 4904398"/>
                  <a:gd name="connsiteY1-156" fmla="*/ 400898 h 401116"/>
                  <a:gd name="connsiteX2-157" fmla="*/ 4904398 w 4904398"/>
                  <a:gd name="connsiteY2-158" fmla="*/ 322224 h 401116"/>
                </a:gdLst>
                <a:ahLst/>
                <a:cxnLst>
                  <a:cxn ang="0">
                    <a:pos x="connsiteX0-153" y="connsiteY0-154"/>
                  </a:cxn>
                  <a:cxn ang="0">
                    <a:pos x="connsiteX1-155" y="connsiteY1-156"/>
                  </a:cxn>
                  <a:cxn ang="0">
                    <a:pos x="connsiteX2-157" y="connsiteY2-158"/>
                  </a:cxn>
                </a:cxnLst>
                <a:rect l="l" t="t" r="r" b="b"/>
                <a:pathLst>
                  <a:path w="4904398" h="401116">
                    <a:moveTo>
                      <a:pt x="391353" y="0"/>
                    </a:moveTo>
                    <a:cubicBezTo>
                      <a:pt x="-226127" y="38897"/>
                      <a:pt x="-86259" y="411428"/>
                      <a:pt x="623492" y="400898"/>
                    </a:cubicBezTo>
                    <a:lnTo>
                      <a:pt x="4904398" y="322224"/>
                    </a:lnTo>
                  </a:path>
                </a:pathLst>
              </a:custGeom>
              <a:noFill/>
              <a:ln w="25400" cap="rnd">
                <a:solidFill>
                  <a:schemeClr val="bg1"/>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
          <p:nvSpPr>
            <p:cNvPr id="94" name="文本框 93"/>
            <p:cNvSpPr txBox="1"/>
            <p:nvPr/>
          </p:nvSpPr>
          <p:spPr>
            <a:xfrm>
              <a:off x="1407455" y="496392"/>
              <a:ext cx="4808457" cy="584775"/>
            </a:xfrm>
            <a:prstGeom prst="rect">
              <a:avLst/>
            </a:prstGeom>
            <a:noFill/>
          </p:spPr>
          <p:txBody>
            <a:bodyPr wrap="square" rtlCol="0">
              <a:spAutoFit/>
            </a:bodyPr>
            <a:lstStyle/>
            <a:p>
              <a:r>
                <a:rPr lang="en-US" altLang="zh-CN" sz="3200">
                  <a:solidFill>
                    <a:prstClr val="white"/>
                  </a:solidFill>
                  <a:latin typeface="汉仪喵魂体W" panose="00020600040101010101" pitchFamily="18" charset="-122"/>
                  <a:ea typeface="汉仪喵魂体W" panose="00020600040101010101" pitchFamily="18" charset="-122"/>
                </a:rPr>
                <a:t>2</a:t>
              </a:r>
              <a:r>
                <a:rPr lang="en-US" altLang="zh-CN" sz="3200" smtClean="0">
                  <a:solidFill>
                    <a:prstClr val="white"/>
                  </a:solidFill>
                  <a:latin typeface="汉仪喵魂体W" panose="00020600040101010101" pitchFamily="18" charset="-122"/>
                  <a:ea typeface="汉仪喵魂体W" panose="00020600040101010101" pitchFamily="18" charset="-122"/>
                </a:rPr>
                <a:t>. Bảo vệ rừng nhiệt đới</a:t>
              </a:r>
              <a:endParaRPr lang="zh-CN" altLang="en-US" sz="3200" dirty="0">
                <a:solidFill>
                  <a:prstClr val="white"/>
                </a:solidFill>
                <a:latin typeface="汉仪喵魂体W" panose="00020600040101010101" pitchFamily="18" charset="-122"/>
                <a:ea typeface="汉仪喵魂体W" panose="00020600040101010101" pitchFamily="18" charset="-122"/>
              </a:endParaRPr>
            </a:p>
          </p:txBody>
        </p:sp>
      </p:grpSp>
      <p:sp>
        <p:nvSpPr>
          <p:cNvPr id="104" name="TextBox 103"/>
          <p:cNvSpPr txBox="1"/>
          <p:nvPr/>
        </p:nvSpPr>
        <p:spPr>
          <a:xfrm>
            <a:off x="475014" y="1096033"/>
            <a:ext cx="6293921" cy="2923877"/>
          </a:xfrm>
          <a:prstGeom prst="rect">
            <a:avLst/>
          </a:prstGeom>
          <a:noFill/>
        </p:spPr>
        <p:txBody>
          <a:bodyPr wrap="square" rtlCol="0">
            <a:spAutoFit/>
          </a:bodyPr>
          <a:lstStyle/>
          <a:p>
            <a:pPr algn="just" fontAlgn="base">
              <a:lnSpc>
                <a:spcPct val="115000"/>
              </a:lnSpc>
              <a:spcAft>
                <a:spcPts val="0"/>
              </a:spcAft>
            </a:pPr>
            <a:r>
              <a:rPr lang="nl-NL" sz="3200" b="1">
                <a:solidFill>
                  <a:srgbClr val="0070C0"/>
                </a:solidFill>
                <a:latin typeface="Times New Roman"/>
                <a:ea typeface="Calibri"/>
                <a:cs typeface="Times New Roman"/>
              </a:rPr>
              <a:t>HS thảo luận cặp </a:t>
            </a:r>
            <a:r>
              <a:rPr lang="nl-NL" sz="3200" b="1" smtClean="0">
                <a:solidFill>
                  <a:srgbClr val="0070C0"/>
                </a:solidFill>
                <a:latin typeface="Times New Roman"/>
                <a:ea typeface="Calibri"/>
                <a:cs typeface="Times New Roman"/>
              </a:rPr>
              <a:t>đôi 5’ </a:t>
            </a:r>
            <a:r>
              <a:rPr lang="nl-NL" sz="3200" b="1">
                <a:solidFill>
                  <a:srgbClr val="0070C0"/>
                </a:solidFill>
                <a:latin typeface="Times New Roman"/>
                <a:ea typeface="Calibri"/>
                <a:cs typeface="Times New Roman"/>
              </a:rPr>
              <a:t>các nội dung:</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1. Vai trò của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2. Hiện trạng rừng nhiệt đới.</a:t>
            </a:r>
            <a:endParaRPr lang="en-US" sz="3200">
              <a:solidFill>
                <a:srgbClr val="0070C0"/>
              </a:solidFill>
              <a:latin typeface="Calibri"/>
              <a:ea typeface="Calibri"/>
              <a:cs typeface="Times New Roman"/>
            </a:endParaRPr>
          </a:p>
          <a:p>
            <a:pPr algn="just" fontAlgn="base">
              <a:lnSpc>
                <a:spcPct val="115000"/>
              </a:lnSpc>
              <a:spcAft>
                <a:spcPts val="0"/>
              </a:spcAft>
            </a:pPr>
            <a:r>
              <a:rPr lang="nl-NL" sz="3200" b="1">
                <a:solidFill>
                  <a:srgbClr val="0070C0"/>
                </a:solidFill>
                <a:latin typeface="Times New Roman"/>
                <a:ea typeface="Calibri"/>
                <a:cs typeface="Times New Roman"/>
              </a:rPr>
              <a:t>3. Các giải pháp bảo vệ </a:t>
            </a:r>
            <a:r>
              <a:rPr lang="nl-NL" sz="3200" b="1" smtClean="0">
                <a:solidFill>
                  <a:srgbClr val="0070C0"/>
                </a:solidFill>
                <a:latin typeface="Times New Roman"/>
                <a:ea typeface="Calibri"/>
                <a:cs typeface="Times New Roman"/>
              </a:rPr>
              <a:t>rừng.</a:t>
            </a:r>
            <a:endParaRPr lang="en-US" sz="3200">
              <a:solidFill>
                <a:srgbClr val="0070C0"/>
              </a:solidFill>
              <a:effectLst/>
              <a:latin typeface="Calibri"/>
              <a:ea typeface="Calibri"/>
              <a:cs typeface="Times New Roman"/>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1673" y="322262"/>
            <a:ext cx="3541712" cy="621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7130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circle(in)">
                                      <p:cBhvr>
                                        <p:cTn id="7" dur="2000"/>
                                        <p:tgtEl>
                                          <p:spTgt spid="1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包图主题2">
  <a:themeElements>
    <a:clrScheme name="自定义 50">
      <a:dk1>
        <a:sysClr val="windowText" lastClr="000000"/>
      </a:dk1>
      <a:lt1>
        <a:sysClr val="window" lastClr="FFFFFF"/>
      </a:lt1>
      <a:dk2>
        <a:srgbClr val="44546A"/>
      </a:dk2>
      <a:lt2>
        <a:srgbClr val="E7E6E6"/>
      </a:lt2>
      <a:accent1>
        <a:srgbClr val="FFE469"/>
      </a:accent1>
      <a:accent2>
        <a:srgbClr val="FF9CAF"/>
      </a:accent2>
      <a:accent3>
        <a:srgbClr val="81D4DE"/>
      </a:accent3>
      <a:accent4>
        <a:srgbClr val="88E5A9"/>
      </a:accent4>
      <a:accent5>
        <a:srgbClr val="FFE469"/>
      </a:accent5>
      <a:accent6>
        <a:srgbClr val="FF9CAF"/>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369</TotalTime>
  <Words>834</Words>
  <Application>Microsoft Office PowerPoint</Application>
  <PresentationFormat>Widescreen</PresentationFormat>
  <Paragraphs>118</Paragraphs>
  <Slides>18</Slides>
  <Notes>17</Notes>
  <HiddenSlides>0</HiddenSlides>
  <MMClips>2</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18</vt:i4>
      </vt:variant>
    </vt:vector>
  </HeadingPairs>
  <TitlesOfParts>
    <vt:vector size="29" baseType="lpstr">
      <vt:lpstr>微软雅黑</vt:lpstr>
      <vt:lpstr>宋体</vt:lpstr>
      <vt:lpstr>Arial</vt:lpstr>
      <vt:lpstr>Calibri</vt:lpstr>
      <vt:lpstr>Calibri Light</vt:lpstr>
      <vt:lpstr>Times New Roman</vt:lpstr>
      <vt:lpstr>方正少儿简体</vt:lpstr>
      <vt:lpstr>汉仪喵魂体W</vt:lpstr>
      <vt:lpstr>Office Theme</vt:lpstr>
      <vt:lpstr>包图主题2</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PCD</cp:lastModifiedBy>
  <cp:revision>90</cp:revision>
  <dcterms:created xsi:type="dcterms:W3CDTF">2020-11-02T15:38:20Z</dcterms:created>
  <dcterms:modified xsi:type="dcterms:W3CDTF">2022-04-14T08:42:50Z</dcterms:modified>
</cp:coreProperties>
</file>