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080" r:id="rId2"/>
    <p:sldId id="1212" r:id="rId3"/>
    <p:sldId id="1180" r:id="rId4"/>
    <p:sldId id="1181" r:id="rId5"/>
    <p:sldId id="1219" r:id="rId6"/>
    <p:sldId id="1182" r:id="rId7"/>
    <p:sldId id="1183" r:id="rId8"/>
    <p:sldId id="1220" r:id="rId9"/>
    <p:sldId id="1184" r:id="rId10"/>
    <p:sldId id="1185" r:id="rId11"/>
    <p:sldId id="1186" r:id="rId12"/>
    <p:sldId id="1187" r:id="rId13"/>
    <p:sldId id="1188" r:id="rId14"/>
    <p:sldId id="1189" r:id="rId15"/>
    <p:sldId id="1190" r:id="rId16"/>
    <p:sldId id="1191" r:id="rId17"/>
    <p:sldId id="1192" r:id="rId18"/>
    <p:sldId id="1193" r:id="rId19"/>
    <p:sldId id="1194" r:id="rId20"/>
    <p:sldId id="1195" r:id="rId21"/>
    <p:sldId id="1196" r:id="rId22"/>
    <p:sldId id="1197" r:id="rId23"/>
    <p:sldId id="1198" r:id="rId24"/>
    <p:sldId id="1199" r:id="rId25"/>
    <p:sldId id="1200" r:id="rId26"/>
    <p:sldId id="1202" r:id="rId27"/>
    <p:sldId id="1203" r:id="rId28"/>
    <p:sldId id="1205" r:id="rId29"/>
    <p:sldId id="1204" r:id="rId30"/>
    <p:sldId id="1206" r:id="rId31"/>
    <p:sldId id="1222" r:id="rId32"/>
    <p:sldId id="1221" r:id="rId33"/>
    <p:sldId id="1211" r:id="rId34"/>
    <p:sldId id="1207" r:id="rId35"/>
    <p:sldId id="1210" r:id="rId36"/>
    <p:sldId id="1208" r:id="rId37"/>
    <p:sldId id="1209" r:id="rId38"/>
    <p:sldId id="1223" r:id="rId39"/>
    <p:sldId id="11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5" autoAdjust="0"/>
    <p:restoredTop sz="94660"/>
  </p:normalViewPr>
  <p:slideViewPr>
    <p:cSldViewPr snapToGrid="0">
      <p:cViewPr varScale="1">
        <p:scale>
          <a:sx n="77" d="100"/>
          <a:sy n="77" d="100"/>
        </p:scale>
        <p:origin x="105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9AC1D-2E0F-414D-B7DA-9BF72C312DA9}" type="datetimeFigureOut">
              <a:rPr lang="en-US" smtClean="0"/>
              <a:t>03-Oct-24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2C037-D836-4C4C-8C3D-9A6239E72DAB}" type="slidenum">
              <a:rPr lang="en-US" smtClean="0"/>
              <a:t>‹#›</a:t>
            </a:fld>
            <a:endParaRPr lang="en-US"/>
          </a:p>
        </p:txBody>
      </p:sp>
    </p:spTree>
    <p:extLst>
      <p:ext uri="{BB962C8B-B14F-4D97-AF65-F5344CB8AC3E}">
        <p14:creationId xmlns:p14="http://schemas.microsoft.com/office/powerpoint/2010/main" val="200888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39</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7CDD27-0FEA-4420-8C1B-3F41BA80D640}" type="slidenum">
              <a:rPr lang="en-US" altLang="en-US" smtClean="0"/>
              <a:pPr/>
              <a:t>2</a:t>
            </a:fld>
            <a:endParaRPr lang="en-US" altLang="en-US"/>
          </a:p>
        </p:txBody>
      </p:sp>
    </p:spTree>
    <p:extLst>
      <p:ext uri="{BB962C8B-B14F-4D97-AF65-F5344CB8AC3E}">
        <p14:creationId xmlns:p14="http://schemas.microsoft.com/office/powerpoint/2010/main" val="378441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3</a:t>
            </a:fld>
            <a:endParaRPr lang="en-US" altLang="en-US"/>
          </a:p>
        </p:txBody>
      </p:sp>
    </p:spTree>
    <p:extLst>
      <p:ext uri="{BB962C8B-B14F-4D97-AF65-F5344CB8AC3E}">
        <p14:creationId xmlns:p14="http://schemas.microsoft.com/office/powerpoint/2010/main" val="56677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4</a:t>
            </a:fld>
            <a:endParaRPr lang="en-US" altLang="en-US"/>
          </a:p>
        </p:txBody>
      </p:sp>
    </p:spTree>
    <p:extLst>
      <p:ext uri="{BB962C8B-B14F-4D97-AF65-F5344CB8AC3E}">
        <p14:creationId xmlns:p14="http://schemas.microsoft.com/office/powerpoint/2010/main" val="18504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0250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9</a:t>
            </a:fld>
            <a:endParaRPr lang="en-US" altLang="en-US"/>
          </a:p>
        </p:txBody>
      </p:sp>
    </p:spTree>
    <p:extLst>
      <p:ext uri="{BB962C8B-B14F-4D97-AF65-F5344CB8AC3E}">
        <p14:creationId xmlns:p14="http://schemas.microsoft.com/office/powerpoint/2010/main" val="194448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26</a:t>
            </a:fld>
            <a:endParaRPr lang="en-US" altLang="en-US"/>
          </a:p>
        </p:txBody>
      </p:sp>
    </p:spTree>
    <p:extLst>
      <p:ext uri="{BB962C8B-B14F-4D97-AF65-F5344CB8AC3E}">
        <p14:creationId xmlns:p14="http://schemas.microsoft.com/office/powerpoint/2010/main" val="74790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33</a:t>
            </a:fld>
            <a:endParaRPr lang="en-US" altLang="zh-CN">
              <a:latin typeface="等线"/>
              <a:ea typeface="等线"/>
              <a:cs typeface="等线"/>
            </a:endParaRPr>
          </a:p>
        </p:txBody>
      </p:sp>
    </p:spTree>
    <p:extLst>
      <p:ext uri="{BB962C8B-B14F-4D97-AF65-F5344CB8AC3E}">
        <p14:creationId xmlns:p14="http://schemas.microsoft.com/office/powerpoint/2010/main" val="303552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35</a:t>
            </a:fld>
            <a:endParaRPr lang="en-US" altLang="zh-CN">
              <a:latin typeface="等线"/>
              <a:ea typeface="等线"/>
              <a:cs typeface="等线"/>
            </a:endParaRPr>
          </a:p>
        </p:txBody>
      </p:sp>
    </p:spTree>
    <p:extLst>
      <p:ext uri="{BB962C8B-B14F-4D97-AF65-F5344CB8AC3E}">
        <p14:creationId xmlns:p14="http://schemas.microsoft.com/office/powerpoint/2010/main" val="313650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AEB6-1B71-A348-30EF-7725EE5EFC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2B28D9-E2E9-D3AB-4A75-3B7E4001A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03D294-6A06-66D7-1FD1-86B196A22A26}"/>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5" name="Footer Placeholder 4">
            <a:extLst>
              <a:ext uri="{FF2B5EF4-FFF2-40B4-BE49-F238E27FC236}">
                <a16:creationId xmlns:a16="http://schemas.microsoft.com/office/drawing/2014/main" id="{A916C4C7-160E-FF27-5A1B-BA661D17E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CFA5-F2B9-DA51-A44F-EF54CD0A6ABA}"/>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421287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A07-DC9C-C102-EF45-F189B2545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F88ABC-DDF9-65E1-6C32-0E22A7A9F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C9DF3-E2F9-7497-3584-624EE38681F9}"/>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5" name="Footer Placeholder 4">
            <a:extLst>
              <a:ext uri="{FF2B5EF4-FFF2-40B4-BE49-F238E27FC236}">
                <a16:creationId xmlns:a16="http://schemas.microsoft.com/office/drawing/2014/main" id="{7D395BE5-62AA-2139-AB21-247C44471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3797B-FF35-F6D3-5217-1E467E7F01BC}"/>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421031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AE409-E075-2102-0ACA-7F3F29BBA9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56FE12-0AE9-CD15-B9AB-A7964C725A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297AC-0FA6-C374-CFFF-70BF1EED7C52}"/>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5" name="Footer Placeholder 4">
            <a:extLst>
              <a:ext uri="{FF2B5EF4-FFF2-40B4-BE49-F238E27FC236}">
                <a16:creationId xmlns:a16="http://schemas.microsoft.com/office/drawing/2014/main" id="{B47A4DE0-0893-E9F7-C4E2-ED0388536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0F787-A737-5561-A950-04442B2F7334}"/>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390657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58424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649F-5FBF-910E-2EB7-AF6ADC7FE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51679-5E25-7B2B-B4B9-2C15CCF6F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F4EB-3AB2-17AC-1121-45510EF96DA3}"/>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5" name="Footer Placeholder 4">
            <a:extLst>
              <a:ext uri="{FF2B5EF4-FFF2-40B4-BE49-F238E27FC236}">
                <a16:creationId xmlns:a16="http://schemas.microsoft.com/office/drawing/2014/main" id="{EDD605C6-839F-607D-D066-D0BB1321E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64A19-A544-E207-51EB-A232E2F16BEE}"/>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152106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EFB9-59CA-5726-3489-71FE43F52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7B4EE-5F7C-2589-7675-928ADF86C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9DA58-A31C-483A-239B-2617023649C9}"/>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5" name="Footer Placeholder 4">
            <a:extLst>
              <a:ext uri="{FF2B5EF4-FFF2-40B4-BE49-F238E27FC236}">
                <a16:creationId xmlns:a16="http://schemas.microsoft.com/office/drawing/2014/main" id="{CEE98090-730E-C805-9E78-0A92459DA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24CF3-9188-0A45-299F-C10D32336547}"/>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71324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DF91-084D-E7A7-5ED0-9ED0302068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24C67-A4BE-58BB-D1F1-D18BC2ECE9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C0537-5E90-AC5F-38F4-E6296FCD39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EFF130-B9DB-BB80-9B08-77CBD06DD9F4}"/>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6" name="Footer Placeholder 5">
            <a:extLst>
              <a:ext uri="{FF2B5EF4-FFF2-40B4-BE49-F238E27FC236}">
                <a16:creationId xmlns:a16="http://schemas.microsoft.com/office/drawing/2014/main" id="{07326F42-EA99-34CB-CD1F-0AB2BDD8D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945F2-7422-1BA1-F4DB-89BCB2F73454}"/>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197642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3997-4246-8077-94EF-85E53AF195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18EB84-CC13-1FE5-DFFA-D69587174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F26EC-24DC-EA5E-9659-5BA4F9A81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EDD137-26AE-CA06-476B-2B40863F8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C7228-0D53-9132-A856-4BECED378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BEDCB9-F24D-388F-FEE1-E5778321ABC7}"/>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8" name="Footer Placeholder 7">
            <a:extLst>
              <a:ext uri="{FF2B5EF4-FFF2-40B4-BE49-F238E27FC236}">
                <a16:creationId xmlns:a16="http://schemas.microsoft.com/office/drawing/2014/main" id="{15A1CD5A-192C-5D28-26B1-B4503546D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0653F-757D-73C2-B92F-1199213456D0}"/>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391413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7AD6-381E-D7F9-191D-32D046E24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B76643-F3B3-72D7-7D5C-5AB6C4812AC2}"/>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4" name="Footer Placeholder 3">
            <a:extLst>
              <a:ext uri="{FF2B5EF4-FFF2-40B4-BE49-F238E27FC236}">
                <a16:creationId xmlns:a16="http://schemas.microsoft.com/office/drawing/2014/main" id="{876E069B-D57B-A89B-5880-548F95829B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279034-0C12-A094-D67D-AD8F7A60790C}"/>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314874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7F719-1F98-5FD3-EED0-916E3A92B74A}"/>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3" name="Footer Placeholder 2">
            <a:extLst>
              <a:ext uri="{FF2B5EF4-FFF2-40B4-BE49-F238E27FC236}">
                <a16:creationId xmlns:a16="http://schemas.microsoft.com/office/drawing/2014/main" id="{C7FFABA1-1A5D-25DA-0597-A6D92A36B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C49FBE-9BF4-C544-32B0-DC6C23EDB6C7}"/>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193977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AB51-3DC1-94BB-2958-2A7F4570F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7669C5-CC63-3507-AB8D-C323C33AB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BD7B63-1436-87D6-9705-8C3CAC843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0D5BA-2C0D-7F80-48C8-48A7355A8B32}"/>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6" name="Footer Placeholder 5">
            <a:extLst>
              <a:ext uri="{FF2B5EF4-FFF2-40B4-BE49-F238E27FC236}">
                <a16:creationId xmlns:a16="http://schemas.microsoft.com/office/drawing/2014/main" id="{2C028E22-D327-A5D8-747A-93752AFDE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FBD24-DDB6-3DAF-BC62-7E89F6F1A8DB}"/>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84309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3ED9-90D5-7AF5-2D71-A5D3EC2AE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1EA129-6FA9-0802-44E1-218EE934A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E2A46-BCD7-4CD4-CB6F-D4E838FCD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EE588-E2B7-62F8-A369-491581171945}"/>
              </a:ext>
            </a:extLst>
          </p:cNvPr>
          <p:cNvSpPr>
            <a:spLocks noGrp="1"/>
          </p:cNvSpPr>
          <p:nvPr>
            <p:ph type="dt" sz="half" idx="10"/>
          </p:nvPr>
        </p:nvSpPr>
        <p:spPr/>
        <p:txBody>
          <a:bodyPr/>
          <a:lstStyle/>
          <a:p>
            <a:fld id="{31F3CD86-1745-4617-99B6-97987BB58A50}" type="datetimeFigureOut">
              <a:rPr lang="en-US" smtClean="0"/>
              <a:t>03-Oct-24</a:t>
            </a:fld>
            <a:endParaRPr lang="en-US"/>
          </a:p>
        </p:txBody>
      </p:sp>
      <p:sp>
        <p:nvSpPr>
          <p:cNvPr id="6" name="Footer Placeholder 5">
            <a:extLst>
              <a:ext uri="{FF2B5EF4-FFF2-40B4-BE49-F238E27FC236}">
                <a16:creationId xmlns:a16="http://schemas.microsoft.com/office/drawing/2014/main" id="{F86BB87E-19AD-A1A2-BCDE-EA82A8DE4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E7F6A-1866-C1E4-B3FE-3BEEA8781469}"/>
              </a:ext>
            </a:extLst>
          </p:cNvPr>
          <p:cNvSpPr>
            <a:spLocks noGrp="1"/>
          </p:cNvSpPr>
          <p:nvPr>
            <p:ph type="sldNum" sz="quarter" idx="12"/>
          </p:nvPr>
        </p:nvSpPr>
        <p:spPr/>
        <p:txBody>
          <a:bodyPr/>
          <a:lstStyle/>
          <a:p>
            <a:fld id="{06DC405A-43F8-419B-BA51-CFC7E02DC163}" type="slidenum">
              <a:rPr lang="en-US" smtClean="0"/>
              <a:t>‹#›</a:t>
            </a:fld>
            <a:endParaRPr lang="en-US"/>
          </a:p>
        </p:txBody>
      </p:sp>
    </p:spTree>
    <p:extLst>
      <p:ext uri="{BB962C8B-B14F-4D97-AF65-F5344CB8AC3E}">
        <p14:creationId xmlns:p14="http://schemas.microsoft.com/office/powerpoint/2010/main" val="155355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C981D-18A0-7DDB-D62B-3BBFB617D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9AB49C-6AB4-1E68-3C83-F50D97E7E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B7F26-ACA6-EFFA-B282-C40CE30F5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3CD86-1745-4617-99B6-97987BB58A50}" type="datetimeFigureOut">
              <a:rPr lang="en-US" smtClean="0"/>
              <a:t>03-Oct-24</a:t>
            </a:fld>
            <a:endParaRPr lang="en-US"/>
          </a:p>
        </p:txBody>
      </p:sp>
      <p:sp>
        <p:nvSpPr>
          <p:cNvPr id="5" name="Footer Placeholder 4">
            <a:extLst>
              <a:ext uri="{FF2B5EF4-FFF2-40B4-BE49-F238E27FC236}">
                <a16:creationId xmlns:a16="http://schemas.microsoft.com/office/drawing/2014/main" id="{09DA98F3-468C-D55E-6B8E-17C4F31AA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686CB4-1CB0-E301-A897-B450F0FCA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C405A-43F8-419B-BA51-CFC7E02DC163}" type="slidenum">
              <a:rPr lang="en-US" smtClean="0"/>
              <a:t>‹#›</a:t>
            </a:fld>
            <a:endParaRPr lang="en-US"/>
          </a:p>
        </p:txBody>
      </p:sp>
    </p:spTree>
    <p:extLst>
      <p:ext uri="{BB962C8B-B14F-4D97-AF65-F5344CB8AC3E}">
        <p14:creationId xmlns:p14="http://schemas.microsoft.com/office/powerpoint/2010/main" val="92306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3075708" y="833120"/>
            <a:ext cx="6940763" cy="16043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chemeClr val="tx1"/>
                </a:solidFill>
                <a:latin typeface="Times New Roman" panose="02020603050405020304" pitchFamily="18" charset="0"/>
                <a:cs typeface="Times New Roman" panose="02020603050405020304" pitchFamily="18" charset="0"/>
              </a:rPr>
              <a:t>Tiết</a:t>
            </a:r>
            <a:r>
              <a:rPr lang="en-US" sz="3200" b="1" dirty="0">
                <a:solidFill>
                  <a:schemeClr val="tx1"/>
                </a:solidFill>
                <a:latin typeface="Times New Roman" panose="02020603050405020304" pitchFamily="18" charset="0"/>
                <a:cs typeface="Times New Roman" panose="02020603050405020304" pitchFamily="18" charset="0"/>
              </a:rPr>
              <a:t> 8</a:t>
            </a:r>
          </a:p>
          <a:p>
            <a:pPr lvl="0" algn="ctr"/>
            <a:r>
              <a:rPr lang="de-DE" sz="3200" b="1" dirty="0">
                <a:solidFill>
                  <a:schemeClr val="tx1"/>
                </a:solidFill>
                <a:latin typeface="Times New Roman" panose="02020603050405020304" pitchFamily="18" charset="0"/>
                <a:cs typeface="Times New Roman" panose="02020603050405020304" pitchFamily="18" charset="0"/>
              </a:rPr>
              <a:t>TA ĐI TỚI</a:t>
            </a:r>
          </a:p>
          <a:p>
            <a:pPr lvl="0" algn="ctr"/>
            <a:r>
              <a:rPr lang="de-DE" sz="3200" b="1" dirty="0">
                <a:solidFill>
                  <a:schemeClr val="tx1"/>
                </a:solidFill>
                <a:latin typeface="Times New Roman" panose="02020603050405020304" pitchFamily="18" charset="0"/>
                <a:cs typeface="Times New Roman" panose="02020603050405020304" pitchFamily="18" charset="0"/>
              </a:rPr>
              <a:t>( Tố Hữu)</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678247" y="2510443"/>
            <a:ext cx="9268132" cy="4042777"/>
          </a:xfrm>
          <a:prstGeom prst="rect">
            <a:avLst/>
          </a:prstGeom>
        </p:spPr>
      </p:pic>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46841" y="1001685"/>
            <a:ext cx="3211485"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 - “con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773083" y="2069870"/>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Dấu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Tây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cuồn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cuộn</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1172095" y="5087389"/>
            <a:ext cx="94681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t>
            </a:r>
            <a:r>
              <a:rPr lang="en-US" sz="3200" b="1" dirty="0" err="1">
                <a:solidFill>
                  <a:schemeClr val="tx1"/>
                </a:solidFill>
                <a:latin typeface="Times New Roman" panose="02020603050405020304" pitchFamily="18" charset="0"/>
                <a:cs typeface="Times New Roman" panose="02020603050405020304" pitchFamily="18" charset="0"/>
              </a:rPr>
              <a:t>đất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“ta”</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989214" y="450395"/>
            <a:ext cx="6096000" cy="906402"/>
          </a:xfrm>
          <a:prstGeom prst="rect">
            <a:avLst/>
          </a:prstGeom>
        </p:spPr>
        <p:txBody>
          <a:bodyPr>
            <a:spAutoFit/>
          </a:bodyPr>
          <a:lstStyle/>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Hình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tâm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latin typeface="Times New Roman" panose="02020603050405020304" pitchFamily="18" charset="0"/>
              <a:ea typeface="Calibri" panose="020F0502020204030204" pitchFamily="34" charset="0"/>
            </a:endParaRPr>
          </a:p>
          <a:p>
            <a:pPr indent="457200"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87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4" name="Rounded Rectangle 3"/>
          <p:cNvSpPr/>
          <p:nvPr/>
        </p:nvSpPr>
        <p:spPr>
          <a:xfrm>
            <a:off x="174567" y="1388226"/>
            <a:ext cx="1877289" cy="3300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Ý nghĩa của hình ảnh “con đường”:</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46" y="556954"/>
            <a:ext cx="8203278" cy="22943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đường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6" name="Rounded Rectangle 5"/>
          <p:cNvSpPr/>
          <p:nvPr/>
        </p:nvSpPr>
        <p:spPr>
          <a:xfrm>
            <a:off x="3632663" y="3241964"/>
            <a:ext cx="8061961" cy="1546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con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mạng</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4" idx="3"/>
            <a:endCxn id="5" idx="1"/>
          </p:cNvCxnSpPr>
          <p:nvPr/>
        </p:nvCxnSpPr>
        <p:spPr>
          <a:xfrm flipV="1">
            <a:off x="2051856" y="1704110"/>
            <a:ext cx="1439490" cy="133419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4" idx="3"/>
            <a:endCxn id="6" idx="1"/>
          </p:cNvCxnSpPr>
          <p:nvPr/>
        </p:nvCxnSpPr>
        <p:spPr>
          <a:xfrm>
            <a:off x="2051856" y="3038302"/>
            <a:ext cx="1580807" cy="97674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5" name="Rounded Rectangle 4"/>
          <p:cNvSpPr/>
          <p:nvPr/>
        </p:nvSpPr>
        <p:spPr>
          <a:xfrm>
            <a:off x="773083" y="2019993"/>
            <a:ext cx="11055928"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Bắc Sơn,  Đình Cả, Thái Nguyên, Tây Bắc, Điện Biên,  Sông Lô,  bến nước Bình Ca, Phú Thọ,  Trung Hà, Hưng Hóa,    khu Ba, khu Bốn, Sông Thao,...</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9214" y="4542443"/>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 </a:t>
            </a:r>
            <a:r>
              <a:rPr lang="en-US" sz="2800" dirty="0">
                <a:solidFill>
                  <a:srgbClr val="FF0000"/>
                </a:solidFill>
                <a:latin typeface="Times New Roman" panose="02020603050405020304" pitchFamily="18" charset="0"/>
                <a:cs typeface="Times New Roman" panose="02020603050405020304" pitchFamily="18" charset="0"/>
              </a:rPr>
              <a:t>=&gt;</a:t>
            </a:r>
            <a:r>
              <a:rPr lang="en-US" dirty="0">
                <a:solidFill>
                  <a:srgbClr val="FF0000"/>
                </a:solidFill>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mênh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lớn</a:t>
            </a:r>
            <a:r>
              <a:rPr lang="en-US" sz="3200" b="1" dirty="0">
                <a:solidFill>
                  <a:srgbClr val="FF0000"/>
                </a:solidFill>
                <a:latin typeface="Times New Roman" panose="02020603050405020304" pitchFamily="18" charset="0"/>
                <a:cs typeface="Times New Roman" panose="02020603050405020304" pitchFamily="18" charset="0"/>
              </a:rPr>
              <a:t>, to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rào</a:t>
            </a:r>
            <a:r>
              <a:rPr lang="en-US" sz="3200" dirty="0">
                <a:latin typeface="Times New Roman" panose="02020603050405020304" pitchFamily="18" charset="0"/>
                <a:cs typeface="Times New Roman" panose="02020603050405020304" pitchFamily="18" charset="0"/>
              </a:rPr>
              <a:t>.</a:t>
            </a:r>
          </a:p>
        </p:txBody>
      </p:sp>
      <p:sp>
        <p:nvSpPr>
          <p:cNvPr id="10" name="Rounded Rectangle 9"/>
          <p:cNvSpPr/>
          <p:nvPr/>
        </p:nvSpPr>
        <p:spPr>
          <a:xfrm>
            <a:off x="1427939" y="642159"/>
            <a:ext cx="4116649"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00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7" name="TextBox 6"/>
          <p:cNvSpPr txBox="1"/>
          <p:nvPr/>
        </p:nvSpPr>
        <p:spPr>
          <a:xfrm>
            <a:off x="682566" y="2395915"/>
            <a:ext cx="1083148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=&gt;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gắn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liền</a:t>
            </a: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lẫy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a:t>
            </a:r>
          </a:p>
        </p:txBody>
      </p:sp>
      <p:sp>
        <p:nvSpPr>
          <p:cNvPr id="6" name="Rounded Rectangle 5"/>
          <p:cNvSpPr/>
          <p:nvPr/>
        </p:nvSpPr>
        <p:spPr>
          <a:xfrm>
            <a:off x="1427939" y="642159"/>
            <a:ext cx="4116649"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855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019993"/>
            <a:ext cx="8404167"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gắn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Hồ</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a:t>
            </a:r>
            <a:r>
              <a:rPr lang="en-US" sz="3200" dirty="0">
                <a:solidFill>
                  <a:srgbClr val="FF0000"/>
                </a:solidFill>
                <a:latin typeface="Times New Roman" panose="02020603050405020304" pitchFamily="18" charset="0"/>
                <a:cs typeface="Times New Roman" panose="02020603050405020304" pitchFamily="18" charset="0"/>
              </a:rPr>
              <a:t> Minh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172094" y="5087389"/>
            <a:ext cx="1083148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dirty="0"/>
              <a:t> </a:t>
            </a:r>
            <a:r>
              <a:rPr lang="en-US" sz="3200" b="1" dirty="0" err="1">
                <a:solidFill>
                  <a:srgbClr val="FF0000"/>
                </a:solidFill>
                <a:latin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hồi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thay</a:t>
            </a:r>
            <a:r>
              <a:rPr lang="en-US" sz="3200" b="1" dirty="0">
                <a:solidFill>
                  <a:srgbClr val="FF0000"/>
                </a:solidFill>
                <a:latin typeface="Times New Roman" panose="02020603050405020304" pitchFamily="18" charset="0"/>
                <a:cs typeface="Times New Roman" panose="02020603050405020304" pitchFamily="18" charset="0"/>
              </a:rPr>
              <a:t> da,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stretch>
            <a:fillRect/>
          </a:stretch>
        </p:blipFill>
        <p:spPr>
          <a:xfrm>
            <a:off x="299258" y="1803445"/>
            <a:ext cx="2783083" cy="2976788"/>
          </a:xfrm>
          <a:prstGeom prst="rect">
            <a:avLst/>
          </a:prstGeom>
        </p:spPr>
      </p:pic>
      <p:sp>
        <p:nvSpPr>
          <p:cNvPr id="10" name="Rounded Rectangle 9"/>
          <p:cNvSpPr/>
          <p:nvPr/>
        </p:nvSpPr>
        <p:spPr>
          <a:xfrm>
            <a:off x="1427939" y="642159"/>
            <a:ext cx="4116649"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185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2509" y="1828801"/>
            <a:ext cx="114965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Bầu trời mùa thu:</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xanh thắm</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trong sáng tuyệt trần.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Hình ảnh </a:t>
            </a:r>
            <a:r>
              <a:rPr lang="en-US" sz="3200"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tháng tám mùa thu</a:t>
            </a:r>
            <a:r>
              <a:rPr lang="en-US" sz="3200" b="1"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không chỉ tả trời thu nay 8/</a:t>
            </a:r>
            <a:r>
              <a:rPr lang="en-US" sz="3200" dirty="0">
                <a:latin typeface="Times New Roman" panose="02020603050405020304" pitchFamily="18" charset="0"/>
                <a:cs typeface="Times New Roman" panose="02020603050405020304" pitchFamily="18" charset="0"/>
              </a:rPr>
              <a:t>1954 </a:t>
            </a:r>
            <a:r>
              <a:rPr lang="vi-VN" sz="3200" dirty="0">
                <a:latin typeface="Times New Roman" panose="02020603050405020304" pitchFamily="18" charset="0"/>
                <a:cs typeface="Times New Roman" panose="02020603050405020304" pitchFamily="18" charset="0"/>
              </a:rPr>
              <a:t> mà còn </a:t>
            </a:r>
            <a:r>
              <a:rPr lang="en-US" sz="3200" dirty="0" err="1">
                <a:latin typeface="Times New Roman" panose="02020603050405020304" pitchFamily="18" charset="0"/>
                <a:cs typeface="Times New Roman" panose="02020603050405020304" pitchFamily="18" charset="0"/>
              </a:rPr>
              <a:t>gợi</a:t>
            </a:r>
            <a:r>
              <a:rPr lang="vi-VN" sz="3200" dirty="0">
                <a:latin typeface="Times New Roman" panose="02020603050405020304" pitchFamily="18" charset="0"/>
                <a:cs typeface="Times New Roman" panose="02020603050405020304" pitchFamily="18" charset="0"/>
              </a:rPr>
              <a:t> thời điểm mùa thu cách mạng năm </a:t>
            </a:r>
            <a:r>
              <a:rPr lang="en-US" sz="3200" dirty="0">
                <a:latin typeface="Times New Roman" panose="02020603050405020304" pitchFamily="18" charset="0"/>
                <a:cs typeface="Times New Roman" panose="02020603050405020304" pitchFamily="18" charset="0"/>
              </a:rPr>
              <a:t>1945</a:t>
            </a:r>
            <a:r>
              <a:rPr lang="vi-VN" sz="3200" dirty="0">
                <a:latin typeface="Times New Roman" panose="02020603050405020304" pitchFamily="18" charset="0"/>
                <a:cs typeface="Times New Roman" panose="02020603050405020304" pitchFamily="18" charset="0"/>
              </a:rPr>
              <a:t>, để từ đó như nhân đôi niềm vui độc 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cho thấy được cả quá trình kháng chiến gian khổ dài lâu của cả dân tộc ta.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hắc ám</a:t>
            </a:r>
            <a:r>
              <a:rPr lang="en-US" sz="3200" b="1"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tối tăm của những năm tháng nô lệ lầm than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qua,</a:t>
            </a:r>
            <a:r>
              <a:rPr lang="vi-VN" sz="3200" dirty="0">
                <a:latin typeface="Times New Roman" panose="02020603050405020304" pitchFamily="18" charset="0"/>
                <a:cs typeface="Times New Roman" panose="02020603050405020304" pitchFamily="18" charset="0"/>
              </a:rPr>
              <a:t> bầu trời trong sáng, thắm xanh gợi niềm vui ngày hòa bình độc lập</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niềm tin vào một tương lai tươi sáng cho toàn dân tộc</a:t>
            </a:r>
            <a:r>
              <a:rPr lang="en-US" sz="3200" dirty="0">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943032" y="256431"/>
            <a:ext cx="7415877" cy="1401922"/>
          </a:xfrm>
          <a:prstGeom prst="rect">
            <a:avLst/>
          </a:prstGeom>
        </p:spPr>
        <p:txBody>
          <a:bodyPr wrap="square">
            <a:spAutoFit/>
          </a:bodyPr>
          <a:lstStyle/>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Hình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tâm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a:t>
            </a:r>
          </a:p>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3. </a:t>
            </a:r>
            <a:r>
              <a:rPr lang="en-US" sz="2800" b="1" dirty="0" err="1">
                <a:solidFill>
                  <a:srgbClr val="FF0000"/>
                </a:solidFill>
                <a:latin typeface="Times New Roman" panose="02020603050405020304" pitchFamily="18" charset="0"/>
                <a:ea typeface="Calibri" panose="020F0502020204030204" pitchFamily="34" charset="0"/>
              </a:rPr>
              <a:t>Khung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quê</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hương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sau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chiến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tranh</a:t>
            </a:r>
            <a:r>
              <a:rPr lang="en-US" sz="2800" b="1"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latin typeface="Times New Roman" panose="02020603050405020304" pitchFamily="18" charset="0"/>
              <a:ea typeface="Calibri" panose="020F0502020204030204" pitchFamily="34" charset="0"/>
            </a:endParaRPr>
          </a:p>
          <a:p>
            <a:pPr indent="457200"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4116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818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r>
              <a:rPr lang="en-US" dirty="0"/>
              <a:t> </a:t>
            </a:r>
            <a:r>
              <a:rPr lang="en-US" sz="2400" dirty="0">
                <a:solidFill>
                  <a:srgbClr val="FF0000"/>
                </a:solidFill>
              </a:rPr>
              <a:t>-&gt;</a:t>
            </a:r>
            <a:r>
              <a:rPr lang="en-US" dirty="0"/>
              <a:t> </a:t>
            </a:r>
            <a:r>
              <a:rPr lang="en-US" sz="3200" dirty="0" err="1">
                <a:solidFill>
                  <a:srgbClr val="FF0000"/>
                </a:solidFill>
                <a:latin typeface="Times New Roman" panose="02020603050405020304" pitchFamily="18" charset="0"/>
                <a:cs typeface="Times New Roman" panose="02020603050405020304" pitchFamily="18" charset="0"/>
              </a:rPr>
              <a:t>Biện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=&gt;</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yên</a:t>
            </a:r>
            <a:r>
              <a:rPr lang="en-US" sz="3200" dirty="0">
                <a:solidFill>
                  <a:srgbClr val="FF0000"/>
                </a:solidFill>
                <a:latin typeface="Times New Roman" panose="02020603050405020304" pitchFamily="18" charset="0"/>
                <a:cs typeface="Times New Roman" panose="02020603050405020304" pitchFamily="18" charset="0"/>
              </a:rPr>
              <a:t> ả, </a:t>
            </a:r>
            <a:r>
              <a:rPr lang="en-US" sz="3200" dirty="0" err="1">
                <a:solidFill>
                  <a:srgbClr val="FF0000"/>
                </a:solidFill>
                <a:latin typeface="Times New Roman" panose="02020603050405020304" pitchFamily="18" charset="0"/>
                <a:cs typeface="Times New Roman" panose="02020603050405020304" pitchFamily="18" charset="0"/>
              </a:rPr>
              <a:t>nhịp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trở</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13905" y="5413303"/>
            <a:ext cx="1083148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Làng quê đã hồi sinh sau chiến tranh, con người và sự vật lại tràn đầy sức sống</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943032" y="256431"/>
            <a:ext cx="7415877" cy="1401922"/>
          </a:xfrm>
          <a:prstGeom prst="rect">
            <a:avLst/>
          </a:prstGeom>
        </p:spPr>
        <p:txBody>
          <a:bodyPr wrap="square">
            <a:spAutoFit/>
          </a:bodyPr>
          <a:lstStyle/>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Hình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tâm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a:t>
            </a:r>
          </a:p>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3. </a:t>
            </a:r>
            <a:r>
              <a:rPr lang="en-US" sz="2800" b="1" dirty="0" err="1">
                <a:solidFill>
                  <a:srgbClr val="FF0000"/>
                </a:solidFill>
                <a:latin typeface="Times New Roman" panose="02020603050405020304" pitchFamily="18" charset="0"/>
                <a:ea typeface="Calibri" panose="020F0502020204030204" pitchFamily="34" charset="0"/>
              </a:rPr>
              <a:t>Khung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quê</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hương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sau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chiến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tranh</a:t>
            </a:r>
            <a:r>
              <a:rPr lang="en-US" sz="2800" b="1"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latin typeface="Times New Roman" panose="02020603050405020304" pitchFamily="18" charset="0"/>
              <a:ea typeface="Calibri" panose="020F0502020204030204" pitchFamily="34" charset="0"/>
            </a:endParaRPr>
          </a:p>
          <a:p>
            <a:pPr indent="457200"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9385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r>
              <a:rPr lang="en-US" dirty="0"/>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a:t>
            </a: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80160" y="4668318"/>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Cùng sự hồi sinh của đất nước, là sự hồi sinh của làng quê, của biết bao kiếp người( từ mẹ già tới em thơ ) được sung sướng, được tự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943032" y="256431"/>
            <a:ext cx="7415877" cy="1401922"/>
          </a:xfrm>
          <a:prstGeom prst="rect">
            <a:avLst/>
          </a:prstGeom>
        </p:spPr>
        <p:txBody>
          <a:bodyPr wrap="square">
            <a:spAutoFit/>
          </a:bodyPr>
          <a:lstStyle/>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Hình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tâm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a:t>
            </a:r>
          </a:p>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3. </a:t>
            </a:r>
            <a:r>
              <a:rPr lang="en-US" sz="2800" b="1" dirty="0" err="1">
                <a:solidFill>
                  <a:srgbClr val="FF0000"/>
                </a:solidFill>
                <a:latin typeface="Times New Roman" panose="02020603050405020304" pitchFamily="18" charset="0"/>
                <a:ea typeface="Calibri" panose="020F0502020204030204" pitchFamily="34" charset="0"/>
              </a:rPr>
              <a:t>Khung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cảnh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quê</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hương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sau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chiến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tranh</a:t>
            </a:r>
            <a:r>
              <a:rPr lang="en-US" sz="2800" b="1"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latin typeface="Times New Roman" panose="02020603050405020304" pitchFamily="18" charset="0"/>
              <a:ea typeface="Calibri" panose="020F0502020204030204" pitchFamily="34" charset="0"/>
            </a:endParaRPr>
          </a:p>
          <a:p>
            <a:pPr indent="457200"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0920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21725"/>
            <a:ext cx="11055928" cy="4954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 giữa ban ngày</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Trên đường cái, ung dung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bước.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Đường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rộng thênh thang tám thước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Đẹp vô cùng, Tổ quốc</a:t>
            </a:r>
            <a:r>
              <a:rPr lang="vi-VN"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Đường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đó, tự do cuồn cuộn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Mây của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trời thắm của </a:t>
            </a:r>
            <a:r>
              <a:rPr lang="vi-VN" sz="2800" b="1" dirty="0">
                <a:solidFill>
                  <a:srgbClr val="FF0000"/>
                </a:solidFill>
                <a:latin typeface="Times New Roman" panose="02020603050405020304" pitchFamily="18" charset="0"/>
                <a:cs typeface="Times New Roman" panose="02020603050405020304" pitchFamily="18" charset="0"/>
              </a:rPr>
              <a:t>ta</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Trên đường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về lại Thủ đô</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Tre làng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lại mọc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Chuối vườn </a:t>
            </a:r>
            <a:r>
              <a:rPr lang="vi-VN" sz="2800" b="1" dirty="0">
                <a:solidFill>
                  <a:srgbClr val="FF0000"/>
                </a:solidFill>
                <a:latin typeface="Times New Roman" panose="02020603050405020304" pitchFamily="18" charset="0"/>
                <a:cs typeface="Times New Roman" panose="02020603050405020304" pitchFamily="18" charset="0"/>
              </a:rPr>
              <a:t>ta </a:t>
            </a:r>
            <a:r>
              <a:rPr lang="vi-VN" sz="2800" dirty="0">
                <a:latin typeface="Times New Roman" panose="02020603050405020304" pitchFamily="18" charset="0"/>
                <a:cs typeface="Times New Roman" panose="02020603050405020304" pitchFamily="18" charset="0"/>
              </a:rPr>
              <a:t>xanh chồi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Trâu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ra bãi ra đồi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Đồng </a:t>
            </a:r>
            <a:r>
              <a:rPr lang="vi-VN" sz="2800" b="1" dirty="0">
                <a:solidFill>
                  <a:srgbClr val="FF0000"/>
                </a:solidFill>
                <a:latin typeface="Times New Roman" panose="02020603050405020304" pitchFamily="18" charset="0"/>
                <a:cs typeface="Times New Roman" panose="02020603050405020304" pitchFamily="18" charset="0"/>
              </a:rPr>
              <a:t>ta</a:t>
            </a:r>
            <a:r>
              <a:rPr lang="vi-VN" sz="2800" dirty="0">
                <a:latin typeface="Times New Roman" panose="02020603050405020304" pitchFamily="18" charset="0"/>
                <a:cs typeface="Times New Roman" panose="02020603050405020304" pitchFamily="18" charset="0"/>
              </a:rPr>
              <a:t> lại hát hơn mười năm xưa...</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943032" y="256431"/>
            <a:ext cx="7415877" cy="587853"/>
          </a:xfrm>
          <a:prstGeom prst="rect">
            <a:avLst/>
          </a:prstGeom>
        </p:spPr>
        <p:txBody>
          <a:bodyPr wrap="square">
            <a:spAutoFit/>
          </a:bodyPr>
          <a:lstStyle/>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4.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ngẫm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896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3146" y="2768138"/>
            <a:ext cx="4104410" cy="3765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Là cái tôi riêng của cá nhân nhà thơ: </a:t>
            </a:r>
            <a:r>
              <a:rPr lang="en-US" sz="2800">
                <a:solidFill>
                  <a:srgbClr val="FF0000"/>
                </a:solidFill>
                <a:latin typeface="Times New Roman" panose="02020603050405020304" pitchFamily="18" charset="0"/>
                <a:cs typeface="Times New Roman" panose="02020603050405020304" pitchFamily="18" charset="0"/>
              </a:rPr>
              <a:t>ta đi, ta bước</a:t>
            </a:r>
          </a:p>
          <a:p>
            <a:r>
              <a:rPr lang="en-US" sz="2800">
                <a:latin typeface="Times New Roman" panose="02020603050405020304" pitchFamily="18" charset="0"/>
                <a:cs typeface="Times New Roman" panose="02020603050405020304" pitchFamily="18" charset="0"/>
              </a:rPr>
              <a:t>=&gt; tình cảm cá nhân hòa trong cảm xúc chung của cả dân tộc trong ngày đất nước độc lập, tự do.</a:t>
            </a:r>
          </a:p>
          <a:p>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465512" y="349135"/>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38997" y="2543695"/>
            <a:ext cx="7498080" cy="4256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Là cái “ta” chung của mọi người:  </a:t>
            </a:r>
            <a:r>
              <a:rPr lang="en-US" sz="2800">
                <a:solidFill>
                  <a:srgbClr val="FF0000"/>
                </a:solidFill>
                <a:latin typeface="Times New Roman" panose="02020603050405020304" pitchFamily="18" charset="0"/>
                <a:cs typeface="Times New Roman" panose="02020603050405020304" pitchFamily="18" charset="0"/>
              </a:rPr>
              <a:t>đừơng ta, tổ quốc ta, mây của ta, trời thắm của ta,  làng ta, trâu ta, đồng ta,...</a:t>
            </a:r>
          </a:p>
          <a:p>
            <a:r>
              <a:rPr lang="en-US" sz="2800">
                <a:latin typeface="Times New Roman" panose="02020603050405020304" pitchFamily="18" charset="0"/>
                <a:cs typeface="Times New Roman" panose="02020603050405020304" pitchFamily="18" charset="0"/>
              </a:rPr>
              <a:t> =&gt; Các danh từ chỉ sự vật đi kèm với đại từ “ta” vừa gợi lên sự gần gũi, thân thuộc, vừa thể hiện niềm tự hào khi   làm chủ thiên nhiên( mây, trời của ta), làm chủ quê hương (</a:t>
            </a:r>
            <a:r>
              <a:rPr lang="en-US" sz="2800">
                <a:solidFill>
                  <a:srgbClr val="FF0000"/>
                </a:solidFill>
                <a:latin typeface="Times New Roman" panose="02020603050405020304" pitchFamily="18" charset="0"/>
                <a:cs typeface="Times New Roman" panose="02020603050405020304" pitchFamily="18" charset="0"/>
              </a:rPr>
              <a:t>làng ta, tổ quốc ta</a:t>
            </a:r>
            <a:r>
              <a:rPr lang="en-US" sz="2800">
                <a:latin typeface="Times New Roman" panose="02020603050405020304" pitchFamily="18" charset="0"/>
                <a:cs typeface="Times New Roman" panose="02020603050405020304" pitchFamily="18" charset="0"/>
              </a:rPr>
              <a:t>), làm chủ cuộc sống của mình( </a:t>
            </a:r>
            <a:r>
              <a:rPr lang="en-US" sz="2800">
                <a:solidFill>
                  <a:srgbClr val="FF0000"/>
                </a:solidFill>
                <a:latin typeface="Times New Roman" panose="02020603050405020304" pitchFamily="18" charset="0"/>
                <a:cs typeface="Times New Roman" panose="02020603050405020304" pitchFamily="18" charset="0"/>
              </a:rPr>
              <a:t>vườn ta, trâu ta, đồng ta</a:t>
            </a:r>
            <a:r>
              <a:rPr lang="en-US" sz="2800">
                <a:latin typeface="Times New Roman" panose="02020603050405020304" pitchFamily="18" charset="0"/>
                <a:cs typeface="Times New Roman" panose="02020603050405020304" pitchFamily="18" charset="0"/>
              </a:rPr>
              <a:t>)</a:t>
            </a:r>
          </a:p>
        </p:txBody>
      </p:sp>
      <p:sp>
        <p:nvSpPr>
          <p:cNvPr id="3" name="TextBox 2"/>
          <p:cNvSpPr txBox="1"/>
          <p:nvPr/>
        </p:nvSpPr>
        <p:spPr>
          <a:xfrm>
            <a:off x="1683328" y="1776039"/>
            <a:ext cx="37033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Đại từ xưng hô “ta”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8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2000"/>
                                        <p:tgtEl>
                                          <p:spTgt spid="2">
                                            <p:txEl>
                                              <p:pRg st="0" end="0"/>
                                            </p:txEl>
                                          </p:spTgt>
                                        </p:tgtEl>
                                      </p:cBhvr>
                                    </p:animEffect>
                                    <p:anim calcmode="lin" valueType="num">
                                      <p:cBhvr>
                                        <p:cTn id="31"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2000"/>
                                        <p:tgtEl>
                                          <p:spTgt spid="2">
                                            <p:txEl>
                                              <p:pRg st="1" end="1"/>
                                            </p:txEl>
                                          </p:spTgt>
                                        </p:tgtEl>
                                      </p:cBhvr>
                                    </p:animEffect>
                                    <p:anim calcmode="lin" valueType="num">
                                      <p:cBhvr>
                                        <p:cTn id="38"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2542309" y="1513843"/>
            <a:ext cx="716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latin typeface="Times New Roman" panose="02020603050405020304" pitchFamily="18" charset="0"/>
                <a:cs typeface="Times New Roman" panose="02020603050405020304" pitchFamily="18" charset="0"/>
              </a:rPr>
              <a:t>PHIẾU HỌC TẬP SỐ 1: TÌM HIỂU CHUNG</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868053" y="2159283"/>
          <a:ext cx="8153400" cy="3856035"/>
        </p:xfrm>
        <a:graphic>
          <a:graphicData uri="http://schemas.openxmlformats.org/drawingml/2006/table">
            <a:tbl>
              <a:tblPr firstRow="1" firstCol="1" bandRow="1">
                <a:tableStyleId>{5C22544A-7EE6-4342-B048-85BDC9FD1C3A}</a:tableStyleId>
              </a:tblPr>
              <a:tblGrid>
                <a:gridCol w="5077691">
                  <a:extLst>
                    <a:ext uri="{9D8B030D-6E8A-4147-A177-3AD203B41FA5}">
                      <a16:colId xmlns:a16="http://schemas.microsoft.com/office/drawing/2014/main" val="20000"/>
                    </a:ext>
                  </a:extLst>
                </a:gridCol>
                <a:gridCol w="3075709">
                  <a:extLst>
                    <a:ext uri="{9D8B030D-6E8A-4147-A177-3AD203B41FA5}">
                      <a16:colId xmlns:a16="http://schemas.microsoft.com/office/drawing/2014/main" val="20001"/>
                    </a:ext>
                  </a:extLst>
                </a:gridCol>
              </a:tblGrid>
              <a:tr h="490833">
                <a:tc gridSpan="2">
                  <a:txBody>
                    <a:bodyPr/>
                    <a:lstStyle/>
                    <a:p>
                      <a:pPr marL="457200">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en-US"/>
                    </a:p>
                  </a:txBody>
                  <a:tcPr/>
                </a:tc>
                <a:extLst>
                  <a:ext uri="{0D108BD9-81ED-4DB2-BD59-A6C34878D82A}">
                    <a16:rowId xmlns:a16="http://schemas.microsoft.com/office/drawing/2014/main" val="10000"/>
                  </a:ext>
                </a:extLst>
              </a:tr>
              <a:tr h="560867">
                <a:tc>
                  <a:txBody>
                    <a:bodyPr/>
                    <a:lstStyle/>
                    <a:p>
                      <a:pPr marL="457200">
                        <a:lnSpc>
                          <a:spcPct val="115000"/>
                        </a:lnSpc>
                        <a:spcAft>
                          <a:spcPts val="0"/>
                        </a:spcAft>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560867">
                <a:tc>
                  <a:txBody>
                    <a:bodyPr/>
                    <a:lstStyle/>
                    <a:p>
                      <a:pPr marL="457200">
                        <a:lnSpc>
                          <a:spcPct val="115000"/>
                        </a:lnSpc>
                        <a:spcAft>
                          <a:spcPts val="0"/>
                        </a:spcAft>
                      </a:pP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560867">
                <a:tc>
                  <a:txBody>
                    <a:bodyPr/>
                    <a:lstStyle/>
                    <a:p>
                      <a:pPr marL="457200">
                        <a:lnSpc>
                          <a:spcPct val="115000"/>
                        </a:lnSpc>
                        <a:spcAft>
                          <a:spcPts val="0"/>
                        </a:spcAft>
                      </a:pPr>
                      <a:r>
                        <a:rPr lang="en-US" sz="2400" b="1" dirty="0" err="1">
                          <a:solidFill>
                            <a:schemeClr val="tx1"/>
                          </a:solidFill>
                          <a:latin typeface="Times New Roman" panose="02020603050405020304" pitchFamily="18" charset="0"/>
                          <a:cs typeface="Times New Roman" panose="02020603050405020304" pitchFamily="18" charset="0"/>
                        </a:rPr>
                        <a:t>Chủ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r h="560867">
                <a:tc>
                  <a:txBody>
                    <a:bodyPr/>
                    <a:lstStyle/>
                    <a:p>
                      <a:pPr marL="457200">
                        <a:lnSpc>
                          <a:spcPct val="115000"/>
                        </a:lnSpc>
                        <a:spcAft>
                          <a:spcPts val="0"/>
                        </a:spcAft>
                      </a:pPr>
                      <a:r>
                        <a:rPr lang="en-US" sz="2400" b="1" dirty="0">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692449145"/>
                  </a:ext>
                </a:extLst>
              </a:tr>
              <a:tr h="560867">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pt-B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PTBĐ chính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825964727"/>
                  </a:ext>
                </a:extLst>
              </a:tr>
              <a:tr h="560867">
                <a:tc>
                  <a:txBody>
                    <a:bodyPr/>
                    <a:lstStyle/>
                    <a:p>
                      <a:pPr marL="457200" marR="0" indent="0" algn="l" defTabSz="914400" rtl="0" eaLnBrk="1" fontAlgn="auto" latinLnBrk="0" hangingPunct="1">
                        <a:lnSpc>
                          <a:spcPct val="115000"/>
                        </a:lnSpc>
                        <a:spcBef>
                          <a:spcPts val="0"/>
                        </a:spcBef>
                        <a:spcAft>
                          <a:spcPts val="0"/>
                        </a:spcAft>
                        <a:buClrTx/>
                        <a:buSzTx/>
                        <a:buFontTx/>
                        <a:buNone/>
                        <a:tabLst/>
                        <a:defRPr/>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cục</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128684" y="115454"/>
            <a:ext cx="4995025" cy="1384995"/>
          </a:xfrm>
          <a:prstGeom prst="rect">
            <a:avLst/>
          </a:prstGeom>
          <a:noFill/>
        </p:spPr>
        <p:txBody>
          <a:bodyPr wrap="square" rtlCol="0">
            <a:spAutoFit/>
          </a:bodyPr>
          <a:lstStyle/>
          <a:p>
            <a:pPr marL="571500" indent="-571500">
              <a:buAutoNum type="romanUcPeriod"/>
            </a:pPr>
            <a:r>
              <a:rPr lang="vi-VN" sz="2800" b="1" dirty="0">
                <a:solidFill>
                  <a:srgbClr val="FF0000"/>
                </a:solidFill>
                <a:latin typeface="Times New Roman" panose="02020603050405020304" pitchFamily="18" charset="0"/>
                <a:cs typeface="Times New Roman" panose="02020603050405020304" pitchFamily="18" charset="0"/>
              </a:rPr>
              <a:t>Đ</a:t>
            </a:r>
            <a:r>
              <a:rPr lang="en-US" sz="2800" b="1" dirty="0" err="1">
                <a:solidFill>
                  <a:srgbClr val="FF0000"/>
                </a:solidFill>
                <a:latin typeface="Times New Roman" panose="02020603050405020304" pitchFamily="18" charset="0"/>
                <a:cs typeface="Times New Roman" panose="02020603050405020304" pitchFamily="18" charset="0"/>
              </a:rPr>
              <a:t>ọc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thích</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03018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96537"/>
            <a:ext cx="11055928" cy="3898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b="1"/>
              <a:t> </a:t>
            </a:r>
            <a:r>
              <a:rPr lang="en-US" sz="2400" b="1">
                <a:latin typeface="Times New Roman" panose="02020603050405020304" pitchFamily="18" charset="0"/>
                <a:cs typeface="Times New Roman" panose="02020603050405020304" pitchFamily="18" charset="0"/>
              </a:rPr>
              <a:t>Ai </a:t>
            </a:r>
            <a:r>
              <a:rPr lang="vi-VN" sz="2400" b="1">
                <a:latin typeface="Times New Roman" panose="02020603050405020304" pitchFamily="18" charset="0"/>
                <a:cs typeface="Times New Roman" panose="02020603050405020304" pitchFamily="18" charset="0"/>
              </a:rPr>
              <a:t>qua</a:t>
            </a:r>
            <a:r>
              <a:rPr lang="vi-VN" sz="2400">
                <a:latin typeface="Times New Roman" panose="02020603050405020304" pitchFamily="18" charset="0"/>
                <a:cs typeface="Times New Roman" panose="02020603050405020304" pitchFamily="18" charset="0"/>
              </a:rPr>
              <a:t> Phú Thọ</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xuôi</a:t>
            </a:r>
            <a:r>
              <a:rPr lang="vi-VN" sz="2400">
                <a:latin typeface="Times New Roman" panose="02020603050405020304" pitchFamily="18" charset="0"/>
                <a:cs typeface="Times New Roman" panose="02020603050405020304" pitchFamily="18" charset="0"/>
              </a:rPr>
              <a:t> Trung Hà</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Hưng Hoá</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xuống</a:t>
            </a:r>
            <a:r>
              <a:rPr lang="vi-VN" sz="2400">
                <a:latin typeface="Times New Roman" panose="02020603050405020304" pitchFamily="18" charset="0"/>
                <a:cs typeface="Times New Roman" panose="02020603050405020304" pitchFamily="18" charset="0"/>
              </a:rPr>
              <a:t> khu Ba</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vào</a:t>
            </a:r>
            <a:r>
              <a:rPr lang="vi-VN" sz="2400">
                <a:latin typeface="Times New Roman" panose="02020603050405020304" pitchFamily="18" charset="0"/>
                <a:cs typeface="Times New Roman" panose="02020603050405020304" pitchFamily="18" charset="0"/>
              </a:rPr>
              <a:t> khu Bốn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Hà Nội thì xuôi cùng thuyền.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Đại từ phiếm chỉ “ai” gắn liền với các động từ “qua, xuôi, về, xuống, vào” cùng các địa danh từ Bắc chí Nam muốn gợi lên hình ảnh của nhân dân những con người đã giành lại được tự do, giành lại quyền làm chủ quê hương và cuộc đời mình. </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38843" y="5857037"/>
            <a:ext cx="1083148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400">
                <a:solidFill>
                  <a:schemeClr val="tx1"/>
                </a:solidFill>
                <a:latin typeface="Times New Roman" panose="02020603050405020304" pitchFamily="18" charset="0"/>
                <a:cs typeface="Times New Roman" panose="02020603050405020304" pitchFamily="18" charset="0"/>
              </a:rPr>
              <a:t>Những con người ấy náo nức niềm vui, ngược xuôi khắp miền đất nước để chứng kiến non sông đẹp đẽ đã về ta.</a:t>
            </a:r>
          </a:p>
        </p:txBody>
      </p:sp>
      <p:sp>
        <p:nvSpPr>
          <p:cNvPr id="8" name="Curved Right Arrow 7"/>
          <p:cNvSpPr/>
          <p:nvPr/>
        </p:nvSpPr>
        <p:spPr>
          <a:xfrm>
            <a:off x="216131" y="5527963"/>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1"/>
            <a:ext cx="11055928" cy="35329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solidFill>
                  <a:srgbClr val="FF0000"/>
                </a:solidFill>
                <a:latin typeface="+mj-lt"/>
              </a:rPr>
              <a:t>Ta</a:t>
            </a:r>
            <a:r>
              <a:rPr lang="vi-VN" sz="3200" b="1">
                <a:latin typeface="+mj-lt"/>
              </a:rPr>
              <a:t> </a:t>
            </a:r>
            <a:r>
              <a:rPr lang="vi-VN" sz="3200">
                <a:latin typeface="+mj-lt"/>
              </a:rPr>
              <a:t>đi giữa ban ngày</a:t>
            </a:r>
            <a:endParaRPr lang="en-US" sz="3200">
              <a:latin typeface="+mj-lt"/>
            </a:endParaRPr>
          </a:p>
          <a:p>
            <a:r>
              <a:rPr lang="vi-VN" sz="3200">
                <a:latin typeface="+mj-lt"/>
              </a:rPr>
              <a:t>Trên đường cái, </a:t>
            </a:r>
            <a:r>
              <a:rPr lang="vi-VN" sz="3200" b="1" u="sng">
                <a:solidFill>
                  <a:srgbClr val="FF0000"/>
                </a:solidFill>
                <a:latin typeface="+mj-lt"/>
              </a:rPr>
              <a:t>ung dung</a:t>
            </a:r>
            <a:r>
              <a:rPr lang="vi-VN" sz="3200" u="sng">
                <a:solidFill>
                  <a:srgbClr val="FF0000"/>
                </a:solidFill>
                <a:latin typeface="+mj-lt"/>
              </a:rPr>
              <a:t> </a:t>
            </a:r>
            <a:r>
              <a:rPr lang="vi-VN" sz="3200" b="1" u="sng">
                <a:solidFill>
                  <a:srgbClr val="FF0000"/>
                </a:solidFill>
                <a:latin typeface="+mj-lt"/>
              </a:rPr>
              <a:t>ta</a:t>
            </a:r>
            <a:r>
              <a:rPr lang="vi-VN" sz="3200" u="sng">
                <a:solidFill>
                  <a:srgbClr val="FF0000"/>
                </a:solidFill>
                <a:latin typeface="+mj-lt"/>
              </a:rPr>
              <a:t> </a:t>
            </a:r>
            <a:r>
              <a:rPr lang="vi-VN" sz="3200" u="sng">
                <a:latin typeface="+mj-lt"/>
              </a:rPr>
              <a:t>bước.</a:t>
            </a:r>
            <a:endParaRPr lang="en-US" sz="3200">
              <a:latin typeface="+mj-lt"/>
            </a:endParaRPr>
          </a:p>
          <a:p>
            <a:r>
              <a:rPr lang="vi-VN" sz="3200">
                <a:latin typeface="+mj-lt"/>
              </a:rPr>
              <a:t> </a:t>
            </a:r>
            <a:r>
              <a:rPr lang="vi-VN" sz="3200" b="1" u="sng">
                <a:solidFill>
                  <a:srgbClr val="FF0000"/>
                </a:solidFill>
                <a:latin typeface="+mj-lt"/>
              </a:rPr>
              <a:t>Ngẩng đầu lên:</a:t>
            </a:r>
            <a:r>
              <a:rPr lang="vi-VN" sz="3200">
                <a:solidFill>
                  <a:srgbClr val="FF0000"/>
                </a:solidFill>
                <a:latin typeface="+mj-lt"/>
              </a:rPr>
              <a:t> </a:t>
            </a:r>
            <a:r>
              <a:rPr lang="vi-VN" sz="3200">
                <a:latin typeface="+mj-lt"/>
              </a:rPr>
              <a:t>trong sáng tuyệt trần</a:t>
            </a:r>
            <a:endParaRPr lang="en-US" sz="3200">
              <a:latin typeface="+mj-lt"/>
            </a:endParaRPr>
          </a:p>
          <a:p>
            <a:r>
              <a:rPr lang="en-US" sz="3200">
                <a:latin typeface="Times New Roman" panose="02020603050405020304" pitchFamily="18" charset="0"/>
                <a:cs typeface="Times New Roman" panose="02020603050405020304" pitchFamily="18" charset="0"/>
              </a:rPr>
              <a:t>Hành động tư thế:  </a:t>
            </a:r>
            <a:r>
              <a:rPr lang="en-US" sz="3200">
                <a:solidFill>
                  <a:srgbClr val="FF0000"/>
                </a:solidFill>
                <a:latin typeface="Times New Roman" panose="02020603050405020304" pitchFamily="18" charset="0"/>
                <a:cs typeface="Times New Roman" panose="02020603050405020304" pitchFamily="18" charset="0"/>
              </a:rPr>
              <a:t>“đi giữa ban ngày”, “ ung dung ta bước”, “ngẩng đầu lên”</a:t>
            </a:r>
            <a:r>
              <a:rPr lang="en-US" sz="3200">
                <a:latin typeface="Times New Roman" panose="02020603050405020304" pitchFamily="18" charset="0"/>
                <a:cs typeface="Times New Roman" panose="02020603050405020304" pitchFamily="18" charset="0"/>
              </a:rPr>
              <a:t>  gợi lên tư thế đường hoàng, ngẩng cao đầu kiêu hãnh, phong thái ung dung, tự tin của những người làm chủ.</a:t>
            </a:r>
          </a:p>
        </p:txBody>
      </p:sp>
      <p:sp>
        <p:nvSpPr>
          <p:cNvPr id="7" name="TextBox 6"/>
          <p:cNvSpPr txBox="1"/>
          <p:nvPr/>
        </p:nvSpPr>
        <p:spPr>
          <a:xfrm>
            <a:off x="1163782" y="4955830"/>
            <a:ext cx="10831483"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en-US" sz="3200" b="1" u="sng">
                <a:solidFill>
                  <a:schemeClr val="tx1"/>
                </a:solidFill>
                <a:latin typeface="Times New Roman" panose="02020603050405020304" pitchFamily="18" charset="0"/>
                <a:cs typeface="Times New Roman" panose="02020603050405020304" pitchFamily="18" charset="0"/>
              </a:rPr>
              <a:t>Niềm vui, niềm tự hào trào dâng </a:t>
            </a:r>
            <a:r>
              <a:rPr lang="en-US" sz="3200">
                <a:solidFill>
                  <a:schemeClr val="tx1"/>
                </a:solidFill>
                <a:latin typeface="Times New Roman" panose="02020603050405020304" pitchFamily="18" charset="0"/>
                <a:cs typeface="Times New Roman" panose="02020603050405020304" pitchFamily="18" charset="0"/>
              </a:rPr>
              <a:t>trong khoảnh khắc giản dị mà quý giá vô ngần, cái tư thế kiêu hãnh, ung dung  phải đánh đổi bằng bao máu xương, bao hi sinh to lớn của cả dân tộc.</a:t>
            </a:r>
          </a:p>
        </p:txBody>
      </p:sp>
      <p:sp>
        <p:nvSpPr>
          <p:cNvPr id="8" name="Curved Right Arrow 7"/>
          <p:cNvSpPr/>
          <p:nvPr/>
        </p:nvSpPr>
        <p:spPr>
          <a:xfrm>
            <a:off x="299257" y="512235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0"/>
            <a:ext cx="11055928" cy="53101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r>
              <a:rPr lang="vi-VN" sz="3200">
                <a:latin typeface="+mj-lt"/>
              </a:rPr>
              <a:t>Ờ đã chín năm rồi đấy nhỉ!</a:t>
            </a:r>
            <a:endParaRPr lang="en-US" sz="3200">
              <a:latin typeface="+mj-lt"/>
            </a:endParaRPr>
          </a:p>
          <a:p>
            <a:r>
              <a:rPr lang="vi-VN" sz="3200">
                <a:latin typeface="+mj-lt"/>
              </a:rPr>
              <a:t>Kháng chiến ba ngàn ngày không nghỉ</a:t>
            </a:r>
            <a:endParaRPr lang="en-US" sz="3200">
              <a:latin typeface="+mj-lt"/>
            </a:endParaRPr>
          </a:p>
          <a:p>
            <a:r>
              <a:rPr lang="vi-VN" sz="3200">
                <a:latin typeface="+mj-lt"/>
              </a:rPr>
              <a:t>Bắp chân, đầu gối vẫn săn gân.</a:t>
            </a:r>
            <a:endParaRPr lang="en-US" sz="3200">
              <a:latin typeface="+mj-lt"/>
            </a:endParaRPr>
          </a:p>
          <a:p>
            <a:r>
              <a:rPr lang="en-US" sz="3200">
                <a:latin typeface="+mj-lt"/>
              </a:rPr>
              <a:t>.........................................</a:t>
            </a:r>
          </a:p>
          <a:p>
            <a:r>
              <a:rPr lang="vi-VN" sz="3200">
                <a:latin typeface="+mj-lt"/>
              </a:rPr>
              <a:t>Hôm nay ngày đẹp lắm!</a:t>
            </a:r>
            <a:endParaRPr lang="en-US" sz="3200">
              <a:latin typeface="+mj-lt"/>
            </a:endParaRPr>
          </a:p>
          <a:p>
            <a:r>
              <a:rPr lang="vi-VN" sz="3200">
                <a:latin typeface="+mj-lt"/>
              </a:rPr>
              <a:t>Mây của ta, trời thắm của ta</a:t>
            </a:r>
            <a:endParaRPr lang="en-US" sz="3200">
              <a:latin typeface="+mj-lt"/>
            </a:endParaRPr>
          </a:p>
          <a:p>
            <a:r>
              <a:rPr lang="vi-VN" sz="3200">
                <a:latin typeface="+mj-lt"/>
              </a:rPr>
              <a:t>Nước Việt Nam Dân chủ cộng hoà!</a:t>
            </a:r>
            <a:endParaRPr lang="en-US" sz="3200">
              <a:latin typeface="+mj-lt"/>
            </a:endParaRPr>
          </a:p>
          <a:p>
            <a:r>
              <a:rPr lang="en-US" sz="3200">
                <a:latin typeface="+mj-lt"/>
              </a:rPr>
              <a:t>.....................................................</a:t>
            </a:r>
          </a:p>
          <a:p>
            <a:r>
              <a:rPr lang="vi-VN" sz="3200">
                <a:latin typeface="+mj-lt"/>
              </a:rPr>
              <a:t>Cờ đỏ bay quanh tóc bạc Bác Hồ!</a:t>
            </a:r>
            <a:endParaRPr lang="en-US" sz="3200">
              <a:latin typeface="+mj-lt"/>
            </a:endParaRPr>
          </a:p>
          <a:p>
            <a:endParaRPr lang="en-US" sz="3200" b="1">
              <a:latin typeface="+mj-lt"/>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3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26575" y="1115620"/>
            <a:ext cx="8973588" cy="4187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dirty="0">
              <a:latin typeface="+mj-lt"/>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Thời gian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chín năm</a:t>
            </a:r>
            <a:r>
              <a:rPr lang="en-US" sz="2800" dirty="0">
                <a:solidFill>
                  <a:srgbClr val="002060"/>
                </a:solidFill>
                <a:latin typeface="Times New Roman" panose="02020603050405020304" pitchFamily="18" charset="0"/>
                <a:cs typeface="Times New Roman" panose="02020603050405020304" pitchFamily="18" charset="0"/>
              </a:rPr>
              <a:t>,</a:t>
            </a:r>
            <a:r>
              <a:rPr lang="vi-VN" sz="2800" dirty="0">
                <a:solidFill>
                  <a:srgbClr val="002060"/>
                </a:solidFill>
                <a:latin typeface="Times New Roman" panose="02020603050405020304" pitchFamily="18" charset="0"/>
                <a:cs typeface="Times New Roman" panose="02020603050405020304" pitchFamily="18" charset="0"/>
              </a:rPr>
              <a:t> ba </a:t>
            </a:r>
            <a:r>
              <a:rPr lang="en-US" sz="2800" dirty="0" err="1">
                <a:solidFill>
                  <a:srgbClr val="002060"/>
                </a:solidFill>
                <a:latin typeface="Times New Roman" panose="02020603050405020304" pitchFamily="18" charset="0"/>
                <a:cs typeface="Times New Roman" panose="02020603050405020304" pitchFamily="18" charset="0"/>
              </a:rPr>
              <a:t>nghìn</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ngày không nghỉ </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uộc kháng chiến trường kỳ</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gian khổ</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on người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dân tộc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hình ảnh hoán dụ</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Bắp chân, đầu gối vẫn săn gân.</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a:t>
            </a:r>
            <a:r>
              <a:rPr lang="vi-VN" sz="2800" dirty="0">
                <a:latin typeface="Times New Roman" panose="02020603050405020304" pitchFamily="18" charset="0"/>
                <a:cs typeface="Times New Roman" panose="02020603050405020304" pitchFamily="18" charset="0"/>
              </a:rPr>
              <a:t> sự bền bỉ, dẻo dai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vi-VN" sz="2800" dirty="0">
                <a:latin typeface="Times New Roman" panose="02020603050405020304" pitchFamily="18" charset="0"/>
                <a:cs typeface="Times New Roman" panose="02020603050405020304" pitchFamily="18" charset="0"/>
              </a:rPr>
              <a:t> kiên cường của con người trên đường cách mạng, vẫn sẵn sàng cho thời kỳ mới.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a:t>
            </a:r>
            <a:r>
              <a:rPr lang="en-US" sz="2800" dirty="0">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Hôm nay ngày đẹp lắm! Cờ đỏ bay quanh tóc bạc Bác Hồ!</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Nước Việt Nam Dân chủ cộng hoà!</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p>
          <a:p>
            <a:r>
              <a:rPr lang="en-US" dirty="0"/>
              <a:t> </a:t>
            </a:r>
          </a:p>
          <a:p>
            <a:endParaRPr lang="en-US" sz="2400" b="1" dirty="0">
              <a:latin typeface="+mj-lt"/>
            </a:endParaRPr>
          </a:p>
        </p:txBody>
      </p:sp>
      <p:sp>
        <p:nvSpPr>
          <p:cNvPr id="7" name="TextBox 6"/>
          <p:cNvSpPr txBox="1"/>
          <p:nvPr/>
        </p:nvSpPr>
        <p:spPr>
          <a:xfrm>
            <a:off x="1080654" y="5413030"/>
            <a:ext cx="10831483"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vi-VN" sz="2800">
                <a:solidFill>
                  <a:schemeClr val="tx1"/>
                </a:solidFill>
                <a:latin typeface="Times New Roman" panose="02020603050405020304" pitchFamily="18" charset="0"/>
                <a:cs typeface="Times New Roman" panose="02020603050405020304" pitchFamily="18" charset="0"/>
              </a:rPr>
              <a:t>Vừa thể hiện niềm vui sướng, tự hào trước thành quả vĩ đại của kháng chí</a:t>
            </a:r>
            <a:r>
              <a:rPr lang="en-US" sz="2800">
                <a:solidFill>
                  <a:schemeClr val="tx1"/>
                </a:solidFill>
                <a:latin typeface="Times New Roman" panose="02020603050405020304" pitchFamily="18" charset="0"/>
                <a:cs typeface="Times New Roman" panose="02020603050405020304" pitchFamily="18" charset="0"/>
              </a:rPr>
              <a:t>ế</a:t>
            </a:r>
            <a:r>
              <a:rPr lang="vi-VN" sz="2800">
                <a:solidFill>
                  <a:schemeClr val="tx1"/>
                </a:solidFill>
                <a:latin typeface="Times New Roman" panose="02020603050405020304" pitchFamily="18" charset="0"/>
                <a:cs typeface="Times New Roman" panose="02020603050405020304" pitchFamily="18" charset="0"/>
              </a:rPr>
              <a:t>n vừa cho thấy lòng biết ơn </a:t>
            </a:r>
            <a:r>
              <a:rPr lang="en-US" sz="2800">
                <a:solidFill>
                  <a:schemeClr val="tx1"/>
                </a:solidFill>
                <a:latin typeface="Times New Roman" panose="02020603050405020304" pitchFamily="18" charset="0"/>
                <a:cs typeface="Times New Roman" panose="02020603050405020304" pitchFamily="18" charset="0"/>
              </a:rPr>
              <a:t>với</a:t>
            </a:r>
            <a:r>
              <a:rPr lang="vi-VN" sz="2800">
                <a:solidFill>
                  <a:schemeClr val="tx1"/>
                </a:solidFill>
                <a:latin typeface="Times New Roman" panose="02020603050405020304" pitchFamily="18" charset="0"/>
                <a:cs typeface="Times New Roman" panose="02020603050405020304" pitchFamily="18" charset="0"/>
              </a:rPr>
              <a:t> lãnh tụ vĩ đại của dân tộc</a:t>
            </a:r>
            <a:r>
              <a:rPr lang="en-US" sz="2800">
                <a:solidFill>
                  <a:schemeClr val="tx1"/>
                </a:solidFill>
                <a:latin typeface="Times New Roman" panose="02020603050405020304" pitchFamily="18" charset="0"/>
                <a:cs typeface="Times New Roman" panose="02020603050405020304" pitchFamily="18" charset="0"/>
              </a:rPr>
              <a:t>.</a:t>
            </a:r>
          </a:p>
        </p:txBody>
      </p:sp>
      <p:sp>
        <p:nvSpPr>
          <p:cNvPr id="8" name="Curved Right Arrow 7"/>
          <p:cNvSpPr/>
          <p:nvPr/>
        </p:nvSpPr>
        <p:spPr>
          <a:xfrm>
            <a:off x="166254" y="541447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SUY NGẪM VỀ KHÁNG CHIẾN ĐÃ QUA</a:t>
            </a:r>
          </a:p>
        </p:txBody>
      </p:sp>
      <p:pic>
        <p:nvPicPr>
          <p:cNvPr id="9" name="Picture 8"/>
          <p:cNvPicPr>
            <a:picLocks noChangeAspect="1"/>
          </p:cNvPicPr>
          <p:nvPr/>
        </p:nvPicPr>
        <p:blipFill>
          <a:blip r:embed="rId2"/>
          <a:stretch>
            <a:fillRect/>
          </a:stretch>
        </p:blipFill>
        <p:spPr>
          <a:xfrm>
            <a:off x="299258" y="1479665"/>
            <a:ext cx="2152997" cy="3300568"/>
          </a:xfrm>
          <a:prstGeom prst="rect">
            <a:avLst/>
          </a:prstGeom>
        </p:spPr>
      </p:pic>
    </p:spTree>
    <p:extLst>
      <p:ext uri="{BB962C8B-B14F-4D97-AF65-F5344CB8AC3E}">
        <p14:creationId xmlns:p14="http://schemas.microsoft.com/office/powerpoint/2010/main" val="13154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53184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Niềm sung sướng khi đất nước, quê hương đã thay da đổi thịt. </a:t>
            </a:r>
          </a:p>
          <a:p>
            <a:r>
              <a:rPr lang="en-US" sz="3200">
                <a:latin typeface="Times New Roman" panose="02020603050405020304" pitchFamily="18" charset="0"/>
                <a:cs typeface="Times New Roman" panose="02020603050405020304" pitchFamily="18" charset="0"/>
              </a:rPr>
              <a:t>+ Câu cảm thán “</a:t>
            </a:r>
            <a:r>
              <a:rPr lang="vi-VN" sz="3200" b="1">
                <a:solidFill>
                  <a:srgbClr val="FF0000"/>
                </a:solidFill>
                <a:latin typeface="Times New Roman" panose="02020603050405020304" pitchFamily="18" charset="0"/>
                <a:cs typeface="Times New Roman" panose="02020603050405020304" pitchFamily="18" charset="0"/>
              </a:rPr>
              <a:t>Đẹp vô cùng, Tổ quốc ta ơi!</a:t>
            </a:r>
            <a:r>
              <a:rPr lang="en-US" sz="3200" b="1">
                <a:solidFill>
                  <a:srgbClr val="FF0000"/>
                </a:solidFill>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=&gt; tiếng thốt lên đầy  xúc cảm, vừa vui sướng, trìu mến thiết tha vừa tự hào vô hạn trước hình ảnh Tổ quốc đẹp tươi, rộng lớn, vừa gần gũi vừa thiêng liêng vô cùng.</a:t>
            </a:r>
          </a:p>
          <a:p>
            <a:r>
              <a:rPr lang="en-US" sz="3200">
                <a:latin typeface="Times New Roman" panose="02020603050405020304" pitchFamily="18" charset="0"/>
                <a:cs typeface="Times New Roman" panose="02020603050405020304" pitchFamily="18" charset="0"/>
              </a:rPr>
              <a:t>+ Những lời trò chuyện tâm tình </a:t>
            </a:r>
            <a:r>
              <a:rPr lang="en-US" sz="3200" b="1">
                <a:solidFill>
                  <a:srgbClr val="FF0000"/>
                </a:solidFill>
                <a:latin typeface="Times New Roman" panose="02020603050405020304" pitchFamily="18" charset="0"/>
                <a:cs typeface="Times New Roman" panose="02020603050405020304" pitchFamily="18" charset="0"/>
              </a:rPr>
              <a:t>“ Mẹ ơi”, “Các em ơi”:  </a:t>
            </a:r>
            <a:r>
              <a:rPr lang="en-US" sz="3200">
                <a:latin typeface="Times New Roman" panose="02020603050405020304" pitchFamily="18" charset="0"/>
                <a:cs typeface="Times New Roman" panose="02020603050405020304" pitchFamily="18" charset="0"/>
              </a:rPr>
              <a:t>đầy yêu thương, trìu mến, như muốn loan báo tin vui, lan tỏa niềm vui khi quê hương đã sạch bóng quân thù, cuộc đời tươi sáng, ấm no, tự do đã đến.</a:t>
            </a:r>
          </a:p>
          <a:p>
            <a:r>
              <a:rPr lang="en-US" sz="3200">
                <a:latin typeface="Times New Roman" panose="02020603050405020304" pitchFamily="18" charset="0"/>
                <a:cs typeface="Times New Roman" panose="02020603050405020304" pitchFamily="18" charset="0"/>
              </a:rPr>
              <a:t> </a:t>
            </a:r>
          </a:p>
          <a:p>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380640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25586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Niềm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niềm</a:t>
            </a:r>
            <a:r>
              <a:rPr lang="en-US" sz="3200" dirty="0">
                <a:solidFill>
                  <a:srgbClr val="FF0000"/>
                </a:solidFill>
                <a:latin typeface="Times New Roman" panose="02020603050405020304" pitchFamily="18" charset="0"/>
                <a:cs typeface="Times New Roman" panose="02020603050405020304" pitchFamily="18" charset="0"/>
              </a:rPr>
              <a:t> tin </a:t>
            </a:r>
            <a:r>
              <a:rPr lang="en-US" sz="3200" dirty="0" err="1">
                <a:solidFill>
                  <a:srgbClr val="FF0000"/>
                </a:solidFill>
                <a:latin typeface="Times New Roman" panose="02020603050405020304" pitchFamily="18" charset="0"/>
                <a:cs typeface="Times New Roman" panose="02020603050405020304" pitchFamily="18" charset="0"/>
              </a:rPr>
              <a:t>bất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147410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3:</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37607" y="1965325"/>
            <a:ext cx="9019309" cy="3371446"/>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Trong phần hai của văn bản, tác giả đã sử dụng những biện pháp tu từ nào? Chỉ ra tác dụng của chúng. Từ đó em hãy cho biết nhà thơ đã trình bày bày tỏ suy nghĩ gì chặng đường sắp tới của dân tộc ta?</a:t>
            </a:r>
          </a:p>
        </p:txBody>
      </p:sp>
    </p:spTree>
    <p:extLst>
      <p:ext uri="{BB962C8B-B14F-4D97-AF65-F5344CB8AC3E}">
        <p14:creationId xmlns:p14="http://schemas.microsoft.com/office/powerpoint/2010/main" val="126339456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8" y="1115621"/>
            <a:ext cx="5968538"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Cấu trúc </a:t>
            </a:r>
            <a:r>
              <a:rPr lang="en-US" sz="3200" b="1">
                <a:latin typeface="Times New Roman" panose="02020603050405020304" pitchFamily="18" charset="0"/>
                <a:cs typeface="Times New Roman" panose="02020603050405020304" pitchFamily="18" charset="0"/>
              </a:rPr>
              <a:t>điệp ngữ</a:t>
            </a:r>
            <a:r>
              <a:rPr lang="en-US" sz="3200">
                <a:latin typeface="Times New Roman" panose="02020603050405020304" pitchFamily="18" charset="0"/>
                <a:cs typeface="Times New Roman" panose="02020603050405020304" pitchFamily="18" charset="0"/>
              </a:rPr>
              <a:t>: “Ai đi, ai vô, ai về, ai lên” kết hợp với </a:t>
            </a:r>
            <a:r>
              <a:rPr lang="en-US" sz="3200" b="1">
                <a:latin typeface="Times New Roman" panose="02020603050405020304" pitchFamily="18" charset="0"/>
                <a:cs typeface="Times New Roman" panose="02020603050405020304" pitchFamily="18" charset="0"/>
              </a:rPr>
              <a:t>biện pháp liệt kê</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1255222" y="3492790"/>
            <a:ext cx="10831483"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Hàng loạt các địa danh đã được nhắc đến</a:t>
            </a:r>
            <a:endParaRPr lang="en-US" sz="3200">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 Nam Bộ</a:t>
            </a:r>
            <a:r>
              <a:rPr lang="en-US" sz="32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3200" b="1">
                <a:solidFill>
                  <a:schemeClr val="tx1"/>
                </a:solidFill>
                <a:latin typeface="Times New Roman" panose="02020603050405020304" pitchFamily="18" charset="0"/>
                <a:cs typeface="Times New Roman" panose="02020603050405020304" pitchFamily="18" charset="0"/>
              </a:rPr>
              <a:t>+ Nam Trung Bộ</a:t>
            </a:r>
            <a:r>
              <a:rPr lang="en-US" sz="32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3200">
                <a:solidFill>
                  <a:schemeClr val="tx1"/>
                </a:solidFill>
                <a:latin typeface="Times New Roman" panose="02020603050405020304" pitchFamily="18" charset="0"/>
                <a:cs typeface="Times New Roman" panose="02020603050405020304" pitchFamily="18" charset="0"/>
              </a:rPr>
              <a:t>+ Cho đến </a:t>
            </a:r>
            <a:r>
              <a:rPr lang="en-US" sz="3200" b="1">
                <a:solidFill>
                  <a:schemeClr val="tx1"/>
                </a:solidFill>
                <a:latin typeface="Times New Roman" panose="02020603050405020304" pitchFamily="18" charset="0"/>
                <a:cs typeface="Times New Roman" panose="02020603050405020304" pitchFamily="18" charset="0"/>
              </a:rPr>
              <a:t>Tây Nguyên</a:t>
            </a:r>
            <a:r>
              <a:rPr lang="en-US" sz="32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HÌNH THỨC</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2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7" y="1115621"/>
            <a:ext cx="9351817"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=&gt; mỗi địa danh vang lên đều đẹp đẽ (rực rỡ tên vàng), đều gần gũi thân thương như một phần máu thịt không thể cắt chia (nơi chôn rau cắt rốn, khúc ruột miền Trung, quê hương ta tha thiết)</a:t>
            </a:r>
          </a:p>
        </p:txBody>
      </p:sp>
      <p:sp>
        <p:nvSpPr>
          <p:cNvPr id="7" name="TextBox 6"/>
          <p:cNvSpPr txBox="1"/>
          <p:nvPr/>
        </p:nvSpPr>
        <p:spPr>
          <a:xfrm>
            <a:off x="1255222" y="3492790"/>
            <a:ext cx="10831483"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 Nam Bộ</a:t>
            </a:r>
            <a:r>
              <a:rPr lang="en-US" sz="28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2800" b="1">
                <a:solidFill>
                  <a:schemeClr val="tx1"/>
                </a:solidFill>
                <a:latin typeface="Times New Roman" panose="02020603050405020304" pitchFamily="18" charset="0"/>
                <a:cs typeface="Times New Roman" panose="02020603050405020304" pitchFamily="18" charset="0"/>
              </a:rPr>
              <a:t>+ Nam Trung Bộ</a:t>
            </a:r>
            <a:r>
              <a:rPr lang="en-US" sz="28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2800">
                <a:solidFill>
                  <a:schemeClr val="tx1"/>
                </a:solidFill>
                <a:latin typeface="Times New Roman" panose="02020603050405020304" pitchFamily="18" charset="0"/>
                <a:cs typeface="Times New Roman" panose="02020603050405020304" pitchFamily="18" charset="0"/>
              </a:rPr>
              <a:t>+ Cho đến </a:t>
            </a:r>
            <a:r>
              <a:rPr lang="en-US" sz="2800" b="1">
                <a:solidFill>
                  <a:schemeClr val="tx1"/>
                </a:solidFill>
                <a:latin typeface="Times New Roman" panose="02020603050405020304" pitchFamily="18" charset="0"/>
                <a:cs typeface="Times New Roman" panose="02020603050405020304" pitchFamily="18" charset="0"/>
              </a:rPr>
              <a:t>Tây Nguyên</a:t>
            </a:r>
            <a:r>
              <a:rPr lang="en-US" sz="28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NỘI DUNG</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7076" y="2286001"/>
            <a:ext cx="11521440" cy="37407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Tổ quốc vẫn chưa được hoàn toàn giải phóng, đất nước chưa được thống nhất.</a:t>
            </a:r>
          </a:p>
          <a:p>
            <a:r>
              <a:rPr lang="en-US" sz="3200">
                <a:latin typeface="Times New Roman" panose="02020603050405020304" pitchFamily="18" charset="0"/>
                <a:cs typeface="Times New Roman" panose="02020603050405020304" pitchFamily="18" charset="0"/>
              </a:rPr>
              <a:t> + Đoạn thơ như lời nhắn nhủ với đồng chí đồng bào, nói lên ước vọng tha thiết muốn trở về quê hương, mong ngày đất nước thống nhất, non sông liền một giải. Đó vừa là nhiệm vụ vừa là khát vọng của cả dân tộc.</a:t>
            </a:r>
          </a:p>
          <a:p>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6" name="Oval 5"/>
          <p:cNvSpPr/>
          <p:nvPr/>
        </p:nvSpPr>
        <p:spPr>
          <a:xfrm>
            <a:off x="2593571" y="633483"/>
            <a:ext cx="6658495" cy="16525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 Suy nghĩ về chặng đường sắp tới của dân tộc</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1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810000" y="152400"/>
            <a:ext cx="8153400" cy="3704705"/>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en-US" sz="3200">
                <a:latin typeface="Times New Roman" panose="02020603050405020304" pitchFamily="18" charset="0"/>
                <a:cs typeface="Times New Roman" panose="02020603050405020304" pitchFamily="18" charset="0"/>
              </a:rPr>
              <a:t>Nhà thơ Tố Hữu(1920-2002)  là lá cờ đầu của nền thơ ca cách mạng Việt Nam. Hành trình thơ của Tố Hữu song hành với hành trình cách mạng và theo sát những sự kiện cách mạng lớn của dân tộc. </a:t>
            </a:r>
          </a:p>
        </p:txBody>
      </p:sp>
      <p:sp>
        <p:nvSpPr>
          <p:cNvPr id="4" name="Horizontal Scroll 3"/>
          <p:cNvSpPr/>
          <p:nvPr/>
        </p:nvSpPr>
        <p:spPr>
          <a:xfrm>
            <a:off x="382877" y="4121468"/>
            <a:ext cx="11658600" cy="257859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chemeClr val="tx1"/>
              </a:solidFill>
              <a:latin typeface="+mj-lt"/>
            </a:endParaRPr>
          </a:p>
          <a:p>
            <a:r>
              <a:rPr lang="en-US" sz="3200">
                <a:solidFill>
                  <a:schemeClr val="tx1"/>
                </a:solidFill>
                <a:latin typeface="Times New Roman" panose="02020603050405020304" pitchFamily="18" charset="0"/>
                <a:cs typeface="Times New Roman" panose="02020603050405020304" pitchFamily="18" charset="0"/>
              </a:rPr>
              <a:t>Một số tập thơ tiêu biểu Từ ấy (1946), Việt Bắc (1954)  Gió lộng(1961), Ra trận(1971)   Máu và hoa( 1971), Một tiếng đờn( 1992),  Ta với ta (2000)</a:t>
            </a:r>
          </a:p>
          <a:p>
            <a:pPr>
              <a:defRPr/>
            </a:pPr>
            <a:r>
              <a:rPr lang="en-US" sz="320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0813" y="754261"/>
            <a:ext cx="2378023" cy="3102844"/>
          </a:xfrm>
          <a:prstGeom prst="rect">
            <a:avLst/>
          </a:prstGeom>
        </p:spPr>
      </p:pic>
    </p:spTree>
    <p:extLst>
      <p:ext uri="{BB962C8B-B14F-4D97-AF65-F5344CB8AC3E}">
        <p14:creationId xmlns:p14="http://schemas.microsoft.com/office/powerpoint/2010/main" val="322621954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3649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Cách mạng và kháng chiến</a:t>
            </a:r>
          </a:p>
          <a:p>
            <a:r>
              <a:rPr lang="en-US" sz="3200">
                <a:latin typeface="Times New Roman" panose="02020603050405020304" pitchFamily="18" charset="0"/>
                <a:cs typeface="Times New Roman" panose="02020603050405020304" pitchFamily="18" charset="0"/>
              </a:rPr>
              <a:t>+ Đất nước</a:t>
            </a:r>
          </a:p>
          <a:p>
            <a:r>
              <a:rPr lang="en-US" sz="3200">
                <a:latin typeface="Times New Roman" panose="02020603050405020304" pitchFamily="18" charset="0"/>
                <a:cs typeface="Times New Roman" panose="02020603050405020304" pitchFamily="18" charset="0"/>
              </a:rPr>
              <a:t>+ Tình yêu đất nước</a:t>
            </a:r>
          </a:p>
        </p:txBody>
      </p:sp>
      <p:sp>
        <p:nvSpPr>
          <p:cNvPr id="3" name="Rounded Rectangle 2"/>
          <p:cNvSpPr/>
          <p:nvPr/>
        </p:nvSpPr>
        <p:spPr>
          <a:xfrm>
            <a:off x="5353396" y="1820487"/>
            <a:ext cx="6608619" cy="45803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Bài thơ thể hiện niềm vui sướng, tự hào trước hình ảnh đất nước độc lập, tự do sau những năm tháng kháng chiến chống Pháp gian khổ, trường kỳ, đồng thời bộc lộ khát vọng thống nhất đất nước của nhà thơ và mỗi người dân Việt Nam.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02204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365" y="1138609"/>
            <a:ext cx="8765308" cy="3490186"/>
          </a:xfrm>
          <a:prstGeom prst="rect">
            <a:avLst/>
          </a:prstGeom>
        </p:spPr>
        <p:txBody>
          <a:bodyPr wrap="square">
            <a:spAutoFit/>
          </a:bodyPr>
          <a:lstStyle/>
          <a:p>
            <a:pPr indent="457200" algn="just">
              <a:lnSpc>
                <a:spcPct val="115000"/>
              </a:lnSpc>
              <a:spcAft>
                <a:spcPts val="0"/>
              </a:spcAft>
            </a:pPr>
            <a:r>
              <a:rPr lang="en-US" sz="3200" b="1" dirty="0" err="1">
                <a:solidFill>
                  <a:schemeClr val="accent1"/>
                </a:solidFill>
                <a:latin typeface="Times New Roman" panose="02020603050405020304" pitchFamily="18" charset="0"/>
                <a:ea typeface="Calibri" panose="020F0502020204030204" pitchFamily="34" charset="0"/>
              </a:rPr>
              <a:t>Thực</a:t>
            </a:r>
            <a:r>
              <a:rPr lang="en-US" sz="3200" b="1" dirty="0">
                <a:solidFill>
                  <a:schemeClr val="accent1"/>
                </a:solidFill>
                <a:latin typeface="Times New Roman" panose="02020603050405020304" pitchFamily="18" charset="0"/>
                <a:ea typeface="Calibri" panose="020F0502020204030204" pitchFamily="34" charset="0"/>
              </a:rPr>
              <a:t> </a:t>
            </a:r>
            <a:r>
              <a:rPr lang="en-US" sz="3200" b="1" dirty="0" err="1">
                <a:solidFill>
                  <a:schemeClr val="accent1"/>
                </a:solidFill>
                <a:latin typeface="Times New Roman" panose="02020603050405020304" pitchFamily="18" charset="0"/>
                <a:ea typeface="Calibri" panose="020F0502020204030204" pitchFamily="34" charset="0"/>
              </a:rPr>
              <a:t>hiện</a:t>
            </a:r>
            <a:r>
              <a:rPr lang="en-US" sz="3200" b="1" dirty="0">
                <a:solidFill>
                  <a:schemeClr val="accent1"/>
                </a:solidFill>
                <a:latin typeface="Times New Roman" panose="02020603050405020304" pitchFamily="18" charset="0"/>
                <a:ea typeface="Calibri" panose="020F0502020204030204" pitchFamily="34" charset="0"/>
              </a:rPr>
              <a:t> </a:t>
            </a:r>
            <a:r>
              <a:rPr lang="en-US" sz="3200" b="1" dirty="0" err="1">
                <a:solidFill>
                  <a:schemeClr val="accent1"/>
                </a:solidFill>
                <a:latin typeface="Times New Roman" panose="02020603050405020304" pitchFamily="18" charset="0"/>
                <a:ea typeface="Calibri" panose="020F0502020204030204" pitchFamily="34" charset="0"/>
              </a:rPr>
              <a:t>yêu</a:t>
            </a:r>
            <a:r>
              <a:rPr lang="en-US" sz="3200" b="1" dirty="0">
                <a:solidFill>
                  <a:schemeClr val="accent1"/>
                </a:solidFill>
                <a:latin typeface="Times New Roman" panose="02020603050405020304" pitchFamily="18" charset="0"/>
                <a:ea typeface="Calibri" panose="020F0502020204030204" pitchFamily="34" charset="0"/>
              </a:rPr>
              <a:t> </a:t>
            </a:r>
            <a:r>
              <a:rPr lang="en-US" sz="3200" b="1" dirty="0" err="1">
                <a:solidFill>
                  <a:schemeClr val="accent1"/>
                </a:solidFill>
                <a:latin typeface="Times New Roman" panose="02020603050405020304" pitchFamily="18" charset="0"/>
                <a:ea typeface="Calibri" panose="020F0502020204030204" pitchFamily="34" charset="0"/>
              </a:rPr>
              <a:t>cầu</a:t>
            </a:r>
            <a:r>
              <a:rPr lang="en-US" sz="3200" b="1" dirty="0">
                <a:solidFill>
                  <a:schemeClr val="accent1"/>
                </a:solidFill>
                <a:latin typeface="Times New Roman" panose="02020603050405020304" pitchFamily="18" charset="0"/>
                <a:ea typeface="Calibri" panose="020F0502020204030204" pitchFamily="34" charset="0"/>
              </a:rPr>
              <a:t> </a:t>
            </a:r>
            <a:r>
              <a:rPr lang="en-US" sz="3200" b="1" dirty="0" err="1">
                <a:solidFill>
                  <a:schemeClr val="accent1"/>
                </a:solidFill>
                <a:latin typeface="Times New Roman" panose="02020603050405020304" pitchFamily="18" charset="0"/>
                <a:ea typeface="Calibri" panose="020F0502020204030204" pitchFamily="34" charset="0"/>
              </a:rPr>
              <a:t>sau</a:t>
            </a:r>
            <a:r>
              <a:rPr lang="en-US" sz="3200" b="1" dirty="0">
                <a:solidFill>
                  <a:schemeClr val="accent1"/>
                </a:solidFill>
                <a:latin typeface="Times New Roman" panose="02020603050405020304" pitchFamily="18" charset="0"/>
                <a:ea typeface="Calibri" panose="020F0502020204030204" pitchFamily="34" charset="0"/>
              </a:rPr>
              <a:t>:</a:t>
            </a:r>
          </a:p>
          <a:p>
            <a:pPr indent="457200" algn="just">
              <a:lnSpc>
                <a:spcPct val="115000"/>
              </a:lnSpc>
              <a:spcAft>
                <a:spcPts val="0"/>
              </a:spcAft>
            </a:pPr>
            <a:r>
              <a:rPr lang="en-US" sz="3200" b="1" dirty="0" err="1">
                <a:solidFill>
                  <a:srgbClr val="000000"/>
                </a:solidFill>
                <a:latin typeface="Times New Roman" panose="02020603050405020304" pitchFamily="18" charset="0"/>
                <a:ea typeface="Calibri" panose="020F0502020204030204" pitchFamily="34" charset="0"/>
              </a:rPr>
              <a:t>Đọc</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lướt</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nhanh</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nội</a:t>
            </a:r>
            <a:r>
              <a:rPr lang="en-US" sz="3200" b="1" dirty="0">
                <a:solidFill>
                  <a:srgbClr val="000000"/>
                </a:solidFill>
                <a:latin typeface="Times New Roman" panose="02020603050405020304" pitchFamily="18" charset="0"/>
                <a:ea typeface="Calibri" panose="020F0502020204030204" pitchFamily="34" charset="0"/>
              </a:rPr>
              <a:t> dung </a:t>
            </a:r>
            <a:r>
              <a:rPr lang="en-US" sz="3200" b="1" dirty="0" err="1">
                <a:solidFill>
                  <a:srgbClr val="000000"/>
                </a:solidFill>
                <a:latin typeface="Times New Roman" panose="02020603050405020304" pitchFamily="18" charset="0"/>
                <a:ea typeface="Calibri" panose="020F0502020204030204" pitchFamily="34" charset="0"/>
              </a:rPr>
              <a:t>bài</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học</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và</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tổng</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kết</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lại</a:t>
            </a:r>
            <a:r>
              <a:rPr lang="en-US" sz="3200" b="1" dirty="0">
                <a:solidFill>
                  <a:srgbClr val="000000"/>
                </a:solidFill>
                <a:latin typeface="Times New Roman" panose="02020603050405020304" pitchFamily="18" charset="0"/>
                <a:ea typeface="Calibri" panose="020F0502020204030204" pitchFamily="34" charset="0"/>
              </a:rPr>
              <a:t>: </a:t>
            </a:r>
            <a:endParaRPr lang="en-US" sz="3200" dirty="0">
              <a:solidFill>
                <a:srgbClr val="000000"/>
              </a:solidFill>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63967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4" y="804148"/>
            <a:ext cx="10529454" cy="4918269"/>
          </a:xfrm>
          <a:prstGeom prst="rect">
            <a:avLst/>
          </a:prstGeom>
        </p:spPr>
        <p:txBody>
          <a:bodyPr wrap="square">
            <a:spAutoFit/>
          </a:bodyPr>
          <a:lstStyle/>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198755" algn="l"/>
              </a:tabLs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do</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198755" algn="l"/>
              </a:tabLs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198755" algn="l"/>
              </a:tabLs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lẫy</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lừng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chặng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Qua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79387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6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48145" y="1221971"/>
            <a:ext cx="10257906" cy="5162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a:t>
            </a:r>
            <a:r>
              <a:rPr lang="vi-VN" sz="3200">
                <a:latin typeface="Times New Roman" panose="02020603050405020304" pitchFamily="18" charset="0"/>
                <a:cs typeface="Times New Roman" panose="02020603050405020304" pitchFamily="18" charset="0"/>
              </a:rPr>
              <a:t>an đề ngắn gọn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hàm súc mà chứ</a:t>
            </a:r>
            <a:r>
              <a:rPr lang="en-US" sz="32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đựng cảm xúc chủ đạo của bài thơ</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han đề gợi</a:t>
            </a:r>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hình ảnh của một con người</a:t>
            </a:r>
            <a:r>
              <a:rPr lang="vi-VN" sz="3200">
                <a:latin typeface="Times New Roman" panose="02020603050405020304" pitchFamily="18" charset="0"/>
                <a:cs typeface="Times New Roman" panose="02020603050405020304" pitchFamily="18" charset="0"/>
              </a:rPr>
              <a:t>, một dân tộc đi ra khỏi những tháng năm nô lệ lầm than, đang </a:t>
            </a:r>
            <a:r>
              <a:rPr lang="vi-VN" sz="3200" b="1">
                <a:latin typeface="Times New Roman" panose="02020603050405020304" pitchFamily="18" charset="0"/>
                <a:cs typeface="Times New Roman" panose="02020603050405020304" pitchFamily="18" charset="0"/>
              </a:rPr>
              <a:t>hiên ngang kiêu hãnh bước trên con đường</a:t>
            </a:r>
            <a:r>
              <a:rPr lang="vi-VN" sz="3200">
                <a:latin typeface="Times New Roman" panose="02020603050405020304" pitchFamily="18" charset="0"/>
                <a:cs typeface="Times New Roman" panose="02020603050405020304" pitchFamily="18" charset="0"/>
              </a:rPr>
              <a:t> đến tương lai.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Nhan đề </a:t>
            </a:r>
            <a:r>
              <a:rPr lang="vi-VN" sz="3200" b="1">
                <a:latin typeface="Times New Roman" panose="02020603050405020304" pitchFamily="18" charset="0"/>
                <a:cs typeface="Times New Roman" panose="02020603050405020304" pitchFamily="18" charset="0"/>
              </a:rPr>
              <a:t>gợi </a:t>
            </a:r>
            <a:r>
              <a:rPr lang="en-US" sz="3200" b="1">
                <a:latin typeface="Times New Roman" panose="02020603050405020304" pitchFamily="18" charset="0"/>
                <a:cs typeface="Times New Roman" panose="02020603050405020304" pitchFamily="18" charset="0"/>
              </a:rPr>
              <a:t>ra </a:t>
            </a:r>
            <a:r>
              <a:rPr lang="vi-VN" sz="3200" b="1">
                <a:latin typeface="Times New Roman" panose="02020603050405020304" pitchFamily="18" charset="0"/>
                <a:cs typeface="Times New Roman" panose="02020603050405020304" pitchFamily="18" charset="0"/>
              </a:rPr>
              <a:t>cảm xúc</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niềm vui sướng</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tự hào</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cả một </a:t>
            </a:r>
            <a:r>
              <a:rPr lang="vi-VN" sz="3200" b="1">
                <a:latin typeface="Times New Roman" panose="02020603050405020304" pitchFamily="18" charset="0"/>
                <a:cs typeface="Times New Roman" panose="02020603050405020304" pitchFamily="18" charset="0"/>
              </a:rPr>
              <a:t>niềm tin</a:t>
            </a:r>
            <a:r>
              <a:rPr lang="vi-VN" sz="3200">
                <a:latin typeface="Times New Roman" panose="02020603050405020304" pitchFamily="18" charset="0"/>
                <a:cs typeface="Times New Roman" panose="02020603050405020304" pitchFamily="18" charset="0"/>
              </a:rPr>
              <a:t> mãnh liệt vào tương lai tươi sáng của cách mạng và đất nước</a:t>
            </a:r>
            <a:r>
              <a:rPr lang="en-US" sz="3200">
                <a:latin typeface="Times New Roman" panose="02020603050405020304" pitchFamily="18" charset="0"/>
                <a:cs typeface="Times New Roman" panose="02020603050405020304" pitchFamily="18" charset="0"/>
              </a:rPr>
              <a:t>.</a:t>
            </a:r>
          </a:p>
        </p:txBody>
      </p:sp>
      <p:sp>
        <p:nvSpPr>
          <p:cNvPr id="3" name="Oval 2"/>
          <p:cNvSpPr/>
          <p:nvPr/>
        </p:nvSpPr>
        <p:spPr>
          <a:xfrm>
            <a:off x="2277688" y="457200"/>
            <a:ext cx="7498080" cy="7564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Ý nghĩa nhan đề bài thơ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99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VẬNG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8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27316" y="881149"/>
            <a:ext cx="6276109" cy="4015047"/>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Hãy chỉ ra sự kết nối về nội dung của văn bản thơ với chủ đề </a:t>
            </a:r>
            <a:r>
              <a:rPr lang="en-US" sz="3200" b="1">
                <a:latin typeface="Times New Roman" panose="02020603050405020304" pitchFamily="18" charset="0"/>
                <a:cs typeface="Times New Roman" panose="02020603050405020304" pitchFamily="18" charset="0"/>
              </a:rPr>
              <a:t>“Câu chuyện của lịch sử”</a:t>
            </a:r>
            <a:r>
              <a:rPr lang="en-US" sz="3200">
                <a:latin typeface="Times New Roman" panose="02020603050405020304" pitchFamily="18" charset="0"/>
                <a:cs typeface="Times New Roman" panose="02020603050405020304" pitchFamily="18" charset="0"/>
              </a:rPr>
              <a:t> ở bài 1</a:t>
            </a:r>
          </a:p>
        </p:txBody>
      </p:sp>
    </p:spTree>
    <p:extLst>
      <p:ext uri="{BB962C8B-B14F-4D97-AF65-F5344CB8AC3E}">
        <p14:creationId xmlns:p14="http://schemas.microsoft.com/office/powerpoint/2010/main" val="93771705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7695" y="415635"/>
            <a:ext cx="11479875" cy="550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Văn bản “Lá cờ thêu sáu chữ vàng” đã tái hiện hào khí Đông A vang dội của lịch sử nhà Trần trong giai đoạn kháng chiến chống quân Nguyên Mông.</a:t>
            </a:r>
          </a:p>
          <a:p>
            <a:r>
              <a:rPr lang="en-US" sz="3200">
                <a:latin typeface="Times New Roman" panose="02020603050405020304" pitchFamily="18" charset="0"/>
                <a:cs typeface="Times New Roman" panose="02020603050405020304" pitchFamily="18" charset="0"/>
              </a:rPr>
              <a:t>+ Trích đoạn “Quang Trung đại phá quân Thanh” khắc họa hình ảnh người anh hùng dân tộc Quang Trung anh dũng lẫm liệt trong cuộc kháng chiến chống quân Thanh xâm lược. </a:t>
            </a:r>
          </a:p>
          <a:p>
            <a:r>
              <a:rPr lang="en-US" sz="3200">
                <a:latin typeface="Times New Roman" panose="02020603050405020304" pitchFamily="18" charset="0"/>
                <a:cs typeface="Times New Roman" panose="02020603050405020304" pitchFamily="18" charset="0"/>
              </a:rPr>
              <a:t>+ Đoạn trích “Ta đi tới” đã tái hiện một giai đoạn lịch sử đầy máu lửa, đau thương nhưng cũng rất đỗi tự hào của dân tộc ta- thời kỳ kháng chiến chống Pháp- nhưng dưới hình thức một bài thơ tự do</a:t>
            </a:r>
          </a:p>
        </p:txBody>
      </p:sp>
    </p:spTree>
    <p:extLst>
      <p:ext uri="{BB962C8B-B14F-4D97-AF65-F5344CB8AC3E}">
        <p14:creationId xmlns:p14="http://schemas.microsoft.com/office/powerpoint/2010/main" val="37615707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5" y="387655"/>
            <a:ext cx="10963562" cy="6108852"/>
          </a:xfrm>
          <a:prstGeom prst="rect">
            <a:avLst/>
          </a:prstGeom>
        </p:spPr>
        <p:txBody>
          <a:bodyPr wrap="square">
            <a:spAutoFit/>
          </a:bodyPr>
          <a:lstStyle/>
          <a:p>
            <a:pPr indent="457200" algn="just">
              <a:lnSpc>
                <a:spcPct val="115000"/>
              </a:lnSpc>
              <a:spcAft>
                <a:spcPts val="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ài văn k</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ể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15000"/>
              </a:lnSpc>
              <a:spcAft>
                <a:spcPts val="10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Thể hiện được cảm xúc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85800">
              <a:lnSpc>
                <a:spcPct val="115000"/>
              </a:lnSpc>
              <a:spcAft>
                <a:spcPts val="10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40275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043709" y="741679"/>
            <a:ext cx="10882745" cy="5814290"/>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xứ</a:t>
            </a:r>
            <a:r>
              <a:rPr lang="en-US" sz="2800" b="1" dirty="0">
                <a:solidFill>
                  <a:schemeClr val="tx1"/>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in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Việt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Bắc</a:t>
            </a:r>
            <a:r>
              <a:rPr lang="en-US" sz="2800" dirty="0">
                <a:solidFill>
                  <a:srgbClr val="FF0000"/>
                </a:solidFill>
                <a:latin typeface="Times New Roman" panose="02020603050405020304" pitchFamily="18" charset="0"/>
                <a:cs typeface="Times New Roman" panose="02020603050405020304" pitchFamily="18" charset="0"/>
              </a:rPr>
              <a:t>” (1954)</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Hoàn cảnh sáng tác gắn với bối cảnh lịch sử năm 195</a:t>
            </a:r>
            <a:r>
              <a:rPr lang="en-US" sz="2800"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cuộc kháng chiến chống Pháp kết thúc thắng lợi,</a:t>
            </a:r>
            <a:r>
              <a:rPr lang="vi-VN" sz="2800" dirty="0">
                <a:latin typeface="Times New Roman" panose="02020603050405020304" pitchFamily="18" charset="0"/>
                <a:cs typeface="Times New Roman" panose="02020603050405020304" pitchFamily="18" charset="0"/>
              </a:rPr>
              <a:t> miền Bắc hoàn toàn giải phóng, đi lên xây dựng chủ nghĩa xã hội, miền Nam tiếp tục công cuộc đấu tranh đến để thống nhất đất nước. Trong không khí vui tươi, phấn chấn đó, nhà thơ </a:t>
            </a:r>
            <a:r>
              <a:rPr lang="vi-VN" sz="2800" b="1" dirty="0">
                <a:latin typeface="Times New Roman" panose="02020603050405020304" pitchFamily="18" charset="0"/>
                <a:cs typeface="Times New Roman" panose="02020603050405020304" pitchFamily="18" charset="0"/>
              </a:rPr>
              <a:t>vừa ca ngợi những chiến thắng</a:t>
            </a:r>
            <a:r>
              <a:rPr lang="vi-VN" sz="2800" dirty="0">
                <a:latin typeface="Times New Roman" panose="02020603050405020304" pitchFamily="18" charset="0"/>
                <a:cs typeface="Times New Roman" panose="02020603050405020304" pitchFamily="18" charset="0"/>
              </a:rPr>
              <a:t> lừng lẫy của cuộc kháng chiến trong chặng đường đã qua, vừa thể hiện </a:t>
            </a:r>
            <a:r>
              <a:rPr lang="vi-VN" sz="2800" b="1" dirty="0">
                <a:latin typeface="Times New Roman" panose="02020603050405020304" pitchFamily="18" charset="0"/>
                <a:cs typeface="Times New Roman" panose="02020603050405020304" pitchFamily="18" charset="0"/>
              </a:rPr>
              <a:t>những suy nghĩ sâu sắc về chặng đường sắp tới</a:t>
            </a:r>
            <a:r>
              <a:rPr lang="vi-VN" sz="2800" dirty="0">
                <a:latin typeface="Times New Roman" panose="02020603050405020304" pitchFamily="18" charset="0"/>
                <a:cs typeface="Times New Roman" panose="02020603050405020304" pitchFamily="18" charset="0"/>
              </a:rPr>
              <a:t> của dân tộc</a:t>
            </a:r>
            <a:r>
              <a:rPr lang="en-US" sz="2800" dirty="0">
                <a:latin typeface="Times New Roman" panose="02020603050405020304" pitchFamily="18" charset="0"/>
                <a:cs typeface="Times New Roman" panose="02020603050405020304" pitchFamily="18" charset="0"/>
              </a:rPr>
              <a:t>.</a:t>
            </a:r>
          </a:p>
        </p:txBody>
      </p:sp>
      <p:sp>
        <p:nvSpPr>
          <p:cNvPr id="5" name="Oval 4"/>
          <p:cNvSpPr/>
          <p:nvPr/>
        </p:nvSpPr>
        <p:spPr>
          <a:xfrm>
            <a:off x="886690" y="1"/>
            <a:ext cx="3657601" cy="1209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dirty="0">
                <a:solidFill>
                  <a:schemeClr val="accent1"/>
                </a:solidFill>
                <a:latin typeface="Times New Roman" panose="02020603050405020304" pitchFamily="18" charset="0"/>
                <a:cs typeface="Times New Roman" panose="02020603050405020304" pitchFamily="18" charset="0"/>
              </a:rPr>
              <a:t>3. </a:t>
            </a:r>
            <a:r>
              <a:rPr lang="en-US" sz="3200" b="1" dirty="0" err="1">
                <a:solidFill>
                  <a:schemeClr val="accent1"/>
                </a:solidFill>
                <a:latin typeface="Times New Roman" panose="02020603050405020304" pitchFamily="18" charset="0"/>
                <a:cs typeface="Times New Roman" panose="02020603050405020304" pitchFamily="18" charset="0"/>
              </a:rPr>
              <a:t>Tác</a:t>
            </a: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err="1">
                <a:solidFill>
                  <a:schemeClr val="accent1"/>
                </a:solidFill>
                <a:latin typeface="Times New Roman" panose="02020603050405020304" pitchFamily="18" charset="0"/>
                <a:cs typeface="Times New Roman" panose="02020603050405020304" pitchFamily="18" charset="0"/>
              </a:rPr>
              <a:t>phẩm</a:t>
            </a:r>
            <a:r>
              <a:rPr lang="en-US" sz="3200" b="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391098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963" y="1012825"/>
            <a:ext cx="10515600" cy="4351338"/>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Xuất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xứ</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in </a:t>
            </a:r>
            <a:r>
              <a:rPr lang="en-US" i="1" dirty="0" err="1">
                <a:solidFill>
                  <a:srgbClr val="FF0000"/>
                </a:solidFill>
                <a:latin typeface="Times New Roman" panose="02020603050405020304" pitchFamily="18" charset="0"/>
                <a:cs typeface="Times New Roman" panose="02020603050405020304" pitchFamily="18" charset="0"/>
              </a:rPr>
              <a:t>trong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tập</a:t>
            </a:r>
            <a:r>
              <a:rPr lang="en-US"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Việt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Bắc</a:t>
            </a:r>
            <a:r>
              <a:rPr lang="en-US" i="1" dirty="0">
                <a:solidFill>
                  <a:srgbClr val="FF0000"/>
                </a:solidFill>
                <a:latin typeface="Times New Roman" panose="02020603050405020304" pitchFamily="18" charset="0"/>
                <a:cs typeface="Times New Roman" panose="02020603050405020304" pitchFamily="18" charset="0"/>
              </a:rPr>
              <a:t>” (1954)</a:t>
            </a:r>
          </a:p>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cảnh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Tháng</a:t>
            </a:r>
            <a:r>
              <a:rPr lang="en-US" i="1" dirty="0">
                <a:solidFill>
                  <a:srgbClr val="FF0000"/>
                </a:solidFill>
                <a:latin typeface="Times New Roman" panose="02020603050405020304" pitchFamily="18" charset="0"/>
                <a:cs typeface="Times New Roman" panose="02020603050405020304" pitchFamily="18" charset="0"/>
              </a:rPr>
              <a:t> 8 </a:t>
            </a:r>
            <a:r>
              <a:rPr lang="en-US" i="1" dirty="0" err="1">
                <a:solidFill>
                  <a:srgbClr val="FF0000"/>
                </a:solidFill>
                <a:latin typeface="Times New Roman" panose="02020603050405020304" pitchFamily="18" charset="0"/>
                <a:cs typeface="Times New Roman" panose="02020603050405020304" pitchFamily="18" charset="0"/>
              </a:rPr>
              <a:t>năm</a:t>
            </a:r>
            <a:r>
              <a:rPr lang="en-US" i="1" dirty="0">
                <a:solidFill>
                  <a:srgbClr val="FF0000"/>
                </a:solidFill>
                <a:latin typeface="Times New Roman" panose="02020603050405020304" pitchFamily="18" charset="0"/>
                <a:cs typeface="Times New Roman" panose="02020603050405020304" pitchFamily="18" charset="0"/>
              </a:rPr>
              <a:t> 1954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a:t>
            </a:r>
          </a:p>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thơ</a:t>
            </a:r>
            <a:r>
              <a:rPr lang="en-US" b="1"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do</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ngợi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lẫy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045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cục</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4" name="Rounded Rectangle 3"/>
          <p:cNvSpPr/>
          <p:nvPr/>
        </p:nvSpPr>
        <p:spPr>
          <a:xfrm>
            <a:off x="673330" y="1695797"/>
            <a:ext cx="5586153"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Ta đi giữa ban ngày</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Tiếng các em thánh thót quanh làng</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Niềm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vui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sướng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do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suy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ngẫm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chặng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vừa</a:t>
            </a:r>
            <a:r>
              <a:rPr lang="en-US" sz="3200" dirty="0">
                <a:solidFill>
                  <a:srgbClr val="FF0000"/>
                </a:solidFill>
                <a:latin typeface="Times New Roman" panose="02020603050405020304" pitchFamily="18" charset="0"/>
                <a:cs typeface="Times New Roman" panose="02020603050405020304" pitchFamily="18" charset="0"/>
              </a:rPr>
              <a:t> qua. </a:t>
            </a:r>
          </a:p>
        </p:txBody>
      </p:sp>
      <p:sp>
        <p:nvSpPr>
          <p:cNvPr id="5" name="Rounded Rectangle 4"/>
          <p:cNvSpPr/>
          <p:nvPr/>
        </p:nvSpPr>
        <p:spPr>
          <a:xfrm>
            <a:off x="6259483" y="1695797"/>
            <a:ext cx="5112327"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suy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chặng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sắp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tộc</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0215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2062103"/>
          </a:xfrm>
          <a:prstGeom prst="rect">
            <a:avLst/>
          </a:prstGeom>
          <a:noFill/>
        </p:spPr>
        <p:txBody>
          <a:bodyPr wrap="square" rtlCol="0">
            <a:spAutoFit/>
          </a:bodyPr>
          <a:lstStyle/>
          <a:p>
            <a:endParaRPr lang="en-US" sz="3200" b="1" dirty="0">
              <a:latin typeface="+mj-lt"/>
            </a:endParaRPr>
          </a:p>
          <a:p>
            <a:r>
              <a:rPr lang="vi-VN" sz="3200" b="1" dirty="0">
                <a:solidFill>
                  <a:srgbClr val="FF0000"/>
                </a:solidFill>
                <a:latin typeface="Times New Roman" panose="02020603050405020304" pitchFamily="18" charset="0"/>
                <a:cs typeface="Times New Roman" panose="02020603050405020304" pitchFamily="18" charset="0"/>
              </a:rPr>
              <a:t>II. K</a:t>
            </a:r>
            <a:r>
              <a:rPr lang="en-US" sz="3200" b="1" dirty="0" err="1">
                <a:solidFill>
                  <a:srgbClr val="FF0000"/>
                </a:solidFill>
                <a:latin typeface="Times New Roman" panose="02020603050405020304" pitchFamily="18" charset="0"/>
                <a:cs typeface="Times New Roman" panose="02020603050405020304" pitchFamily="18" charset="0"/>
              </a:rPr>
              <a:t>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Bối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lịch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3"/>
          <a:stretch>
            <a:fillRect/>
          </a:stretch>
        </p:blipFill>
        <p:spPr>
          <a:xfrm>
            <a:off x="6809422" y="2272146"/>
            <a:ext cx="4504200" cy="3916218"/>
          </a:xfrm>
          <a:prstGeom prst="rect">
            <a:avLst/>
          </a:prstGeom>
        </p:spPr>
      </p:pic>
      <p:sp>
        <p:nvSpPr>
          <p:cNvPr id="6" name="Rectangle 5"/>
          <p:cNvSpPr/>
          <p:nvPr/>
        </p:nvSpPr>
        <p:spPr>
          <a:xfrm>
            <a:off x="6326908" y="1122218"/>
            <a:ext cx="5310909" cy="729430"/>
          </a:xfrm>
          <a:prstGeom prst="rect">
            <a:avLst/>
          </a:prstGeom>
        </p:spPr>
        <p:txBody>
          <a:bodyPr wrap="square">
            <a:spAutoFit/>
          </a:bodyPr>
          <a:lstStyle/>
          <a:p>
            <a:pPr indent="457200" algn="just">
              <a:lnSpc>
                <a:spcPct val="115000"/>
              </a:lnSpc>
              <a:spcAft>
                <a:spcPts val="0"/>
              </a:spcAft>
            </a:pPr>
            <a:r>
              <a:rPr lang="en-US" b="1" dirty="0" err="1">
                <a:solidFill>
                  <a:srgbClr val="000000"/>
                </a:solidFill>
                <a:latin typeface="Times New Roman" panose="02020603050405020304" pitchFamily="18" charset="0"/>
                <a:ea typeface="Calibri" panose="020F0502020204030204" pitchFamily="34" charset="0"/>
              </a:rPr>
              <a:t>Đọc</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văn</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bản</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và</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hoàn</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thành</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phiếu</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học</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tập</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theo</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yêu</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cầu</a:t>
            </a:r>
            <a:r>
              <a:rPr lang="en-US" b="1"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sau</a:t>
            </a:r>
            <a:r>
              <a:rPr lang="en-US" b="1" dirty="0">
                <a:solidFill>
                  <a:srgbClr val="000000"/>
                </a:solidFill>
                <a:latin typeface="Times New Roman" panose="02020603050405020304" pitchFamily="18" charset="0"/>
                <a:ea typeface="Calibri" panose="020F0502020204030204" pitchFamily="34" charset="0"/>
              </a:rPr>
              <a:t>:</a:t>
            </a:r>
            <a:endParaRPr lang="en-US"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9916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0"/>
            <a:ext cx="11305309" cy="5149102"/>
          </a:xfrm>
          <a:prstGeom prst="rect">
            <a:avLst/>
          </a:prstGeom>
        </p:spPr>
        <p:txBody>
          <a:bodyPr wrap="square">
            <a:spAutoFit/>
          </a:bodyPr>
          <a:lstStyle/>
          <a:p>
            <a:pPr lvl="0" algn="just">
              <a:lnSpc>
                <a:spcPct val="115000"/>
              </a:lnSpc>
              <a:spcAft>
                <a:spcPts val="0"/>
              </a:spcAft>
              <a:tabLst>
                <a:tab pos="198755" algn="l"/>
              </a:tabLs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chè</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Tum,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tabLst>
                <a:tab pos="198755" algn="l"/>
              </a:tabLs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1945</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lẫy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tabLst>
                <a:tab pos="198755" algn="l"/>
              </a:tabLs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Tháng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Tám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mùa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thu</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Nước</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Việt</a:t>
            </a:r>
            <a:r>
              <a:rPr lang="en-US" sz="2400" i="1" dirty="0">
                <a:latin typeface="Times New Roman" panose="02020603050405020304" pitchFamily="18" charset="0"/>
                <a:ea typeface="Calibri" panose="020F0502020204030204" pitchFamily="34" charset="0"/>
              </a:rPr>
              <a:t> Nam </a:t>
            </a:r>
            <a:r>
              <a:rPr lang="en-US" sz="2400" i="1" dirty="0" err="1">
                <a:latin typeface="Times New Roman" panose="02020603050405020304" pitchFamily="18" charset="0"/>
                <a:ea typeface="Calibri" panose="020F0502020204030204" pitchFamily="34" charset="0"/>
              </a:rPr>
              <a:t>dân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chủ</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cộng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hòa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chiến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lịch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Phủ</a:t>
            </a:r>
            <a:r>
              <a:rPr lang="en-US" sz="2400" dirty="0">
                <a:latin typeface="Times New Roman" panose="02020603050405020304" pitchFamily="18" charset="0"/>
                <a:ea typeface="Calibri" panose="020F0502020204030204" pitchFamily="34" charset="0"/>
              </a:rPr>
              <a:t>.</a:t>
            </a:r>
            <a:endParaRPr lang="en-US" sz="2400" dirty="0"/>
          </a:p>
        </p:txBody>
      </p:sp>
      <p:sp>
        <p:nvSpPr>
          <p:cNvPr id="3" name="Rectangle 2"/>
          <p:cNvSpPr/>
          <p:nvPr/>
        </p:nvSpPr>
        <p:spPr>
          <a:xfrm>
            <a:off x="604981" y="5001665"/>
            <a:ext cx="11111345" cy="907749"/>
          </a:xfrm>
          <a:prstGeom prst="rect">
            <a:avLst/>
          </a:prstGeom>
        </p:spPr>
        <p:txBody>
          <a:bodyPr wrap="square">
            <a:spAutoFit/>
          </a:bodyPr>
          <a:lstStyle/>
          <a:p>
            <a:pPr indent="457200" algn="just">
              <a:lnSpc>
                <a:spcPct val="115000"/>
              </a:lnSpc>
              <a:spcAft>
                <a:spcPts val="0"/>
              </a:spcAft>
            </a:pPr>
            <a:r>
              <a:rPr lang="en-US" sz="2400" dirty="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Bối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cảnh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lịch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sử</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cụ</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gợi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nguồn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cảm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ca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giả</a:t>
            </a:r>
            <a:r>
              <a:rPr lang="en-US" sz="2400" dirty="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tự</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hào</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ngợi</a:t>
            </a:r>
            <a:r>
              <a:rPr lang="en-US" sz="2400" dirty="0">
                <a:solidFill>
                  <a:srgbClr val="FF0000"/>
                </a:solidFill>
                <a:latin typeface="Times New Roman" panose="02020603050405020304" pitchFamily="18" charset="0"/>
                <a:ea typeface="Calibri" panose="020F0502020204030204" pitchFamily="34" charset="0"/>
              </a:rPr>
              <a:t> ca </a:t>
            </a:r>
            <a:r>
              <a:rPr lang="en-US" sz="2400" dirty="0" err="1">
                <a:solidFill>
                  <a:srgbClr val="FF0000"/>
                </a:solidFill>
                <a:latin typeface="Times New Roman" panose="02020603050405020304" pitchFamily="18" charset="0"/>
                <a:ea typeface="Calibri" panose="020F0502020204030204" pitchFamily="34" charset="0"/>
              </a:rPr>
              <a:t>những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chiến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thắng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đã</a:t>
            </a:r>
            <a:r>
              <a:rPr lang="en-US" sz="2400" dirty="0">
                <a:solidFill>
                  <a:srgbClr val="FF0000"/>
                </a:solidFill>
                <a:latin typeface="Times New Roman" panose="02020603050405020304" pitchFamily="18" charset="0"/>
                <a:ea typeface="Calibri" panose="020F0502020204030204" pitchFamily="34" charset="0"/>
              </a:rPr>
              <a:t> qua + </a:t>
            </a:r>
            <a:r>
              <a:rPr lang="en-US" sz="2400" dirty="0" err="1">
                <a:solidFill>
                  <a:srgbClr val="FF0000"/>
                </a:solidFill>
                <a:latin typeface="Times New Roman" panose="02020603050405020304" pitchFamily="18" charset="0"/>
                <a:ea typeface="Calibri" panose="020F0502020204030204" pitchFamily="34" charset="0"/>
              </a:rPr>
              <a:t>suy</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ngẫm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về</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chặng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đường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sắp</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tới</a:t>
            </a:r>
            <a:r>
              <a:rPr lang="en-US" sz="2400" dirty="0">
                <a:solidFill>
                  <a:srgbClr val="FF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08738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2:</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04799" y="1965325"/>
            <a:ext cx="11707091" cy="4651606"/>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Câu 1: </a:t>
            </a:r>
            <a:r>
              <a:rPr lang="en-US" sz="3200">
                <a:solidFill>
                  <a:schemeClr val="tx1"/>
                </a:solidFill>
                <a:latin typeface="Times New Roman" panose="02020603050405020304" pitchFamily="18" charset="0"/>
                <a:cs typeface="Times New Roman" panose="02020603050405020304" pitchFamily="18" charset="0"/>
              </a:rPr>
              <a:t> Xác định hình ảnh trung tâm của văn bản thơ, hãy chỉ ra ý nghĩa của hình ảnh đó.</a:t>
            </a:r>
          </a:p>
          <a:p>
            <a:r>
              <a:rPr lang="en-US" sz="3200" b="1">
                <a:solidFill>
                  <a:schemeClr val="tx1"/>
                </a:solidFill>
                <a:latin typeface="Times New Roman" panose="02020603050405020304" pitchFamily="18" charset="0"/>
                <a:cs typeface="Times New Roman" panose="02020603050405020304" pitchFamily="18" charset="0"/>
              </a:rPr>
              <a:t>Câu 2: </a:t>
            </a:r>
            <a:r>
              <a:rPr lang="en-US" sz="3200">
                <a:solidFill>
                  <a:schemeClr val="tx1"/>
                </a:solidFill>
                <a:latin typeface="Times New Roman" panose="02020603050405020304" pitchFamily="18" charset="0"/>
                <a:cs typeface="Times New Roman" panose="02020603050405020304" pitchFamily="18" charset="0"/>
              </a:rPr>
              <a:t> Khung cảnh đất nước ngày độc lập được tác giả gợi lên qua những hình ảnh thơ nào?( qua các địa danh, qua hình ảnh đẹp của cách mạng, qua khung cảnh quê hương sau chiến tranh). </a:t>
            </a:r>
          </a:p>
          <a:p>
            <a:r>
              <a:rPr lang="en-US" sz="3200" b="1">
                <a:solidFill>
                  <a:schemeClr val="tx1"/>
                </a:solidFill>
                <a:latin typeface="Times New Roman" panose="02020603050405020304" pitchFamily="18" charset="0"/>
                <a:cs typeface="Times New Roman" panose="02020603050405020304" pitchFamily="18" charset="0"/>
              </a:rPr>
              <a:t>Câu 3: </a:t>
            </a:r>
            <a:r>
              <a:rPr lang="en-US" sz="3200">
                <a:solidFill>
                  <a:schemeClr val="tx1"/>
                </a:solidFill>
                <a:latin typeface="Times New Roman" panose="02020603050405020304" pitchFamily="18" charset="0"/>
                <a:cs typeface="Times New Roman" panose="02020603050405020304" pitchFamily="18" charset="0"/>
              </a:rPr>
              <a:t> Nhìn lại chặng đường kháng chiến, nhà thơ đã bộc lộ cảm xúc gì? Cảm xúc này được bộc lộ qua những yếu tố nào? Cuộc kháng chiến đã qua hiện lên như thế nào trong hình dung của nhà thơ?</a:t>
            </a:r>
          </a:p>
        </p:txBody>
      </p:sp>
    </p:spTree>
    <p:extLst>
      <p:ext uri="{BB962C8B-B14F-4D97-AF65-F5344CB8AC3E}">
        <p14:creationId xmlns:p14="http://schemas.microsoft.com/office/powerpoint/2010/main" val="3526104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3559</Words>
  <Application>Microsoft Office PowerPoint</Application>
  <PresentationFormat>Widescreen</PresentationFormat>
  <Paragraphs>238</Paragraphs>
  <Slides>39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等线</vt:lpstr>
      <vt:lpstr>Arial</vt:lpstr>
      <vt:lpstr>Calibri</vt:lpstr>
      <vt:lpstr>Calibri Light</vt:lpstr>
      <vt:lpstr>Symbol</vt:lpstr>
      <vt:lpstr>Times New Roman</vt:lpstr>
      <vt:lpstr>博洋柳体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loài cỏ lạ</dc:creator>
  <cp:lastModifiedBy>loài cỏ lạ</cp:lastModifiedBy>
  <cp:revision>3</cp:revision>
  <dcterms:created xsi:type="dcterms:W3CDTF">2024-09-23T07:41:58Z</dcterms:created>
  <dcterms:modified xsi:type="dcterms:W3CDTF">2024-10-02T22:33:29Z</dcterms:modified>
</cp:coreProperties>
</file>