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1163" r:id="rId3"/>
    <p:sldId id="1169" r:id="rId4"/>
    <p:sldId id="1170" r:id="rId5"/>
    <p:sldId id="1171" r:id="rId6"/>
    <p:sldId id="1173" r:id="rId7"/>
    <p:sldId id="1172" r:id="rId8"/>
    <p:sldId id="1174" r:id="rId9"/>
    <p:sldId id="1175" r:id="rId10"/>
    <p:sldId id="1080" r:id="rId11"/>
    <p:sldId id="1125" r:id="rId12"/>
    <p:sldId id="1176" r:id="rId13"/>
    <p:sldId id="1214" r:id="rId14"/>
    <p:sldId id="1215" r:id="rId15"/>
    <p:sldId id="1216" r:id="rId16"/>
    <p:sldId id="1217" r:id="rId17"/>
    <p:sldId id="1218" r:id="rId18"/>
    <p:sldId id="1161" r:id="rId19"/>
    <p:sldId id="1177" r:id="rId20"/>
    <p:sldId id="11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9954F-2C4C-4099-AEE9-D7102ACDCFE3}" type="datetimeFigureOut">
              <a:rPr lang="en-US" smtClean="0"/>
              <a:t>03-Oct-24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81D16-3BB0-45C3-A1D0-A739C8B4CC52}" type="slidenum">
              <a:rPr lang="en-US" smtClean="0"/>
              <a:t>‹#›</a:t>
            </a:fld>
            <a:endParaRPr lang="en-US"/>
          </a:p>
        </p:txBody>
      </p:sp>
    </p:spTree>
    <p:extLst>
      <p:ext uri="{BB962C8B-B14F-4D97-AF65-F5344CB8AC3E}">
        <p14:creationId xmlns:p14="http://schemas.microsoft.com/office/powerpoint/2010/main" val="31477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13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0327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10</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B8D2A-161E-4E18-88E4-E54BA9BB1035}" type="slidenum">
              <a:rPr lang="en-US" altLang="en-US" smtClean="0"/>
              <a:pPr/>
              <a:t>12</a:t>
            </a:fld>
            <a:endParaRPr lang="en-US" altLang="en-US"/>
          </a:p>
        </p:txBody>
      </p:sp>
    </p:spTree>
    <p:extLst>
      <p:ext uri="{BB962C8B-B14F-4D97-AF65-F5344CB8AC3E}">
        <p14:creationId xmlns:p14="http://schemas.microsoft.com/office/powerpoint/2010/main" val="154836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13</a:t>
            </a:fld>
            <a:endParaRPr lang="en-US" altLang="en-US"/>
          </a:p>
        </p:txBody>
      </p:sp>
    </p:spTree>
    <p:extLst>
      <p:ext uri="{BB962C8B-B14F-4D97-AF65-F5344CB8AC3E}">
        <p14:creationId xmlns:p14="http://schemas.microsoft.com/office/powerpoint/2010/main" val="31047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14</a:t>
            </a:fld>
            <a:endParaRPr lang="en-US" altLang="en-US"/>
          </a:p>
        </p:txBody>
      </p:sp>
    </p:spTree>
    <p:extLst>
      <p:ext uri="{BB962C8B-B14F-4D97-AF65-F5344CB8AC3E}">
        <p14:creationId xmlns:p14="http://schemas.microsoft.com/office/powerpoint/2010/main" val="155420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15</a:t>
            </a:fld>
            <a:endParaRPr lang="en-US" altLang="en-US"/>
          </a:p>
        </p:txBody>
      </p:sp>
    </p:spTree>
    <p:extLst>
      <p:ext uri="{BB962C8B-B14F-4D97-AF65-F5344CB8AC3E}">
        <p14:creationId xmlns:p14="http://schemas.microsoft.com/office/powerpoint/2010/main" val="32896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16</a:t>
            </a:fld>
            <a:endParaRPr lang="en-US" altLang="en-US"/>
          </a:p>
        </p:txBody>
      </p:sp>
    </p:spTree>
    <p:extLst>
      <p:ext uri="{BB962C8B-B14F-4D97-AF65-F5344CB8AC3E}">
        <p14:creationId xmlns:p14="http://schemas.microsoft.com/office/powerpoint/2010/main" val="256379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17</a:t>
            </a:fld>
            <a:endParaRPr lang="en-US" altLang="en-US"/>
          </a:p>
        </p:txBody>
      </p:sp>
    </p:spTree>
    <p:extLst>
      <p:ext uri="{BB962C8B-B14F-4D97-AF65-F5344CB8AC3E}">
        <p14:creationId xmlns:p14="http://schemas.microsoft.com/office/powerpoint/2010/main" val="307850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2378-FA5A-CCBB-986E-CC8DA4511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9F5336-9444-1086-5569-6F1E8C1A7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A5D8F-66C9-BC03-B227-8C3E26401FF4}"/>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5" name="Footer Placeholder 4">
            <a:extLst>
              <a:ext uri="{FF2B5EF4-FFF2-40B4-BE49-F238E27FC236}">
                <a16:creationId xmlns:a16="http://schemas.microsoft.com/office/drawing/2014/main" id="{DC7CF5C2-1D9E-A47A-EECB-001C88C2A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B5A34-963E-239E-CA4C-BA51A2073515}"/>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423245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9B09-381D-3C99-974D-A7A23C95B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E32B7A-DE42-6044-ED36-0F0EABA63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42A9B-D122-159E-AD53-51891F1AA393}"/>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5" name="Footer Placeholder 4">
            <a:extLst>
              <a:ext uri="{FF2B5EF4-FFF2-40B4-BE49-F238E27FC236}">
                <a16:creationId xmlns:a16="http://schemas.microsoft.com/office/drawing/2014/main" id="{F353AD54-C735-2CA7-559E-4C1F7CABB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1A0A1-56FA-1C86-CDC0-044945E5724D}"/>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355882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18207-B146-B1DD-8C41-B8BE3CCD69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73F31E-DAE4-125A-F482-275553F73A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C0039-66AA-2750-8508-93B1964339B5}"/>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5" name="Footer Placeholder 4">
            <a:extLst>
              <a:ext uri="{FF2B5EF4-FFF2-40B4-BE49-F238E27FC236}">
                <a16:creationId xmlns:a16="http://schemas.microsoft.com/office/drawing/2014/main" id="{3C602E39-ACDA-73C4-FCC4-4B591889B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5313B-641C-75DB-5B39-87BFBA14C7AC}"/>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283875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0353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009F-3398-DFA0-4EF5-0B860C544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98840-4CA1-C42C-BDFA-F6224E34B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F66C0-52D5-DC4A-F9FA-298AB026A885}"/>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5" name="Footer Placeholder 4">
            <a:extLst>
              <a:ext uri="{FF2B5EF4-FFF2-40B4-BE49-F238E27FC236}">
                <a16:creationId xmlns:a16="http://schemas.microsoft.com/office/drawing/2014/main" id="{0A3C7FF6-544E-C46E-0D7D-5B60866F0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4FCC3-E041-CF5D-823F-2870D66931C6}"/>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162361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5EFB-3805-10C2-4614-B800DA906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02266-DB8C-C365-D14A-116E9FBEC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1C606-A70E-FB31-BB6E-68D3B586C508}"/>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5" name="Footer Placeholder 4">
            <a:extLst>
              <a:ext uri="{FF2B5EF4-FFF2-40B4-BE49-F238E27FC236}">
                <a16:creationId xmlns:a16="http://schemas.microsoft.com/office/drawing/2014/main" id="{C774FD8F-316A-39F4-2422-CF46452C0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3E062-DA67-A3F2-D3C3-B022945E12E2}"/>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258479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E6EB-7F49-6642-EC0F-CC4272596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35F0F1-E564-AA1D-001A-44AAC1D25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192EAC-5214-BB74-751A-56D345B3F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93E684-59FF-1C8A-1B27-B30983275E84}"/>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6" name="Footer Placeholder 5">
            <a:extLst>
              <a:ext uri="{FF2B5EF4-FFF2-40B4-BE49-F238E27FC236}">
                <a16:creationId xmlns:a16="http://schemas.microsoft.com/office/drawing/2014/main" id="{CB1B77BF-D9EA-16A2-1F1F-5420F012E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9658A-FB5B-DB6B-5C50-9634DD229DF5}"/>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118992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6FBF-40D8-6471-4729-DB6A76F13C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2F68D9-B7F8-9238-5D06-E8F784C40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50A51-7C6E-D479-A870-C2DB0A2EA3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44AF6E-A967-F61E-73DF-B3CF6B657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4B051-0464-0086-FFAA-A1DA2D399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094CF-4B74-4056-3E6A-B9E0EFF452DB}"/>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8" name="Footer Placeholder 7">
            <a:extLst>
              <a:ext uri="{FF2B5EF4-FFF2-40B4-BE49-F238E27FC236}">
                <a16:creationId xmlns:a16="http://schemas.microsoft.com/office/drawing/2014/main" id="{AFD5C022-A98F-624B-26B5-BF74CC6404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564E06-6DF7-EC34-CEDC-2721252739B6}"/>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14761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18FA-78AB-3572-CDAE-3E7A566EB5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136E3-9018-238D-56D8-14AF84ECD91F}"/>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4" name="Footer Placeholder 3">
            <a:extLst>
              <a:ext uri="{FF2B5EF4-FFF2-40B4-BE49-F238E27FC236}">
                <a16:creationId xmlns:a16="http://schemas.microsoft.com/office/drawing/2014/main" id="{8F9ED114-2BC7-8543-D2AF-BBAAFE7383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7EEDD-B6C0-5AB7-FFCA-452D2C86E524}"/>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184098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84447-624B-338F-AB3B-434B5AE9C0C7}"/>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3" name="Footer Placeholder 2">
            <a:extLst>
              <a:ext uri="{FF2B5EF4-FFF2-40B4-BE49-F238E27FC236}">
                <a16:creationId xmlns:a16="http://schemas.microsoft.com/office/drawing/2014/main" id="{BADDE4AF-2FFF-2E53-FBA6-A88594711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CAA05A-E6C3-26D2-F840-2EE7C1594BD3}"/>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132011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EFFC-EC7C-27E6-A9D6-6B0D1DF7F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DE79F6-75C6-5DBB-F33C-76EB25D04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240C5E-8C5B-2C9F-7BD7-46D612788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1F8F3-F78B-886E-7A22-96E457103351}"/>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6" name="Footer Placeholder 5">
            <a:extLst>
              <a:ext uri="{FF2B5EF4-FFF2-40B4-BE49-F238E27FC236}">
                <a16:creationId xmlns:a16="http://schemas.microsoft.com/office/drawing/2014/main" id="{32A6DA81-E549-8164-5195-608734CBF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FDB38-359B-77BC-4A85-55B41D9B63DC}"/>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76466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917D-D7B4-4448-E091-73008D2ED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B52A6-AC20-7635-4860-E669976EF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3C21A9-18F7-7C24-164B-881C83B4D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0A216-B33A-8C7B-B136-28A976991262}"/>
              </a:ext>
            </a:extLst>
          </p:cNvPr>
          <p:cNvSpPr>
            <a:spLocks noGrp="1"/>
          </p:cNvSpPr>
          <p:nvPr>
            <p:ph type="dt" sz="half" idx="10"/>
          </p:nvPr>
        </p:nvSpPr>
        <p:spPr/>
        <p:txBody>
          <a:bodyPr/>
          <a:lstStyle/>
          <a:p>
            <a:fld id="{3BF9A082-3CC2-4CEE-BAB1-36B54DB9BF84}" type="datetimeFigureOut">
              <a:rPr lang="en-US" smtClean="0"/>
              <a:t>03-Oct-24</a:t>
            </a:fld>
            <a:endParaRPr lang="en-US"/>
          </a:p>
        </p:txBody>
      </p:sp>
      <p:sp>
        <p:nvSpPr>
          <p:cNvPr id="6" name="Footer Placeholder 5">
            <a:extLst>
              <a:ext uri="{FF2B5EF4-FFF2-40B4-BE49-F238E27FC236}">
                <a16:creationId xmlns:a16="http://schemas.microsoft.com/office/drawing/2014/main" id="{6AEBCF80-ADC4-F998-0CDC-12C00EE62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1A266-88D8-658E-CA43-E6595B4081D6}"/>
              </a:ext>
            </a:extLst>
          </p:cNvPr>
          <p:cNvSpPr>
            <a:spLocks noGrp="1"/>
          </p:cNvSpPr>
          <p:nvPr>
            <p:ph type="sldNum" sz="quarter" idx="12"/>
          </p:nvPr>
        </p:nvSpPr>
        <p:spPr/>
        <p:txBody>
          <a:bodyPr/>
          <a:lstStyle/>
          <a:p>
            <a:fld id="{2CAEE18A-CF82-450F-820E-8041B2145DC2}" type="slidenum">
              <a:rPr lang="en-US" smtClean="0"/>
              <a:t>‹#›</a:t>
            </a:fld>
            <a:endParaRPr lang="en-US"/>
          </a:p>
        </p:txBody>
      </p:sp>
    </p:spTree>
    <p:extLst>
      <p:ext uri="{BB962C8B-B14F-4D97-AF65-F5344CB8AC3E}">
        <p14:creationId xmlns:p14="http://schemas.microsoft.com/office/powerpoint/2010/main" val="297388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36D3A-F06E-159F-BB18-EF762D273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C6C3D7-BF10-C109-5137-59F9DBB27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5A648-C72A-33D4-E9C2-5411AD8EEE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A082-3CC2-4CEE-BAB1-36B54DB9BF84}" type="datetimeFigureOut">
              <a:rPr lang="en-US" smtClean="0"/>
              <a:t>03-Oct-24</a:t>
            </a:fld>
            <a:endParaRPr lang="en-US"/>
          </a:p>
        </p:txBody>
      </p:sp>
      <p:sp>
        <p:nvSpPr>
          <p:cNvPr id="5" name="Footer Placeholder 4">
            <a:extLst>
              <a:ext uri="{FF2B5EF4-FFF2-40B4-BE49-F238E27FC236}">
                <a16:creationId xmlns:a16="http://schemas.microsoft.com/office/drawing/2014/main" id="{51A8B307-06CD-55AF-80F3-E77611C19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41410-D8BB-DA4B-FF13-C01F85CC8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EE18A-CF82-450F-820E-8041B2145DC2}" type="slidenum">
              <a:rPr lang="en-US" smtClean="0"/>
              <a:t>‹#›</a:t>
            </a:fld>
            <a:endParaRPr lang="en-US"/>
          </a:p>
        </p:txBody>
      </p:sp>
    </p:spTree>
    <p:extLst>
      <p:ext uri="{BB962C8B-B14F-4D97-AF65-F5344CB8AC3E}">
        <p14:creationId xmlns:p14="http://schemas.microsoft.com/office/powerpoint/2010/main" val="77856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3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3075708" y="833120"/>
            <a:ext cx="6940763" cy="16043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chemeClr val="tx1"/>
                </a:solidFill>
                <a:latin typeface="Times New Roman" panose="02020603050405020304" pitchFamily="18" charset="0"/>
                <a:cs typeface="Times New Roman" panose="02020603050405020304" pitchFamily="18" charset="0"/>
              </a:rPr>
              <a:t>Tiết</a:t>
            </a:r>
            <a:r>
              <a:rPr lang="en-US" sz="3200" b="1" dirty="0">
                <a:solidFill>
                  <a:schemeClr val="tx1"/>
                </a:solidFill>
                <a:latin typeface="Times New Roman" panose="02020603050405020304" pitchFamily="18" charset="0"/>
                <a:cs typeface="Times New Roman" panose="02020603050405020304" pitchFamily="18" charset="0"/>
              </a:rPr>
              <a:t> 8</a:t>
            </a:r>
          </a:p>
          <a:p>
            <a:pPr lvl="0" algn="ctr"/>
            <a:r>
              <a:rPr lang="de-DE" sz="3200" b="1" dirty="0">
                <a:solidFill>
                  <a:schemeClr val="tx1"/>
                </a:solidFill>
                <a:latin typeface="Times New Roman" panose="02020603050405020304" pitchFamily="18" charset="0"/>
                <a:cs typeface="Times New Roman" panose="02020603050405020304" pitchFamily="18" charset="0"/>
              </a:rPr>
              <a:t>TA ĐI TỚI</a:t>
            </a:r>
          </a:p>
          <a:p>
            <a:pPr lvl="0" algn="ctr"/>
            <a:r>
              <a:rPr lang="de-DE" sz="3200" b="1" dirty="0">
                <a:solidFill>
                  <a:schemeClr val="tx1"/>
                </a:solidFill>
                <a:latin typeface="Times New Roman" panose="02020603050405020304" pitchFamily="18" charset="0"/>
                <a:cs typeface="Times New Roman" panose="02020603050405020304" pitchFamily="18" charset="0"/>
              </a:rPr>
              <a:t>( Tố Hữu)</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678247" y="2510443"/>
            <a:ext cx="9268132" cy="4042777"/>
          </a:xfrm>
          <a:prstGeom prst="rect">
            <a:avLst/>
          </a:prstGeom>
        </p:spPr>
      </p:pic>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8" y="1122218"/>
            <a:ext cx="5004262" cy="1508105"/>
          </a:xfrm>
          <a:prstGeom prst="rect">
            <a:avLst/>
          </a:prstGeom>
          <a:noFill/>
        </p:spPr>
        <p:txBody>
          <a:bodyPr wrap="square" rtlCol="0">
            <a:spAutoFit/>
          </a:bodyPr>
          <a:lstStyle/>
          <a:p>
            <a:pPr marL="571500" indent="-571500">
              <a:buAutoNum type="romanUcPeriod"/>
            </a:pPr>
            <a:r>
              <a:rPr lang="vi-VN" sz="3200" b="1" dirty="0">
                <a:solidFill>
                  <a:srgbClr val="FF0000"/>
                </a:solidFill>
                <a:latin typeface="Times New Roman" panose="02020603050405020304" pitchFamily="18" charset="0"/>
                <a:cs typeface="Times New Roman" panose="02020603050405020304" pitchFamily="18" charset="0"/>
              </a:rPr>
              <a:t>Đ</a:t>
            </a:r>
            <a:r>
              <a:rPr lang="en-US" sz="3200" b="1" dirty="0" err="1">
                <a:solidFill>
                  <a:srgbClr val="FF0000"/>
                </a:solidFill>
                <a:latin typeface="Times New Roman" panose="02020603050405020304" pitchFamily="18" charset="0"/>
                <a:cs typeface="Times New Roman" panose="02020603050405020304" pitchFamily="18" charset="0"/>
              </a:rPr>
              <a:t>ọc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r>
              <a:rPr lang="en-US" sz="32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thích</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3000"/>
            <a:ext cx="11049000" cy="291361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r>
              <a:rPr lang="nl-NL" sz="3200">
                <a:latin typeface="Times New Roman" panose="02020603050405020304" pitchFamily="18" charset="0"/>
                <a:cs typeface="Times New Roman" panose="02020603050405020304" pitchFamily="18" charset="0"/>
              </a:rPr>
              <a:t>- Bài thơ tương đối dài, cảm xúc của nhà thơ có sự thay đổi giữa các phần. Vì vậy cần đọc thầm trước-&gt; đọc thành tiếng -&gt;đọc diễn cảm bài thơ</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 </a:t>
            </a:r>
            <a:r>
              <a:rPr lang="nl-NL" sz="3200" b="1">
                <a:latin typeface="Times New Roman" panose="02020603050405020304" pitchFamily="18" charset="0"/>
                <a:cs typeface="Times New Roman" panose="02020603050405020304" pitchFamily="18" charset="0"/>
              </a:rPr>
              <a:t>Giọng  chủ đạo:</a:t>
            </a:r>
            <a:r>
              <a:rPr lang="nl-NL" sz="3200">
                <a:latin typeface="Times New Roman" panose="02020603050405020304" pitchFamily="18" charset="0"/>
                <a:cs typeface="Times New Roman" panose="02020603050405020304" pitchFamily="18" charset="0"/>
              </a:rPr>
              <a:t> vui tươi, say sưa, náo nức</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4114800" y="685800"/>
            <a:ext cx="3962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Chú ý khi đọc:</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5090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Ta đi giữa ban ngày</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Trên đường cái, ung dung ta bước.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ta rộng thênh thang tám thước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Bắc Sơn, Đình Cả, Thái Nguyên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qua Tây Bắc, đường lên Điện Biên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cách mạng, dài theo kháng chiến...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Đến hôm nay đường xuôi về biển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Mới tinh khôi màu đất đỏ tươi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Đẹp vô cùng, Tổ quốc ta 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Rừng cọ đồi chè, đồng xanh ngào ngạt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Nắng chói sông Lô, hò ô tiếng hát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Chuyến phà dào dạt bến nước Bình Ca...</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mj-lt"/>
              </a:rPr>
              <a:t>Ai qua Phú Thọ</a:t>
            </a:r>
            <a:br>
              <a:rPr lang="vi-VN" sz="2400">
                <a:latin typeface="+mj-lt"/>
              </a:rPr>
            </a:br>
            <a:r>
              <a:rPr lang="vi-VN" sz="2400">
                <a:latin typeface="+mj-lt"/>
              </a:rPr>
              <a:t>Ai xuôi Trung Hà</a:t>
            </a:r>
            <a:br>
              <a:rPr lang="vi-VN" sz="2400">
                <a:latin typeface="+mj-lt"/>
              </a:rPr>
            </a:br>
            <a:r>
              <a:rPr lang="vi-VN" sz="2400">
                <a:latin typeface="+mj-lt"/>
              </a:rPr>
              <a:t>Ai về Hưng Hoá</a:t>
            </a:r>
            <a:br>
              <a:rPr lang="vi-VN" sz="2400">
                <a:latin typeface="+mj-lt"/>
              </a:rPr>
            </a:br>
            <a:r>
              <a:rPr lang="vi-VN" sz="2400">
                <a:latin typeface="+mj-lt"/>
              </a:rPr>
              <a:t>Ai xuống khu Ba</a:t>
            </a:r>
            <a:br>
              <a:rPr lang="vi-VN" sz="2400">
                <a:latin typeface="+mj-lt"/>
              </a:rPr>
            </a:br>
            <a:r>
              <a:rPr lang="vi-VN" sz="2400">
                <a:latin typeface="+mj-lt"/>
              </a:rPr>
              <a:t>Ai vào khu Bốn</a:t>
            </a:r>
            <a:br>
              <a:rPr lang="vi-VN" sz="2400">
                <a:latin typeface="+mj-lt"/>
              </a:rPr>
            </a:br>
            <a:r>
              <a:rPr lang="vi-VN" sz="2400">
                <a:latin typeface="+mj-lt"/>
              </a:rPr>
              <a:t>Đường ta đó, tự do cuồn cuộn</a:t>
            </a:r>
            <a:br>
              <a:rPr lang="vi-VN" sz="2400">
                <a:latin typeface="+mj-lt"/>
              </a:rPr>
            </a:br>
            <a:r>
              <a:rPr lang="vi-VN" sz="2400">
                <a:latin typeface="+mj-lt"/>
              </a:rPr>
              <a:t>Bốt đồn Tây đã cuốn sạch rồi!</a:t>
            </a:r>
            <a:br>
              <a:rPr lang="vi-VN" sz="2400">
                <a:latin typeface="+mj-lt"/>
              </a:rPr>
            </a:br>
            <a:r>
              <a:rPr lang="vi-VN" sz="2400">
                <a:latin typeface="+mj-lt"/>
              </a:rPr>
              <a:t>Sông Thao nao nức sóng dồi</a:t>
            </a:r>
            <a:br>
              <a:rPr lang="vi-VN" sz="2400">
                <a:latin typeface="+mj-lt"/>
              </a:rPr>
            </a:br>
            <a:r>
              <a:rPr lang="vi-VN" sz="2400">
                <a:latin typeface="+mj-lt"/>
              </a:rPr>
              <a:t>Ai về Hà Nội thì xuôi cùng thuyền.</a:t>
            </a:r>
            <a:endParaRPr lang="en-US" sz="24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92785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mj-lt"/>
              </a:rPr>
              <a:t>Ờ đã chín năm rồi đấy nhỉ!</a:t>
            </a:r>
            <a:br>
              <a:rPr lang="vi-VN" sz="2800">
                <a:latin typeface="+mj-lt"/>
              </a:rPr>
            </a:br>
            <a:r>
              <a:rPr lang="vi-VN" sz="2800">
                <a:latin typeface="+mj-lt"/>
              </a:rPr>
              <a:t>Kháng chiến ba ngàn ngày không nghỉ</a:t>
            </a:r>
            <a:br>
              <a:rPr lang="vi-VN" sz="2800">
                <a:latin typeface="+mj-lt"/>
              </a:rPr>
            </a:br>
            <a:r>
              <a:rPr lang="vi-VN" sz="2800">
                <a:latin typeface="+mj-lt"/>
              </a:rPr>
              <a:t>Bắp chân, đầu gối vẫn săn gân.</a:t>
            </a:r>
            <a:br>
              <a:rPr lang="vi-VN" sz="2800">
                <a:latin typeface="+mj-lt"/>
              </a:rPr>
            </a:br>
            <a:r>
              <a:rPr lang="vi-VN" sz="2800">
                <a:latin typeface="+mj-lt"/>
              </a:rPr>
              <a:t>Ngẩng đầu lên: trong sáng tuyệt trần</a:t>
            </a:r>
            <a:br>
              <a:rPr lang="vi-VN" sz="2800">
                <a:latin typeface="+mj-lt"/>
              </a:rPr>
            </a:br>
            <a:r>
              <a:rPr lang="vi-VN" sz="2800">
                <a:latin typeface="+mj-lt"/>
              </a:rPr>
              <a:t>Tháng Tám mùa thu xanh thắm</a:t>
            </a:r>
            <a:br>
              <a:rPr lang="vi-VN" sz="2800">
                <a:latin typeface="+mj-lt"/>
              </a:rPr>
            </a:br>
            <a:r>
              <a:rPr lang="vi-VN" sz="2800">
                <a:latin typeface="+mj-lt"/>
              </a:rPr>
              <a:t>Mây nhởn nhơ bay</a:t>
            </a:r>
            <a:br>
              <a:rPr lang="vi-VN" sz="2800">
                <a:latin typeface="+mj-lt"/>
              </a:rPr>
            </a:br>
            <a:r>
              <a:rPr lang="vi-VN" sz="2800">
                <a:latin typeface="+mj-lt"/>
              </a:rPr>
              <a:t>Hôm nay ngày đẹp lắm!</a:t>
            </a:r>
            <a:br>
              <a:rPr lang="vi-VN" sz="2800">
                <a:latin typeface="+mj-lt"/>
              </a:rPr>
            </a:br>
            <a:r>
              <a:rPr lang="vi-VN" sz="2800">
                <a:latin typeface="+mj-lt"/>
              </a:rPr>
              <a:t>Mây của ta, trời thắm của ta</a:t>
            </a:r>
            <a:br>
              <a:rPr lang="vi-VN" sz="2800">
                <a:latin typeface="+mj-lt"/>
              </a:rPr>
            </a:br>
            <a:r>
              <a:rPr lang="vi-VN" sz="2800">
                <a:latin typeface="+mj-lt"/>
              </a:rPr>
              <a:t>Nước Việt Nam Dân chủ cộng hoà!</a:t>
            </a:r>
            <a:endParaRPr lang="en-US" altLang="en-US" sz="2800">
              <a:solidFill>
                <a:schemeClr val="tx1"/>
              </a:solidFill>
              <a:latin typeface="+mj-lt"/>
              <a:cs typeface="Times New Roman" panose="02020603050405020304" pitchFamily="18" charset="0"/>
            </a:endParaRPr>
          </a:p>
        </p:txBody>
      </p:sp>
      <p:sp>
        <p:nvSpPr>
          <p:cNvPr id="24581" name="TextBox 3"/>
          <p:cNvSpPr txBox="1">
            <a:spLocks noChangeArrowheads="1"/>
          </p:cNvSpPr>
          <p:nvPr/>
        </p:nvSpPr>
        <p:spPr bwMode="auto">
          <a:xfrm>
            <a:off x="6367549" y="1443644"/>
            <a:ext cx="5569527"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Đã tan tác những bóng thù hắc ám</a:t>
            </a:r>
            <a:br>
              <a:rPr lang="vi-VN" sz="2800">
                <a:latin typeface="+mj-lt"/>
              </a:rPr>
            </a:br>
            <a:r>
              <a:rPr lang="vi-VN" sz="2800">
                <a:latin typeface="+mj-lt"/>
              </a:rPr>
              <a:t>Đã sáng lại trời thu tháng Tám</a:t>
            </a:r>
            <a:br>
              <a:rPr lang="vi-VN" sz="2800">
                <a:latin typeface="+mj-lt"/>
              </a:rPr>
            </a:br>
            <a:r>
              <a:rPr lang="vi-VN" sz="2800">
                <a:latin typeface="+mj-lt"/>
              </a:rPr>
              <a:t>Trên đường ta về lại Thủ đô</a:t>
            </a:r>
            <a:br>
              <a:rPr lang="vi-VN" sz="2800">
                <a:latin typeface="+mj-lt"/>
              </a:rPr>
            </a:br>
            <a:r>
              <a:rPr lang="vi-VN" sz="2800">
                <a:latin typeface="+mj-lt"/>
              </a:rPr>
              <a:t>Cờ đỏ bay quanh tóc bạc Bác Hồ!</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89584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Mẹ ơi, lau nước mắt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Làng ta giặc chạy rồi!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Tre làng ta lại mọc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Chuối vườn ta xanh chồi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Trâu ta ra bãi ra đồi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Đồng ta lại hát hơn mười năm xưa...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em ơi, đã học chưa?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anh dựng cho em trường mới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dội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Trường của em đứng giữa đồi quang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Tiếng các em thánh thót quanh làng.</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Ai đi Nam Bộ</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Tiền Giang, Hậu Giang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thành phố</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Hồ Chí Minh</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Rực rỡ tên vàng.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thăm </a:t>
            </a:r>
            <a:r>
              <a:rPr lang="vi-VN" sz="2400" i="1">
                <a:latin typeface="Times New Roman" panose="02020603050405020304" pitchFamily="18" charset="0"/>
                <a:cs typeface="Times New Roman" panose="02020603050405020304" pitchFamily="18" charset="0"/>
              </a:rPr>
              <a:t>bưng biền</a:t>
            </a:r>
            <a:r>
              <a:rPr lang="vi-VN" sz="2400">
                <a:latin typeface="Times New Roman" panose="02020603050405020304" pitchFamily="18" charset="0"/>
                <a:cs typeface="Times New Roman" panose="02020603050405020304" pitchFamily="18" charset="0"/>
              </a:rPr>
              <a:t> Đồng Tháp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Việt Bắc miền Nam, mồ ma giặc Pháp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Nơi chôn rau cắt rốn của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đi Nam - Ngãi, Bình Phú, Khánh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Phan Rang, Phan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lên Tây Nguyên, Kông Tum, Đắc Lắc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Khu Năm dằng dặc khúc ruột miền Trung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với quê hương ta tha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Sông Hương, Bến Hải, Cửa Tùng...</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63640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Ai vô đó, với đồng bào, đồng chí</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Nói với Nửa - Việt Nam yêu quý</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Rằng: Nước ta là của chúng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Nước Việt Nam dân chủ cộng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ta, con một cha, nhà một nóc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Thịt với xương, tim óc dính liền.</a:t>
            </a:r>
            <a:br>
              <a:rPr lang="vi-VN" sz="2400">
                <a:latin typeface="Times New Roman" panose="02020603050405020304" pitchFamily="18" charset="0"/>
                <a:cs typeface="Times New Roman" panose="02020603050405020304" pitchFamily="18" charset="0"/>
              </a:rPr>
            </a:br>
            <a:br>
              <a:rPr lang="vi-VN" sz="2400">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nói ngả nói nghiêng</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vững như kiềng ba chân.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rào giậu ngăn sân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giữ là dân Cụ Hồ!</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Ta đã lớn lên rồi trong khói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được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Chặn bàn chân một dân tộc anh hùng.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từ than bụi, lầy bùn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Đã bước dưới mặt trời cách mạng.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của Hóc Môn, Ba Tơ, Cao - Lạng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Lừng lẫy Điện Biên, chấn động địa cầu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đã vùng dậy đạp đầu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Lũ chúa đất xuống bùn đen vạn kiếp!</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85127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Times New Roman" panose="02020603050405020304" pitchFamily="18" charset="0"/>
                <a:cs typeface="Times New Roman" panose="02020603050405020304" pitchFamily="18" charset="0"/>
              </a:rPr>
              <a:t>Ta đi tới, trên đường ta bước tiếp,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Rắn như thép, vững như đồng.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Đội ngũ ta trùng trùng điệp điệp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Cao như núi, dài như sông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Chí ta lớn như biển Đông trước mặt!</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5394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Ta đi tới, không thể gì chia cắt</a:t>
            </a:r>
            <a:br>
              <a:rPr lang="vi-VN" sz="2800">
                <a:latin typeface="+mj-lt"/>
              </a:rPr>
            </a:br>
            <a:r>
              <a:rPr lang="vi-VN" sz="2800">
                <a:latin typeface="+mj-lt"/>
              </a:rPr>
              <a:t>Mục Nam Quan đến bãi Cà Mau</a:t>
            </a:r>
            <a:br>
              <a:rPr lang="vi-VN" sz="2800">
                <a:latin typeface="+mj-lt"/>
              </a:rPr>
            </a:br>
            <a:r>
              <a:rPr lang="vi-VN" sz="2800">
                <a:latin typeface="+mj-lt"/>
              </a:rPr>
              <a:t>Trời ta chỉ một trên đầu</a:t>
            </a:r>
            <a:br>
              <a:rPr lang="vi-VN" sz="2800">
                <a:latin typeface="+mj-lt"/>
              </a:rPr>
            </a:br>
            <a:r>
              <a:rPr lang="vi-VN" sz="2800">
                <a:latin typeface="+mj-lt"/>
              </a:rPr>
              <a:t>Bắc Nam liền một biển</a:t>
            </a:r>
            <a:br>
              <a:rPr lang="vi-VN" sz="2800">
                <a:latin typeface="+mj-lt"/>
              </a:rPr>
            </a:br>
            <a:r>
              <a:rPr lang="vi-VN" sz="2800">
                <a:latin typeface="+mj-lt"/>
              </a:rPr>
              <a:t>Lòng ta không giới tuyến</a:t>
            </a:r>
            <a:br>
              <a:rPr lang="vi-VN" sz="2800">
                <a:latin typeface="+mj-lt"/>
              </a:rPr>
            </a:br>
            <a:r>
              <a:rPr lang="vi-VN" sz="2800">
                <a:latin typeface="+mj-lt"/>
              </a:rPr>
              <a:t>Lòng ta chung một cụ Hồ</a:t>
            </a:r>
            <a:br>
              <a:rPr lang="vi-VN" sz="2800">
                <a:latin typeface="+mj-lt"/>
              </a:rPr>
            </a:br>
            <a:r>
              <a:rPr lang="vi-VN" sz="2800">
                <a:latin typeface="+mj-lt"/>
              </a:rPr>
              <a:t>Lòng ta chung một Thủ đô</a:t>
            </a:r>
            <a:br>
              <a:rPr lang="vi-VN" sz="2800">
                <a:latin typeface="+mj-lt"/>
              </a:rPr>
            </a:br>
            <a:r>
              <a:rPr lang="vi-VN" sz="2800">
                <a:latin typeface="+mj-lt"/>
              </a:rPr>
              <a:t>Lòng ta chung một cơ đồ Việt Nam!</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dirty="0">
                <a:solidFill>
                  <a:schemeClr val="tx1"/>
                </a:solidFill>
                <a:latin typeface="Times New Roman" panose="02020603050405020304" pitchFamily="18" charset="0"/>
                <a:cs typeface="Times New Roman" panose="02020603050405020304" pitchFamily="18" charset="0"/>
              </a:rPr>
              <a:t>TA ĐI TỚI ( TỐ HỮU)</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84223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958012" cy="5952381"/>
          </a:xfrm>
          <a:prstGeom prst="rect">
            <a:avLst/>
          </a:prstGeom>
        </p:spPr>
      </p:pic>
      <p:sp>
        <p:nvSpPr>
          <p:cNvPr id="3" name="Rectangle 2"/>
          <p:cNvSpPr/>
          <p:nvPr/>
        </p:nvSpPr>
        <p:spPr>
          <a:xfrm>
            <a:off x="4838007" y="3607554"/>
            <a:ext cx="7049194" cy="1815882"/>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Bình Ca:</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bến nước Bình Ca, thuộc thôn Bình Ca, xã Vĩnh Lợi huyện Sơn Dương tỉnh Tuyên Quang đây là nơi diễn ra chiến thắng Bình Ca lịch sử năm 1947.</a:t>
            </a:r>
            <a:endParaRPr lang="en-US" sz="2800"/>
          </a:p>
        </p:txBody>
      </p:sp>
      <p:sp>
        <p:nvSpPr>
          <p:cNvPr id="4" name="Right Arrow 3"/>
          <p:cNvSpPr/>
          <p:nvPr/>
        </p:nvSpPr>
        <p:spPr>
          <a:xfrm>
            <a:off x="2360816" y="1256869"/>
            <a:ext cx="2543694"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4262" y="1055716"/>
            <a:ext cx="7040880"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Times New Roman" panose="02020603050405020304" pitchFamily="18" charset="0"/>
              </a:rPr>
              <a:t>Sông Lô:</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phụ lưu tả ngạn của sông Hồng, chạy từ Trung Quốc sang các tỉnh Hà Giang,Tuyên Quang, Phú Thọ, Vĩnh Phúc của nước ta.</a:t>
            </a:r>
            <a:endParaRPr lang="en-US" sz="2800">
              <a:latin typeface="Times New Roman" panose="02020603050405020304" pitchFamily="18" charset="0"/>
              <a:ea typeface="Times New Roman" panose="02020603050405020304" pitchFamily="18" charset="0"/>
            </a:endParaRPr>
          </a:p>
          <a:p>
            <a:endParaRPr lang="en-US" sz="2800"/>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1384995"/>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Khu bốn: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khu vực thuộc Bắc Trung bộ, tương đương các tỉnh Thanh Hóa, Nghệ An, Hà Tĩnh, Quảng Bình, Quảng Trị, Thừa Thiên Huế.</a:t>
            </a:r>
          </a:p>
        </p:txBody>
      </p:sp>
      <p:sp>
        <p:nvSpPr>
          <p:cNvPr id="4" name="Right Arrow 3"/>
          <p:cNvSpPr/>
          <p:nvPr/>
        </p:nvSpPr>
        <p:spPr>
          <a:xfrm>
            <a:off x="2360816" y="1256869"/>
            <a:ext cx="2568632"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29448" y="1055716"/>
            <a:ext cx="7115694" cy="2246769"/>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Sông Thao:</a:t>
            </a:r>
            <a:r>
              <a:rPr lang="en-US" sz="2800">
                <a:latin typeface="Times New Roman" panose="02020603050405020304" pitchFamily="18" charset="0"/>
                <a:cs typeface="Times New Roman" panose="02020603050405020304" pitchFamily="18" charset="0"/>
              </a:rPr>
              <a:t> đoạn sông Hồng tính từ biên giới Việt Trung cho tới trước khi hợp lưu với Sông Đà, bao gồm phần chảy qua các tỉnh Lào Cai, Yên Bái, Phú Thọ.</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728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954107"/>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Nam- Ngãi, Bình- Phú:</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chỉ các tỉnh Quảng , Quảng Ngãi, Bình Định, Phú Yên </a:t>
            </a:r>
          </a:p>
        </p:txBody>
      </p:sp>
      <p:sp>
        <p:nvSpPr>
          <p:cNvPr id="5" name="TextBox 4"/>
          <p:cNvSpPr txBox="1"/>
          <p:nvPr/>
        </p:nvSpPr>
        <p:spPr>
          <a:xfrm>
            <a:off x="4929448" y="1055716"/>
            <a:ext cx="7115694"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Bưng biền: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vùng đầm lầy ngập nước ở miền Tây Nam Bộ, thường được dùng làm căn cứ trong thời kỳ kháng chiến chống thực dân Pháp và đế quốc Mỹ. </a:t>
            </a:r>
          </a:p>
        </p:txBody>
      </p:sp>
    </p:spTree>
    <p:extLst>
      <p:ext uri="{BB962C8B-B14F-4D97-AF65-F5344CB8AC3E}">
        <p14:creationId xmlns:p14="http://schemas.microsoft.com/office/powerpoint/2010/main" val="84915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68385" y="2086494"/>
            <a:ext cx="8354291" cy="2917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Mỗi hình ảnh và thông tin dưới đây là một chiến dịch được quân và dân ta thực hiện trong cuộc kháng chiến chống Pháp. Hãy quan sát hình ảnh, theo dõi các thông tin và cho biết đó là chiến dịch lịch sử nào?</a:t>
            </a:r>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354" y="1825625"/>
            <a:ext cx="2343150" cy="32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366654" y="856210"/>
            <a:ext cx="6924502" cy="73983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Theo dấu chân người lính</a:t>
            </a:r>
          </a:p>
        </p:txBody>
      </p:sp>
    </p:spTree>
    <p:extLst>
      <p:ext uri="{BB962C8B-B14F-4D97-AF65-F5344CB8AC3E}">
        <p14:creationId xmlns:p14="http://schemas.microsoft.com/office/powerpoint/2010/main" val="403703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này đã phá tan cuộc tấn công mùa đông 1947 của giặc Pháp nhằm tiêu diệt căn cứ cách mạng Việt Bắc của ta.</a:t>
            </a:r>
          </a:p>
        </p:txBody>
      </p:sp>
      <p:sp>
        <p:nvSpPr>
          <p:cNvPr id="6" name="Rounded Rectangle 5"/>
          <p:cNvSpPr/>
          <p:nvPr/>
        </p:nvSpPr>
        <p:spPr>
          <a:xfrm>
            <a:off x="4705004" y="4908665"/>
            <a:ext cx="7240385" cy="10224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Nắng chói sông Lô hò ô tiếng hát</a:t>
            </a:r>
          </a:p>
          <a:p>
            <a:r>
              <a:rPr lang="en-US" sz="2800">
                <a:latin typeface="Times New Roman" panose="02020603050405020304" pitchFamily="18" charset="0"/>
                <a:cs typeface="Times New Roman" panose="02020603050405020304" pitchFamily="18" charset="0"/>
              </a:rPr>
              <a:t>Chuyến phà dảo dạt bến nước Bình Ca...</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là sự phối hợp của quân và dân Phú Thọ với bộ đội chủ lực cùng quân dân hai tỉnh Tuyên Quang,Vĩnh Phúc. </a:t>
            </a:r>
          </a:p>
        </p:txBody>
      </p:sp>
      <p:pic>
        <p:nvPicPr>
          <p:cNvPr id="8" name="Picture 7"/>
          <p:cNvPicPr>
            <a:picLocks noChangeAspect="1"/>
          </p:cNvPicPr>
          <p:nvPr/>
        </p:nvPicPr>
        <p:blipFill>
          <a:blip r:embed="rId2"/>
          <a:stretch>
            <a:fillRect/>
          </a:stretch>
        </p:blipFill>
        <p:spPr>
          <a:xfrm>
            <a:off x="598517" y="656704"/>
            <a:ext cx="3882044" cy="4904510"/>
          </a:xfrm>
          <a:prstGeom prst="rect">
            <a:avLst/>
          </a:prstGeom>
        </p:spPr>
      </p:pic>
    </p:spTree>
    <p:extLst>
      <p:ext uri="{BB962C8B-B14F-4D97-AF65-F5344CB8AC3E}">
        <p14:creationId xmlns:p14="http://schemas.microsoft.com/office/powerpoint/2010/main" val="12099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130530"/>
            <a:ext cx="3882044" cy="4904510"/>
          </a:xfrm>
          <a:prstGeom prst="rect">
            <a:avLst/>
          </a:prstGeom>
        </p:spPr>
      </p:pic>
      <p:sp>
        <p:nvSpPr>
          <p:cNvPr id="5" name="Rounded Rectangle 4"/>
          <p:cNvSpPr/>
          <p:nvPr/>
        </p:nvSpPr>
        <p:spPr>
          <a:xfrm>
            <a:off x="4189615" y="1961803"/>
            <a:ext cx="7716069" cy="38238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Chiến thắng </a:t>
            </a:r>
            <a:r>
              <a:rPr lang="en-US" sz="3200">
                <a:latin typeface="Times New Roman" panose="02020603050405020304" pitchFamily="18" charset="0"/>
                <a:cs typeface="Times New Roman" panose="02020603050405020304" pitchFamily="18" charset="0"/>
              </a:rPr>
              <a:t>Đoan Hùng như một luồng gió mát thổi lan khắp Việt Bắc trong </a:t>
            </a:r>
            <a:r>
              <a:rPr lang="vi-VN" sz="3200">
                <a:latin typeface="Times New Roman" panose="02020603050405020304" pitchFamily="18" charset="0"/>
                <a:cs typeface="Times New Roman" panose="02020603050405020304" pitchFamily="18" charset="0"/>
              </a:rPr>
              <a:t>những ngày nóng bỏng nhất của cuộc chiến tranh</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hiến thắng </a:t>
            </a:r>
            <a:r>
              <a:rPr lang="en-US" sz="3200">
                <a:latin typeface="Times New Roman" panose="02020603050405020304" pitchFamily="18" charset="0"/>
                <a:cs typeface="Times New Roman" panose="02020603050405020304" pitchFamily="18" charset="0"/>
              </a:rPr>
              <a:t>Đoan Hùng </a:t>
            </a:r>
            <a:r>
              <a:rPr lang="vi-VN" sz="3200">
                <a:latin typeface="Times New Roman" panose="02020603050405020304" pitchFamily="18" charset="0"/>
                <a:cs typeface="Times New Roman" panose="02020603050405020304" pitchFamily="18" charset="0"/>
              </a:rPr>
              <a:t>mở đầu cho những chiến thắng oanh liệt </a:t>
            </a:r>
            <a:r>
              <a:rPr lang="en-US" sz="3200">
                <a:latin typeface="Times New Roman" panose="02020603050405020304" pitchFamily="18" charset="0"/>
                <a:cs typeface="Times New Roman" panose="02020603050405020304" pitchFamily="18" charset="0"/>
              </a:rPr>
              <a:t>của bộ đội chủ lục ta  </a:t>
            </a:r>
            <a:r>
              <a:rPr lang="vi-VN" sz="3200">
                <a:latin typeface="Times New Roman" panose="02020603050405020304" pitchFamily="18" charset="0"/>
                <a:cs typeface="Times New Roman" panose="02020603050405020304" pitchFamily="18" charset="0"/>
              </a:rPr>
              <a:t>trong chiến dịch Việt Bắc</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tướng </a:t>
            </a:r>
            <a:r>
              <a:rPr lang="en-US" sz="3200">
                <a:latin typeface="Times New Roman" panose="02020603050405020304" pitchFamily="18" charset="0"/>
                <a:cs typeface="Times New Roman" panose="02020603050405020304" pitchFamily="18" charset="0"/>
              </a:rPr>
              <a:t>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SÔNG LÔ (1947)</a:t>
            </a:r>
          </a:p>
        </p:txBody>
      </p:sp>
    </p:spTree>
    <p:extLst>
      <p:ext uri="{BB962C8B-B14F-4D97-AF65-F5344CB8AC3E}">
        <p14:creationId xmlns:p14="http://schemas.microsoft.com/office/powerpoint/2010/main" val="408022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được tổ chức với chủ trương</a:t>
            </a:r>
            <a:r>
              <a:rPr lang="en-US" sz="2800">
                <a:latin typeface="Times New Roman" panose="02020603050405020304" pitchFamily="18" charset="0"/>
                <a:cs typeface="Times New Roman" panose="02020603050405020304" pitchFamily="18" charset="0"/>
              </a:rPr>
              <a:t>: “T</a:t>
            </a:r>
            <a:r>
              <a:rPr lang="vi-VN" sz="2800">
                <a:latin typeface="Times New Roman" panose="02020603050405020304" pitchFamily="18" charset="0"/>
                <a:cs typeface="Times New Roman" panose="02020603050405020304" pitchFamily="18" charset="0"/>
              </a:rPr>
              <a:t>ránh chỗ mạnh</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đánh ch</a:t>
            </a:r>
            <a:r>
              <a:rPr lang="en-US" sz="2800">
                <a:latin typeface="Times New Roman" panose="02020603050405020304" pitchFamily="18" charset="0"/>
                <a:cs typeface="Times New Roman" panose="02020603050405020304" pitchFamily="18" charset="0"/>
              </a:rPr>
              <a:t>ỗ</a:t>
            </a:r>
            <a:r>
              <a:rPr lang="vi-VN" sz="2800">
                <a:latin typeface="Times New Roman" panose="02020603050405020304" pitchFamily="18" charset="0"/>
                <a:cs typeface="Times New Roman" panose="02020603050405020304" pitchFamily="18" charset="0"/>
              </a:rPr>
              <a:t> yếu, </a:t>
            </a:r>
            <a:r>
              <a:rPr lang="en-US" sz="2800">
                <a:latin typeface="Times New Roman" panose="02020603050405020304" pitchFamily="18" charset="0"/>
                <a:cs typeface="Times New Roman" panose="02020603050405020304" pitchFamily="18" charset="0"/>
              </a:rPr>
              <a:t>tìm nơi</a:t>
            </a:r>
            <a:r>
              <a:rPr lang="vi-VN" sz="2800">
                <a:latin typeface="Times New Roman" panose="02020603050405020304" pitchFamily="18" charset="0"/>
                <a:cs typeface="Times New Roman" panose="02020603050405020304" pitchFamily="18" charset="0"/>
              </a:rPr>
              <a:t> sơ hở của địch mà đánh và hướng tiến công chiến dịch </a:t>
            </a:r>
            <a:r>
              <a:rPr lang="en-US" sz="2800">
                <a:latin typeface="Times New Roman" panose="02020603050405020304" pitchFamily="18" charset="0"/>
                <a:cs typeface="Times New Roman" panose="02020603050405020304" pitchFamily="18" charset="0"/>
              </a:rPr>
              <a:t>lên Tây </a:t>
            </a:r>
            <a:r>
              <a:rPr lang="vi-VN" sz="2800">
                <a:latin typeface="Times New Roman" panose="02020603050405020304" pitchFamily="18" charset="0"/>
                <a:cs typeface="Times New Roman" panose="02020603050405020304" pitchFamily="18" charset="0"/>
              </a:rPr>
              <a:t>Bắc.</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giành thắng lợi đã mở rộng </a:t>
            </a:r>
            <a:r>
              <a:rPr lang="en-US" sz="2800">
                <a:latin typeface="Times New Roman" panose="02020603050405020304" pitchFamily="18" charset="0"/>
                <a:cs typeface="Times New Roman" panose="02020603050405020304" pitchFamily="18" charset="0"/>
              </a:rPr>
              <a:t>vùng giải phóng của ta</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nối liền</a:t>
            </a:r>
            <a:r>
              <a:rPr lang="vi-VN" sz="2800">
                <a:latin typeface="Times New Roman" panose="02020603050405020304" pitchFamily="18" charset="0"/>
                <a:cs typeface="Times New Roman" panose="02020603050405020304" pitchFamily="18" charset="0"/>
              </a:rPr>
              <a:t> Tây Bắc </a:t>
            </a:r>
            <a:r>
              <a:rPr lang="en-US" sz="2800">
                <a:latin typeface="Times New Roman" panose="02020603050405020304" pitchFamily="18" charset="0"/>
                <a:cs typeface="Times New Roman" panose="02020603050405020304" pitchFamily="18" charset="0"/>
              </a:rPr>
              <a:t>với </a:t>
            </a:r>
            <a:r>
              <a:rPr lang="vi-VN" sz="2800">
                <a:latin typeface="Times New Roman" panose="02020603050405020304" pitchFamily="18" charset="0"/>
                <a:cs typeface="Times New Roman" panose="02020603050405020304" pitchFamily="18" charset="0"/>
              </a:rPr>
              <a:t>Việt Bắc và Thượng </a:t>
            </a:r>
            <a:r>
              <a:rPr lang="en-US" sz="2800">
                <a:latin typeface="Times New Roman" panose="02020603050405020304" pitchFamily="18" charset="0"/>
                <a:cs typeface="Times New Roman" panose="02020603050405020304" pitchFamily="18" charset="0"/>
              </a:rPr>
              <a:t>L</a:t>
            </a:r>
            <a:r>
              <a:rPr lang="vi-VN" sz="2800">
                <a:latin typeface="Times New Roman" panose="02020603050405020304" pitchFamily="18" charset="0"/>
                <a:cs typeface="Times New Roman" panose="02020603050405020304" pitchFamily="18" charset="0"/>
              </a:rPr>
              <a:t>ào</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Chính thức được chia thành ba đợt tiến công, </a:t>
            </a:r>
            <a:r>
              <a:rPr lang="en-US" sz="2800">
                <a:latin typeface="Times New Roman" panose="02020603050405020304" pitchFamily="18" charset="0"/>
                <a:cs typeface="Times New Roman" panose="02020603050405020304" pitchFamily="18" charset="0"/>
              </a:rPr>
              <a:t>diễn </a:t>
            </a:r>
            <a:r>
              <a:rPr lang="vi-VN" sz="2800">
                <a:latin typeface="Times New Roman" panose="02020603050405020304" pitchFamily="18" charset="0"/>
                <a:cs typeface="Times New Roman" panose="02020603050405020304" pitchFamily="18" charset="0"/>
              </a:rPr>
              <a:t>ra vào thu đông 1952.</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29862" y="827811"/>
            <a:ext cx="3759754" cy="2800000"/>
          </a:xfrm>
          <a:prstGeom prst="rect">
            <a:avLst/>
          </a:prstGeom>
        </p:spPr>
      </p:pic>
      <p:pic>
        <p:nvPicPr>
          <p:cNvPr id="9"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2" y="3627811"/>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0232" y="1338349"/>
            <a:ext cx="3759754" cy="2800000"/>
          </a:xfrm>
          <a:prstGeom prst="rect">
            <a:avLst/>
          </a:prstGeom>
        </p:spPr>
      </p:pic>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Thu đông 1952 là Thu Đông chiến thắng Tây Bắc. Nếu nhìn </a:t>
            </a:r>
            <a:r>
              <a:rPr lang="en-US" sz="3200">
                <a:latin typeface="Times New Roman" panose="02020603050405020304" pitchFamily="18" charset="0"/>
                <a:cs typeface="Times New Roman" panose="02020603050405020304" pitchFamily="18" charset="0"/>
              </a:rPr>
              <a:t>rộng ra toàn </a:t>
            </a:r>
            <a:r>
              <a:rPr lang="vi-VN" sz="3200">
                <a:latin typeface="Times New Roman" panose="02020603050405020304" pitchFamily="18" charset="0"/>
                <a:cs typeface="Times New Roman" panose="02020603050405020304" pitchFamily="18" charset="0"/>
              </a:rPr>
              <a:t>chiến trường Bắc </a:t>
            </a:r>
            <a:r>
              <a:rPr lang="en-US" sz="3200">
                <a:latin typeface="Times New Roman" panose="02020603050405020304" pitchFamily="18" charset="0"/>
                <a:cs typeface="Times New Roman" panose="02020603050405020304" pitchFamily="18" charset="0"/>
              </a:rPr>
              <a:t>B</a:t>
            </a:r>
            <a:r>
              <a:rPr lang="vi-VN" sz="3200">
                <a:latin typeface="Times New Roman" panose="02020603050405020304" pitchFamily="18" charset="0"/>
                <a:cs typeface="Times New Roman" panose="02020603050405020304" pitchFamily="18" charset="0"/>
              </a:rPr>
              <a:t>ộ </a:t>
            </a:r>
            <a:r>
              <a:rPr lang="en-US" sz="3200">
                <a:latin typeface="Times New Roman" panose="02020603050405020304" pitchFamily="18" charset="0"/>
                <a:cs typeface="Times New Roman" panose="02020603050405020304" pitchFamily="18" charset="0"/>
              </a:rPr>
              <a:t>thì đó là thắng lợi lớn </a:t>
            </a:r>
            <a:r>
              <a:rPr lang="vi-VN" sz="3200">
                <a:latin typeface="Times New Roman" panose="02020603050405020304" pitchFamily="18" charset="0"/>
                <a:cs typeface="Times New Roman" panose="02020603050405020304" pitchFamily="18" charset="0"/>
              </a:rPr>
              <a:t>của ta trên con đường tiếp tục </a:t>
            </a:r>
            <a:r>
              <a:rPr lang="en-US" sz="3200">
                <a:latin typeface="Times New Roman" panose="02020603050405020304" pitchFamily="18" charset="0"/>
                <a:cs typeface="Times New Roman" panose="02020603050405020304" pitchFamily="18" charset="0"/>
              </a:rPr>
              <a:t>gi</a:t>
            </a:r>
            <a:r>
              <a:rPr lang="vi-VN" sz="3200">
                <a:latin typeface="Times New Roman" panose="02020603050405020304" pitchFamily="18" charset="0"/>
                <a:cs typeface="Times New Roman" panose="02020603050405020304" pitchFamily="18" charset="0"/>
              </a:rPr>
              <a:t>ành thế chủ động</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TÂY BẮC (1952)</a:t>
            </a:r>
          </a:p>
        </p:txBody>
      </p:sp>
      <p:pic>
        <p:nvPicPr>
          <p:cNvPr id="2050"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32" y="4138349"/>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1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Đây là chiến thắng quân sự lớn nhất trong cuộc chiến tranh Đông Dương 1954 5195 tư của Việt Nam</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 C</a:t>
            </a:r>
            <a:r>
              <a:rPr lang="vi-VN" sz="2800">
                <a:latin typeface="Times New Roman" panose="02020603050405020304" pitchFamily="18" charset="0"/>
                <a:cs typeface="Times New Roman" panose="02020603050405020304" pitchFamily="18" charset="0"/>
              </a:rPr>
              <a:t>hín năm là</a:t>
            </a:r>
            <a:r>
              <a:rPr lang="en-US" sz="2800">
                <a:latin typeface="Times New Roman" panose="02020603050405020304" pitchFamily="18" charset="0"/>
                <a:cs typeface="Times New Roman" panose="02020603050405020304" pitchFamily="18" charset="0"/>
              </a:rPr>
              <a:t>m</a:t>
            </a:r>
            <a:r>
              <a:rPr lang="vi-VN" sz="2800">
                <a:latin typeface="Times New Roman" panose="02020603050405020304" pitchFamily="18" charset="0"/>
                <a:cs typeface="Times New Roman" panose="02020603050405020304" pitchFamily="18" charset="0"/>
              </a:rPr>
              <a:t> một Điện Biên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N</a:t>
            </a:r>
            <a:r>
              <a:rPr lang="vi-VN" sz="2800">
                <a:latin typeface="Times New Roman" panose="02020603050405020304" pitchFamily="18" charset="0"/>
                <a:cs typeface="Times New Roman" panose="02020603050405020304" pitchFamily="18" charset="0"/>
              </a:rPr>
              <a:t>ên vành hoa đỏ nên </a:t>
            </a:r>
            <a:r>
              <a:rPr lang="en-US" sz="2800">
                <a:latin typeface="Times New Roman" panose="02020603050405020304" pitchFamily="18" charset="0"/>
                <a:cs typeface="Times New Roman" panose="02020603050405020304" pitchFamily="18" charset="0"/>
              </a:rPr>
              <a:t>thiên</a:t>
            </a:r>
            <a:r>
              <a:rPr lang="vi-VN" sz="2800">
                <a:latin typeface="Times New Roman" panose="02020603050405020304" pitchFamily="18" charset="0"/>
                <a:cs typeface="Times New Roman" panose="02020603050405020304" pitchFamily="18" charset="0"/>
              </a:rPr>
              <a:t> sử vàng</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7"/>
            <a:ext cx="7306887" cy="18869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ới thắng lợi quyết định này, lực lượng </a:t>
            </a:r>
            <a:r>
              <a:rPr lang="en-US" sz="2800">
                <a:latin typeface="Times New Roman" panose="02020603050405020304" pitchFamily="18" charset="0"/>
                <a:cs typeface="Times New Roman" panose="02020603050405020304" pitchFamily="18" charset="0"/>
              </a:rPr>
              <a:t>Q</a:t>
            </a:r>
            <a:r>
              <a:rPr lang="vi-VN" sz="2800">
                <a:latin typeface="Times New Roman" panose="02020603050405020304" pitchFamily="18" charset="0"/>
                <a:cs typeface="Times New Roman" panose="02020603050405020304" pitchFamily="18" charset="0"/>
              </a:rPr>
              <a:t>uân đội nhân dân Việt Nam </a:t>
            </a:r>
            <a:r>
              <a:rPr lang="en-US" sz="2800">
                <a:latin typeface="Times New Roman" panose="02020603050405020304" pitchFamily="18" charset="0"/>
                <a:cs typeface="Times New Roman" panose="02020603050405020304" pitchFamily="18" charset="0"/>
              </a:rPr>
              <a:t>do</a:t>
            </a:r>
            <a:r>
              <a:rPr lang="vi-VN" sz="2800">
                <a:latin typeface="Times New Roman" panose="02020603050405020304" pitchFamily="18" charset="0"/>
                <a:cs typeface="Times New Roman" panose="02020603050405020304" pitchFamily="18" charset="0"/>
              </a:rPr>
              <a:t> đại tướng </a:t>
            </a:r>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õ Nguyên </a:t>
            </a:r>
            <a:r>
              <a:rPr lang="en-US" sz="2800">
                <a:latin typeface="Times New Roman" panose="02020603050405020304" pitchFamily="18" charset="0"/>
                <a:cs typeface="Times New Roman" panose="02020603050405020304" pitchFamily="18" charset="0"/>
              </a:rPr>
              <a:t>G</a:t>
            </a:r>
            <a:r>
              <a:rPr lang="vi-VN" sz="2800">
                <a:latin typeface="Times New Roman" panose="02020603050405020304" pitchFamily="18" charset="0"/>
                <a:cs typeface="Times New Roman" panose="02020603050405020304" pitchFamily="18" charset="0"/>
              </a:rPr>
              <a:t>iáp chỉ huy </a:t>
            </a:r>
            <a:r>
              <a:rPr lang="en-US" sz="2800">
                <a:latin typeface="Times New Roman" panose="02020603050405020304" pitchFamily="18" charset="0"/>
                <a:cs typeface="Times New Roman" panose="02020603050405020304" pitchFamily="18" charset="0"/>
              </a:rPr>
              <a:t>đã buộc </a:t>
            </a:r>
            <a:r>
              <a:rPr lang="vi-VN" sz="2800">
                <a:latin typeface="Times New Roman" panose="02020603050405020304" pitchFamily="18" charset="0"/>
                <a:cs typeface="Times New Roman" panose="02020603050405020304" pitchFamily="18" charset="0"/>
              </a:rPr>
              <a:t>quân Pháp tại Điện Biên Phủ phải đầu hàng vào ngày </a:t>
            </a:r>
            <a:r>
              <a:rPr lang="en-US" sz="2800">
                <a:latin typeface="Times New Roman" panose="02020603050405020304" pitchFamily="18" charset="0"/>
                <a:cs typeface="Times New Roman" panose="02020603050405020304" pitchFamily="18" charset="0"/>
              </a:rPr>
              <a:t>7-5-</a:t>
            </a:r>
            <a:r>
              <a:rPr lang="vi-VN" sz="2800">
                <a:latin typeface="Times New Roman" panose="02020603050405020304" pitchFamily="18" charset="0"/>
                <a:cs typeface="Times New Roman" panose="02020603050405020304" pitchFamily="18" charset="0"/>
              </a:rPr>
              <a:t>195</a:t>
            </a:r>
            <a:r>
              <a:rPr lang="en-US" sz="2800">
                <a:latin typeface="Times New Roman" panose="02020603050405020304" pitchFamily="18" charset="0"/>
                <a:cs typeface="Times New Roman" panose="02020603050405020304" pitchFamily="18" charset="0"/>
              </a:rPr>
              <a:t>4</a:t>
            </a:r>
          </a:p>
        </p:txBody>
      </p:sp>
      <p:pic>
        <p:nvPicPr>
          <p:cNvPr id="8" name="Picture 7"/>
          <p:cNvPicPr>
            <a:picLocks noChangeAspect="1"/>
          </p:cNvPicPr>
          <p:nvPr/>
        </p:nvPicPr>
        <p:blipFill>
          <a:blip r:embed="rId2"/>
          <a:stretch>
            <a:fillRect/>
          </a:stretch>
        </p:blipFill>
        <p:spPr>
          <a:xfrm>
            <a:off x="751609" y="685798"/>
            <a:ext cx="3188624" cy="2485505"/>
          </a:xfrm>
          <a:prstGeom prst="rect">
            <a:avLst/>
          </a:prstGeom>
        </p:spPr>
      </p:pic>
      <p:pic>
        <p:nvPicPr>
          <p:cNvPr id="9" name="Content Placeholder 9"/>
          <p:cNvPicPr>
            <a:picLocks noGrp="1" noChangeAspect="1"/>
          </p:cNvPicPr>
          <p:nvPr>
            <p:ph idx="1"/>
          </p:nvPr>
        </p:nvPicPr>
        <p:blipFill>
          <a:blip r:embed="rId3"/>
          <a:stretch>
            <a:fillRect/>
          </a:stretch>
        </p:blipFill>
        <p:spPr>
          <a:xfrm>
            <a:off x="751608" y="3171303"/>
            <a:ext cx="3188625" cy="2843560"/>
          </a:xfrm>
          <a:prstGeom prst="rect">
            <a:avLst/>
          </a:prstGeom>
        </p:spPr>
      </p:pic>
    </p:spTree>
    <p:extLst>
      <p:ext uri="{BB962C8B-B14F-4D97-AF65-F5344CB8AC3E}">
        <p14:creationId xmlns:p14="http://schemas.microsoft.com/office/powerpoint/2010/main" val="24476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 y="719050"/>
            <a:ext cx="3188624" cy="2485505"/>
          </a:xfrm>
          <a:prstGeom prst="rect">
            <a:avLst/>
          </a:prstGeom>
        </p:spPr>
      </p:pic>
      <p:sp>
        <p:nvSpPr>
          <p:cNvPr id="2" name="Title 1"/>
          <p:cNvSpPr>
            <a:spLocks noGrp="1"/>
          </p:cNvSpPr>
          <p:nvPr>
            <p:ph type="title"/>
          </p:nvPr>
        </p:nvSpPr>
        <p:spPr/>
        <p:txBody>
          <a:bodyPr/>
          <a:lstStyle/>
          <a:p>
            <a:endParaRPr lang="en-US"/>
          </a:p>
        </p:txBody>
      </p:sp>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Điện Biên Phủ như là một cái mốc chói lọi bằng vàng của lịch sử. Nó ghi rõ nơi chủ nghĩa thực dân lăn xuống dốc và </a:t>
            </a:r>
            <a:r>
              <a:rPr lang="en-US" sz="3200">
                <a:latin typeface="Times New Roman" panose="02020603050405020304" pitchFamily="18" charset="0"/>
                <a:cs typeface="Times New Roman" panose="02020603050405020304" pitchFamily="18" charset="0"/>
              </a:rPr>
              <a:t>tan rã</a:t>
            </a:r>
            <a:r>
              <a:rPr lang="vi-VN" sz="3200">
                <a:latin typeface="Times New Roman" panose="02020603050405020304" pitchFamily="18" charset="0"/>
                <a:cs typeface="Times New Roman" panose="02020603050405020304" pitchFamily="18" charset="0"/>
              </a:rPr>
              <a:t>, đồng thời, phong </a:t>
            </a:r>
            <a:r>
              <a:rPr lang="en-US" sz="3200">
                <a:latin typeface="Times New Roman" panose="02020603050405020304" pitchFamily="18" charset="0"/>
                <a:cs typeface="Times New Roman" panose="02020603050405020304" pitchFamily="18" charset="0"/>
              </a:rPr>
              <a:t>tr</a:t>
            </a:r>
            <a:r>
              <a:rPr lang="vi-VN" sz="3200">
                <a:latin typeface="Times New Roman" panose="02020603050405020304" pitchFamily="18" charset="0"/>
                <a:cs typeface="Times New Roman" panose="02020603050405020304" pitchFamily="18" charset="0"/>
              </a:rPr>
              <a:t>ào giải phóng dân tộc khắp thế giới đang lên cao đến thắng lợi hoàn toàn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 Chủ tịch Hồ Chí Minh)</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ĐIỆN BIÊN PHỦ 1954</a:t>
            </a:r>
          </a:p>
        </p:txBody>
      </p:sp>
      <p:pic>
        <p:nvPicPr>
          <p:cNvPr id="10" name="Content Placeholder 9"/>
          <p:cNvPicPr>
            <a:picLocks noGrp="1" noChangeAspect="1"/>
          </p:cNvPicPr>
          <p:nvPr>
            <p:ph idx="1"/>
          </p:nvPr>
        </p:nvPicPr>
        <p:blipFill>
          <a:blip r:embed="rId3"/>
          <a:stretch>
            <a:fillRect/>
          </a:stretch>
        </p:blipFill>
        <p:spPr>
          <a:xfrm>
            <a:off x="53339" y="3204555"/>
            <a:ext cx="3188625" cy="2843560"/>
          </a:xfrm>
          <a:prstGeom prst="rect">
            <a:avLst/>
          </a:prstGeom>
        </p:spPr>
      </p:pic>
    </p:spTree>
    <p:extLst>
      <p:ext uri="{BB962C8B-B14F-4D97-AF65-F5344CB8AC3E}">
        <p14:creationId xmlns:p14="http://schemas.microsoft.com/office/powerpoint/2010/main" val="203608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1599</Words>
  <Application>Microsoft Office PowerPoint</Application>
  <PresentationFormat>Widescreen</PresentationFormat>
  <Paragraphs>73</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等线</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loài cỏ lạ</dc:creator>
  <cp:lastModifiedBy>loài cỏ lạ</cp:lastModifiedBy>
  <cp:revision>1</cp:revision>
  <dcterms:created xsi:type="dcterms:W3CDTF">2024-10-02T22:30:39Z</dcterms:created>
  <dcterms:modified xsi:type="dcterms:W3CDTF">2024-10-02T22:32:03Z</dcterms:modified>
</cp:coreProperties>
</file>