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53"/>
  </p:notesMasterIdLst>
  <p:sldIdLst>
    <p:sldId id="257" r:id="rId4"/>
    <p:sldId id="281" r:id="rId5"/>
    <p:sldId id="360" r:id="rId6"/>
    <p:sldId id="361" r:id="rId7"/>
    <p:sldId id="289" r:id="rId8"/>
    <p:sldId id="290" r:id="rId9"/>
    <p:sldId id="291" r:id="rId10"/>
    <p:sldId id="292" r:id="rId11"/>
    <p:sldId id="293" r:id="rId12"/>
    <p:sldId id="294" r:id="rId13"/>
    <p:sldId id="272" r:id="rId14"/>
    <p:sldId id="362" r:id="rId15"/>
    <p:sldId id="363" r:id="rId16"/>
    <p:sldId id="364" r:id="rId17"/>
    <p:sldId id="284" r:id="rId18"/>
    <p:sldId id="287" r:id="rId19"/>
    <p:sldId id="285" r:id="rId20"/>
    <p:sldId id="365" r:id="rId21"/>
    <p:sldId id="288" r:id="rId22"/>
    <p:sldId id="258" r:id="rId23"/>
    <p:sldId id="282" r:id="rId24"/>
    <p:sldId id="309" r:id="rId25"/>
    <p:sldId id="310" r:id="rId26"/>
    <p:sldId id="347" r:id="rId27"/>
    <p:sldId id="311" r:id="rId28"/>
    <p:sldId id="270" r:id="rId29"/>
    <p:sldId id="283" r:id="rId30"/>
    <p:sldId id="348" r:id="rId31"/>
    <p:sldId id="349" r:id="rId32"/>
    <p:sldId id="350" r:id="rId33"/>
    <p:sldId id="351" r:id="rId34"/>
    <p:sldId id="352" r:id="rId35"/>
    <p:sldId id="353" r:id="rId36"/>
    <p:sldId id="320" r:id="rId37"/>
    <p:sldId id="286" r:id="rId38"/>
    <p:sldId id="356" r:id="rId39"/>
    <p:sldId id="280" r:id="rId40"/>
    <p:sldId id="275" r:id="rId41"/>
    <p:sldId id="357" r:id="rId42"/>
    <p:sldId id="319" r:id="rId43"/>
    <p:sldId id="358" r:id="rId44"/>
    <p:sldId id="269" r:id="rId45"/>
    <p:sldId id="273" r:id="rId46"/>
    <p:sldId id="274" r:id="rId47"/>
    <p:sldId id="278" r:id="rId48"/>
    <p:sldId id="359" r:id="rId49"/>
    <p:sldId id="277" r:id="rId50"/>
    <p:sldId id="354" r:id="rId51"/>
    <p:sldId id="35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49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14.xml"/><Relationship Id="rId7" Type="http://schemas.openxmlformats.org/officeDocument/2006/relationships/slide" Target="slide18.xml"/><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16.xml"/><Relationship Id="rId10" Type="http://schemas.openxmlformats.org/officeDocument/2006/relationships/slide" Target="slide10.xml"/><Relationship Id="rId4" Type="http://schemas.openxmlformats.org/officeDocument/2006/relationships/slide" Target="slide15.xml"/><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2.wdp"/><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0.jpg"/><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64.png"/><Relationship Id="rId4" Type="http://schemas.openxmlformats.org/officeDocument/2006/relationships/notesSlide" Target="../notesSlides/notesSlide2.xml"/></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image" Target="../media/image73.gif"/><Relationship Id="rId3" Type="http://schemas.openxmlformats.org/officeDocument/2006/relationships/slideLayout" Target="../slideLayouts/slideLayout15.xml"/><Relationship Id="rId7" Type="http://schemas.openxmlformats.org/officeDocument/2006/relationships/slide" Target="slide44.xml"/><Relationship Id="rId12" Type="http://schemas.openxmlformats.org/officeDocument/2006/relationships/image" Target="../media/image72.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43.xml"/><Relationship Id="rId11" Type="http://schemas.openxmlformats.org/officeDocument/2006/relationships/image" Target="../media/image71.gif"/><Relationship Id="rId5" Type="http://schemas.openxmlformats.org/officeDocument/2006/relationships/image" Target="../media/image70.png"/><Relationship Id="rId10" Type="http://schemas.openxmlformats.org/officeDocument/2006/relationships/slide" Target="slide47.xml"/><Relationship Id="rId4" Type="http://schemas.openxmlformats.org/officeDocument/2006/relationships/image" Target="../media/image69.png"/><Relationship Id="rId9" Type="http://schemas.openxmlformats.org/officeDocument/2006/relationships/slide" Target="slide46.xml"/><Relationship Id="rId1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77.png"/><Relationship Id="rId5" Type="http://schemas.openxmlformats.org/officeDocument/2006/relationships/image" Target="../media/image74.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slide" Target="slide42.xml"/></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79.png"/><Relationship Id="rId5" Type="http://schemas.openxmlformats.org/officeDocument/2006/relationships/image" Target="../media/image74.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76.png"/><Relationship Id="rId14" Type="http://schemas.openxmlformats.org/officeDocument/2006/relationships/slide" Target="slide42.xml"/></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77.png"/><Relationship Id="rId5" Type="http://schemas.openxmlformats.org/officeDocument/2006/relationships/image" Target="../media/image74.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slide" Target="slide42.xml"/></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42.xml"/><Relationship Id="rId3" Type="http://schemas.openxmlformats.org/officeDocument/2006/relationships/audio" Target="../media/audio3.wav"/><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79.png"/><Relationship Id="rId5" Type="http://schemas.openxmlformats.org/officeDocument/2006/relationships/image" Target="../media/image74.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76.png"/></Relationships>
</file>

<file path=ppt/slides/_rels/slide4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79.png"/><Relationship Id="rId5" Type="http://schemas.openxmlformats.org/officeDocument/2006/relationships/image" Target="../media/image74.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76.png"/><Relationship Id="rId14" Type="http://schemas.openxmlformats.org/officeDocument/2006/relationships/slide" Target="slide42.xml"/></Relationships>
</file>

<file path=ppt/slides/_rels/slide4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6764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sp>
        <p:nvSpPr>
          <p:cNvPr id="28" name="TextBox 27"/>
          <p:cNvSpPr txBox="1"/>
          <p:nvPr/>
        </p:nvSpPr>
        <p:spPr>
          <a:xfrm>
            <a:off x="2175165" y="1229380"/>
            <a:ext cx="7620000" cy="523220"/>
          </a:xfrm>
          <a:prstGeom prst="rect">
            <a:avLst/>
          </a:prstGeom>
          <a:noFill/>
        </p:spPr>
        <p:txBody>
          <a:bodyPr wrap="square" rtlCol="0">
            <a:spAutoFit/>
          </a:bodyPr>
          <a:lstStyle/>
          <a:p>
            <a:r>
              <a:rPr lang="en-US" sz="2800" dirty="0">
                <a:latin typeface="Times New Roman" pitchFamily="18" charset="0"/>
                <a:cs typeface="Times New Roman" pitchFamily="18" charset="0"/>
              </a:rPr>
              <a:t>(1)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sp>
        <p:nvSpPr>
          <p:cNvPr id="31" name="TextBox 30"/>
          <p:cNvSpPr txBox="1"/>
          <p:nvPr/>
        </p:nvSpPr>
        <p:spPr>
          <a:xfrm>
            <a:off x="2175165" y="1838980"/>
            <a:ext cx="6781800" cy="523220"/>
          </a:xfrm>
          <a:prstGeom prst="rect">
            <a:avLst/>
          </a:prstGeom>
          <a:noFill/>
        </p:spPr>
        <p:txBody>
          <a:bodyPr wrap="square" rtlCol="0">
            <a:spAutoFit/>
          </a:bodyPr>
          <a:lstStyle/>
          <a:p>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mịn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sp>
        <p:nvSpPr>
          <p:cNvPr id="32" name="TextBox 31"/>
          <p:cNvSpPr txBox="1"/>
          <p:nvPr/>
        </p:nvSpPr>
        <p:spPr>
          <a:xfrm>
            <a:off x="2133600" y="3667780"/>
            <a:ext cx="5791200" cy="523220"/>
          </a:xfrm>
          <a:prstGeom prst="rect">
            <a:avLst/>
          </a:prstGeom>
          <a:noFill/>
        </p:spPr>
        <p:txBody>
          <a:bodyPr wrap="square" rtlCol="0">
            <a:spAutoFit/>
          </a:bodyPr>
          <a:lstStyle/>
          <a:p>
            <a:r>
              <a:rPr lang="en-US" sz="2800" dirty="0">
                <a:latin typeface="Times New Roman" pitchFamily="18" charset="0"/>
                <a:cs typeface="Times New Roman" pitchFamily="18" charset="0"/>
              </a:rPr>
              <a:t>(5) </a:t>
            </a:r>
            <a:r>
              <a:rPr lang="en-US" sz="2800" dirty="0" err="1">
                <a:latin typeface="Times New Roman" pitchFamily="18" charset="0"/>
                <a:cs typeface="Times New Roman" pitchFamily="18" charset="0"/>
              </a:rPr>
              <a:t>Đốt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endParaRPr lang="vi-VN" sz="2800" dirty="0">
              <a:latin typeface="Times New Roman" pitchFamily="18" charset="0"/>
              <a:cs typeface="Times New Roman" pitchFamily="18" charset="0"/>
            </a:endParaRPr>
          </a:p>
        </p:txBody>
      </p:sp>
      <p:sp>
        <p:nvSpPr>
          <p:cNvPr id="40" name="TextBox 39"/>
          <p:cNvSpPr txBox="1"/>
          <p:nvPr/>
        </p:nvSpPr>
        <p:spPr>
          <a:xfrm>
            <a:off x="2175166" y="2448580"/>
            <a:ext cx="8111835" cy="523220"/>
          </a:xfrm>
          <a:prstGeom prst="rect">
            <a:avLst/>
          </a:prstGeom>
          <a:noFill/>
        </p:spPr>
        <p:txBody>
          <a:bodyPr wrap="square" rtlCol="0">
            <a:spAutoFit/>
          </a:bodyPr>
          <a:lstStyle/>
          <a:p>
            <a:r>
              <a:rPr lang="en-US" sz="2800" dirty="0">
                <a:latin typeface="Times New Roman" pitchFamily="18" charset="0"/>
                <a:cs typeface="Times New Roman" pitchFamily="18" charset="0"/>
              </a:rPr>
              <a:t>(3) </a:t>
            </a:r>
            <a:r>
              <a:rPr lang="en-US" sz="2800" dirty="0" err="1">
                <a:latin typeface="Times New Roman" pitchFamily="18" charset="0"/>
                <a:cs typeface="Times New Roman" pitchFamily="18" charset="0"/>
              </a:rPr>
              <a:t>Sắt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endParaRPr lang="vi-VN" sz="2800" dirty="0">
              <a:latin typeface="Times New Roman" pitchFamily="18" charset="0"/>
              <a:cs typeface="Times New Roman" pitchFamily="18" charset="0"/>
            </a:endParaRPr>
          </a:p>
        </p:txBody>
      </p:sp>
      <p:sp>
        <p:nvSpPr>
          <p:cNvPr id="41" name="TextBox 40"/>
          <p:cNvSpPr txBox="1"/>
          <p:nvPr/>
        </p:nvSpPr>
        <p:spPr>
          <a:xfrm>
            <a:off x="2133600" y="4277380"/>
            <a:ext cx="3276600" cy="523220"/>
          </a:xfrm>
          <a:prstGeom prst="rect">
            <a:avLst/>
          </a:prstGeom>
          <a:noFill/>
        </p:spPr>
        <p:txBody>
          <a:bodyPr wrap="square" rtlCol="0">
            <a:spAutoFit/>
          </a:bodyPr>
          <a:lstStyle/>
          <a:p>
            <a:r>
              <a:rPr lang="en-US" sz="2800" dirty="0">
                <a:latin typeface="Times New Roman" pitchFamily="18" charset="0"/>
                <a:cs typeface="Times New Roman" pitchFamily="18" charset="0"/>
              </a:rPr>
              <a:t>(6) </a:t>
            </a:r>
            <a:r>
              <a:rPr lang="en-US" sz="2800" dirty="0" err="1">
                <a:latin typeface="Times New Roman" pitchFamily="18" charset="0"/>
                <a:cs typeface="Times New Roman" pitchFamily="18" charset="0"/>
              </a:rPr>
              <a:t>Đốt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củi</a:t>
            </a:r>
            <a:r>
              <a:rPr lang="en-US" sz="2800" dirty="0">
                <a:latin typeface="Times New Roman" pitchFamily="18" charset="0"/>
                <a:cs typeface="Times New Roman" pitchFamily="18" charset="0"/>
              </a:rPr>
              <a:t> to</a:t>
            </a:r>
            <a:endParaRPr lang="vi-VN" sz="2800" dirty="0">
              <a:latin typeface="Times New Roman" pitchFamily="18" charset="0"/>
              <a:cs typeface="Times New Roman" pitchFamily="18" charset="0"/>
            </a:endParaRPr>
          </a:p>
        </p:txBody>
      </p:sp>
      <p:sp>
        <p:nvSpPr>
          <p:cNvPr id="14" name="TextBox 13"/>
          <p:cNvSpPr txBox="1"/>
          <p:nvPr/>
        </p:nvSpPr>
        <p:spPr>
          <a:xfrm>
            <a:off x="2133600" y="3058180"/>
            <a:ext cx="3657600" cy="523220"/>
          </a:xfrm>
          <a:prstGeom prst="rect">
            <a:avLst/>
          </a:prstGeom>
          <a:noFill/>
        </p:spPr>
        <p:txBody>
          <a:bodyPr wrap="square" rtlCol="0">
            <a:spAutoFit/>
          </a:bodyPr>
          <a:lstStyle/>
          <a:p>
            <a:r>
              <a:rPr lang="en-US" sz="2800" dirty="0">
                <a:latin typeface="Times New Roman" pitchFamily="18" charset="0"/>
                <a:cs typeface="Times New Roman" pitchFamily="18" charset="0"/>
              </a:rPr>
              <a:t>(4) </a:t>
            </a:r>
            <a:r>
              <a:rPr lang="en-US" sz="2800" dirty="0" err="1">
                <a:latin typeface="Times New Roman" pitchFamily="18" charset="0"/>
                <a:cs typeface="Times New Roman" pitchFamily="18" charset="0"/>
              </a:rPr>
              <a:t>Đốt</a:t>
            </a:r>
            <a:r>
              <a:rPr lang="en-US" sz="2800" dirty="0">
                <a:latin typeface="Times New Roman" pitchFamily="18" charset="0"/>
                <a:cs typeface="Times New Roman" pitchFamily="18" charset="0"/>
              </a:rPr>
              <a:t> than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ong</a:t>
            </a:r>
            <a:endParaRPr lang="en-US" sz="2800" dirty="0">
              <a:latin typeface="Times New Roman" pitchFamily="18" charset="0"/>
              <a:cs typeface="Times New Roman" pitchFamily="18" charset="0"/>
            </a:endParaRPr>
          </a:p>
        </p:txBody>
      </p:sp>
      <p:sp>
        <p:nvSpPr>
          <p:cNvPr id="15" name="TextBox 14"/>
          <p:cNvSpPr txBox="1"/>
          <p:nvPr/>
        </p:nvSpPr>
        <p:spPr>
          <a:xfrm>
            <a:off x="2133601" y="4886980"/>
            <a:ext cx="5749635" cy="523220"/>
          </a:xfrm>
          <a:prstGeom prst="rect">
            <a:avLst/>
          </a:prstGeom>
          <a:noFill/>
        </p:spPr>
        <p:txBody>
          <a:bodyPr wrap="square" rtlCol="0">
            <a:spAutoFit/>
          </a:bodyPr>
          <a:lstStyle/>
          <a:p>
            <a:r>
              <a:rPr lang="en-US" sz="2800" dirty="0">
                <a:latin typeface="Times New Roman" pitchFamily="18" charset="0"/>
                <a:cs typeface="Times New Roman" pitchFamily="18" charset="0"/>
              </a:rPr>
              <a:t>(7)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suất</a:t>
            </a:r>
            <a:endParaRPr lang="vi-VN" sz="2800" dirty="0">
              <a:latin typeface="Times New Roman" pitchFamily="18" charset="0"/>
              <a:cs typeface="Times New Roman" pitchFamily="18" charset="0"/>
            </a:endParaRPr>
          </a:p>
        </p:txBody>
      </p:sp>
      <p:sp>
        <p:nvSpPr>
          <p:cNvPr id="16" name="TextBox 15"/>
          <p:cNvSpPr txBox="1"/>
          <p:nvPr/>
        </p:nvSpPr>
        <p:spPr>
          <a:xfrm>
            <a:off x="2175165" y="5562600"/>
            <a:ext cx="6130636" cy="523220"/>
          </a:xfrm>
          <a:prstGeom prst="rect">
            <a:avLst/>
          </a:prstGeom>
          <a:noFill/>
        </p:spPr>
        <p:txBody>
          <a:bodyPr wrap="square" rtlCol="0">
            <a:spAutoFit/>
          </a:bodyPr>
          <a:lstStyle/>
          <a:p>
            <a:r>
              <a:rPr lang="en-US" sz="2800" dirty="0">
                <a:latin typeface="Times New Roman" pitchFamily="18" charset="0"/>
                <a:cs typeface="Times New Roman" pitchFamily="18" charset="0"/>
              </a:rPr>
              <a:t>(8)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endParaRPr lang="vi-VN" sz="2800" dirty="0">
              <a:latin typeface="Times New Roman" pitchFamily="18" charset="0"/>
              <a:cs typeface="Times New Roman" pitchFamily="18" charset="0"/>
            </a:endParaRPr>
          </a:p>
        </p:txBody>
      </p:sp>
      <p:sp>
        <p:nvSpPr>
          <p:cNvPr id="11" name="Left Arrow 10">
            <a:hlinkClick r:id="rId2" action="ppaction://hlinksldjump"/>
          </p:cNvPr>
          <p:cNvSpPr/>
          <p:nvPr/>
        </p:nvSpPr>
        <p:spPr>
          <a:xfrm rot="10800000">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53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5" presetClass="entr" presetSubtype="1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40" grpId="0"/>
      <p:bldP spid="41" grpId="0"/>
      <p:bldP spid="14" grpId="0"/>
      <p:bldP spid="15" grpId="0"/>
      <p:bldP spid="16"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7526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sp>
        <p:nvSpPr>
          <p:cNvPr id="3" name="Rounded Rectangle 2"/>
          <p:cNvSpPr/>
          <p:nvPr/>
        </p:nvSpPr>
        <p:spPr>
          <a:xfrm>
            <a:off x="2286000" y="1638300"/>
            <a:ext cx="3733800" cy="1066800"/>
          </a:xfrm>
          <a:prstGeom prst="roundRect">
            <a:avLst/>
          </a:prstGeom>
          <a:solidFill>
            <a:srgbClr val="FFFF99"/>
          </a:solidFill>
        </p:spPr>
        <p:style>
          <a:lnRef idx="1">
            <a:schemeClr val="accent2"/>
          </a:lnRef>
          <a:fillRef idx="2">
            <a:schemeClr val="accent2"/>
          </a:fillRef>
          <a:effectRef idx="1">
            <a:schemeClr val="accent2"/>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a:ln w="0"/>
                <a:solidFill>
                  <a:srgbClr val="0070C0"/>
                </a:solidFill>
                <a:effectLst>
                  <a:reflection blurRad="12700" stA="50000" endPos="50000" dist="5000" dir="5400000" sy="-100000" rotWithShape="0"/>
                </a:effectLst>
                <a:latin typeface="Times New Roman" pitchFamily="18" charset="0"/>
                <a:cs typeface="Times New Roman" pitchFamily="18" charset="0"/>
              </a:rPr>
              <a:t>NHÓM PHẢN ỨNG XẢY RA NHANH</a:t>
            </a:r>
            <a:endParaRPr lang="vi-VN" sz="2800" b="1" cap="all" dirty="0">
              <a:ln w="0"/>
              <a:solidFill>
                <a:srgbClr val="0070C0"/>
              </a:solidFill>
              <a:effectLst>
                <a:reflection blurRad="12700" stA="50000" endPos="50000" dist="5000" dir="5400000" sy="-100000" rotWithShape="0"/>
              </a:effectLst>
              <a:latin typeface="Times New Roman" pitchFamily="18" charset="0"/>
              <a:cs typeface="Times New Roman" pitchFamily="18" charset="0"/>
            </a:endParaRPr>
          </a:p>
        </p:txBody>
      </p:sp>
      <p:sp>
        <p:nvSpPr>
          <p:cNvPr id="21" name="Rounded Rectangle 20"/>
          <p:cNvSpPr/>
          <p:nvPr/>
        </p:nvSpPr>
        <p:spPr>
          <a:xfrm>
            <a:off x="6019800" y="1638300"/>
            <a:ext cx="3886200" cy="1066800"/>
          </a:xfrm>
          <a:prstGeom prst="roundRect">
            <a:avLst/>
          </a:prstGeom>
          <a:solidFill>
            <a:srgbClr val="FFFF99"/>
          </a:solidFill>
        </p:spPr>
        <p:style>
          <a:lnRef idx="1">
            <a:schemeClr val="accent2"/>
          </a:lnRef>
          <a:fillRef idx="2">
            <a:schemeClr val="accent2"/>
          </a:fillRef>
          <a:effectRef idx="1">
            <a:schemeClr val="accent2"/>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a:ln w="0"/>
                <a:solidFill>
                  <a:srgbClr val="0070C0"/>
                </a:solidFill>
                <a:effectLst>
                  <a:reflection blurRad="12700" stA="50000" endPos="50000" dist="5000" dir="5400000" sy="-100000" rotWithShape="0"/>
                </a:effectLst>
                <a:latin typeface="Times New Roman" pitchFamily="18" charset="0"/>
                <a:cs typeface="Times New Roman" pitchFamily="18" charset="0"/>
              </a:rPr>
              <a:t>NHÓM PHẢN ỨNG XẢY RA CHẬM</a:t>
            </a:r>
            <a:endParaRPr lang="vi-VN" sz="2800" b="1" cap="all" dirty="0">
              <a:ln w="0"/>
              <a:solidFill>
                <a:srgbClr val="0070C0"/>
              </a:solidFill>
              <a:effectLst>
                <a:reflection blurRad="12700" stA="50000" endPos="50000" dist="5000" dir="5400000" sy="-100000" rotWithShape="0"/>
              </a:effectLst>
              <a:latin typeface="Times New Roman" pitchFamily="18" charset="0"/>
              <a:cs typeface="Times New Roman" pitchFamily="18" charset="0"/>
            </a:endParaRPr>
          </a:p>
        </p:txBody>
      </p:sp>
      <p:sp>
        <p:nvSpPr>
          <p:cNvPr id="23" name="Rounded Rectangle 22"/>
          <p:cNvSpPr/>
          <p:nvPr/>
        </p:nvSpPr>
        <p:spPr>
          <a:xfrm>
            <a:off x="2286001" y="2705100"/>
            <a:ext cx="3733800" cy="2781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2400" dirty="0">
              <a:solidFill>
                <a:schemeClr val="tx1"/>
              </a:solidFill>
              <a:latin typeface="Times New Roman" pitchFamily="18" charset="0"/>
              <a:cs typeface="Times New Roman" pitchFamily="18" charset="0"/>
            </a:endParaRPr>
          </a:p>
        </p:txBody>
      </p:sp>
      <p:sp>
        <p:nvSpPr>
          <p:cNvPr id="26" name="Rounded Rectangle 25"/>
          <p:cNvSpPr/>
          <p:nvPr/>
        </p:nvSpPr>
        <p:spPr>
          <a:xfrm>
            <a:off x="6019802" y="2705100"/>
            <a:ext cx="3886199" cy="2781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2400" dirty="0">
              <a:solidFill>
                <a:schemeClr val="tx1"/>
              </a:solidFill>
              <a:latin typeface="Times New Roman" pitchFamily="18" charset="0"/>
              <a:cs typeface="Times New Roman" pitchFamily="18" charset="0"/>
            </a:endParaRPr>
          </a:p>
        </p:txBody>
      </p:sp>
      <p:sp>
        <p:nvSpPr>
          <p:cNvPr id="43" name="Oval 42">
            <a:hlinkClick r:id="rId2" action="ppaction://hlinksldjump"/>
          </p:cNvPr>
          <p:cNvSpPr/>
          <p:nvPr/>
        </p:nvSpPr>
        <p:spPr>
          <a:xfrm>
            <a:off x="2847109" y="3112077"/>
            <a:ext cx="762000" cy="647700"/>
          </a:xfrm>
          <a:prstGeom prst="ellipse">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2</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44" name="Oval 43">
            <a:hlinkClick r:id="rId3" action="ppaction://hlinksldjump"/>
          </p:cNvPr>
          <p:cNvSpPr/>
          <p:nvPr/>
        </p:nvSpPr>
        <p:spPr>
          <a:xfrm>
            <a:off x="8458200" y="3115540"/>
            <a:ext cx="762000" cy="647700"/>
          </a:xfrm>
          <a:prstGeom prst="ellipse">
            <a:avLst/>
          </a:prstGeom>
          <a:solidFill>
            <a:srgbClr val="FF996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3</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45" name="Oval 44">
            <a:hlinkClick r:id="rId4" action="ppaction://hlinksldjump"/>
          </p:cNvPr>
          <p:cNvSpPr/>
          <p:nvPr/>
        </p:nvSpPr>
        <p:spPr>
          <a:xfrm>
            <a:off x="4791941" y="3064813"/>
            <a:ext cx="762000" cy="647700"/>
          </a:xfrm>
          <a:prstGeom prst="ellipse">
            <a:avLst/>
          </a:prstGeom>
          <a:solidFill>
            <a:srgbClr val="92D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4</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48" name="Oval 47">
            <a:hlinkClick r:id="rId5" action="ppaction://hlinksldjump"/>
          </p:cNvPr>
          <p:cNvSpPr/>
          <p:nvPr/>
        </p:nvSpPr>
        <p:spPr>
          <a:xfrm>
            <a:off x="2847109" y="4229100"/>
            <a:ext cx="762000" cy="647700"/>
          </a:xfrm>
          <a:prstGeom prst="ellipse">
            <a:avLst/>
          </a:prstGeom>
          <a:solidFill>
            <a:srgbClr val="CC99F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5</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49" name="Oval 48">
            <a:hlinkClick r:id="rId6" action="ppaction://hlinksldjump"/>
          </p:cNvPr>
          <p:cNvSpPr/>
          <p:nvPr/>
        </p:nvSpPr>
        <p:spPr>
          <a:xfrm>
            <a:off x="6690013" y="4236785"/>
            <a:ext cx="762000" cy="647700"/>
          </a:xfrm>
          <a:prstGeom prst="ellipse">
            <a:avLst/>
          </a:prstGeom>
          <a:solidFill>
            <a:srgbClr val="00CCF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6</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50" name="Oval 49">
            <a:hlinkClick r:id="rId7" action="ppaction://hlinksldjump"/>
          </p:cNvPr>
          <p:cNvSpPr/>
          <p:nvPr/>
        </p:nvSpPr>
        <p:spPr>
          <a:xfrm>
            <a:off x="4791941" y="4236786"/>
            <a:ext cx="723900" cy="640267"/>
          </a:xfrm>
          <a:prstGeom prst="ellipse">
            <a:avLst/>
          </a:prstGeom>
          <a:solidFill>
            <a:srgbClr val="00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7</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51" name="Oval 50">
            <a:hlinkClick r:id="rId8" action="ppaction://hlinksldjump"/>
          </p:cNvPr>
          <p:cNvSpPr/>
          <p:nvPr/>
        </p:nvSpPr>
        <p:spPr>
          <a:xfrm>
            <a:off x="8437418" y="4236534"/>
            <a:ext cx="723900" cy="640266"/>
          </a:xfrm>
          <a:prstGeom prst="ellipse">
            <a:avLst/>
          </a:prstGeom>
          <a:solidFill>
            <a:schemeClr val="accent2">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8</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52" name="Oval 51">
            <a:hlinkClick r:id="rId9" action="ppaction://hlinksldjump"/>
          </p:cNvPr>
          <p:cNvSpPr/>
          <p:nvPr/>
        </p:nvSpPr>
        <p:spPr>
          <a:xfrm>
            <a:off x="6690013" y="3072245"/>
            <a:ext cx="762000" cy="640268"/>
          </a:xfrm>
          <a:prstGeom prst="ellipse">
            <a:avLst/>
          </a:prstGeom>
          <a:solidFill>
            <a:srgbClr val="00B0F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1</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5" name="Left Arrow 14">
            <a:hlinkClick r:id="rId8" action="ppaction://hlinksldjump"/>
          </p:cNvPr>
          <p:cNvSpPr/>
          <p:nvPr/>
        </p:nvSpPr>
        <p:spPr>
          <a:xfrm rot="10800000">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Left Arrow 15">
            <a:hlinkClick r:id="rId10" action="ppaction://hlinksldjump"/>
          </p:cNvPr>
          <p:cNvSpPr/>
          <p:nvPr/>
        </p:nvSpPr>
        <p:spPr>
          <a:xfrm>
            <a:off x="2320636" y="57531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5"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heckerboard(across)">
                                      <p:cBhvr>
                                        <p:cTn id="29" dur="500"/>
                                        <p:tgtEl>
                                          <p:spTgt spid="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1000"/>
                                        <p:tgtEl>
                                          <p:spTgt spid="52"/>
                                        </p:tgtEl>
                                      </p:cBhvr>
                                    </p:animEffect>
                                    <p:anim calcmode="lin" valueType="num">
                                      <p:cBhvr>
                                        <p:cTn id="38" dur="1000" fill="hold"/>
                                        <p:tgtEl>
                                          <p:spTgt spid="52"/>
                                        </p:tgtEl>
                                        <p:attrNameLst>
                                          <p:attrName>ppt_x</p:attrName>
                                        </p:attrNameLst>
                                      </p:cBhvr>
                                      <p:tavLst>
                                        <p:tav tm="0">
                                          <p:val>
                                            <p:strVal val="#ppt_x"/>
                                          </p:val>
                                        </p:tav>
                                        <p:tav tm="100000">
                                          <p:val>
                                            <p:strVal val="#ppt_x"/>
                                          </p:val>
                                        </p:tav>
                                      </p:tavLst>
                                    </p:anim>
                                    <p:anim calcmode="lin" valueType="num">
                                      <p:cBhvr>
                                        <p:cTn id="39" dur="1000" fill="hold"/>
                                        <p:tgtEl>
                                          <p:spTgt spid="5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1000"/>
                                        <p:tgtEl>
                                          <p:spTgt spid="44"/>
                                        </p:tgtEl>
                                      </p:cBhvr>
                                    </p:animEffect>
                                    <p:anim calcmode="lin" valueType="num">
                                      <p:cBhvr>
                                        <p:cTn id="48" dur="1000" fill="hold"/>
                                        <p:tgtEl>
                                          <p:spTgt spid="44"/>
                                        </p:tgtEl>
                                        <p:attrNameLst>
                                          <p:attrName>ppt_x</p:attrName>
                                        </p:attrNameLst>
                                      </p:cBhvr>
                                      <p:tavLst>
                                        <p:tav tm="0">
                                          <p:val>
                                            <p:strVal val="#ppt_x"/>
                                          </p:val>
                                        </p:tav>
                                        <p:tav tm="100000">
                                          <p:val>
                                            <p:strVal val="#ppt_x"/>
                                          </p:val>
                                        </p:tav>
                                      </p:tavLst>
                                    </p:anim>
                                    <p:anim calcmode="lin" valueType="num">
                                      <p:cBhvr>
                                        <p:cTn id="49" dur="1000" fill="hold"/>
                                        <p:tgtEl>
                                          <p:spTgt spid="4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1000" fill="hold"/>
                                        <p:tgtEl>
                                          <p:spTgt spid="4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1000"/>
                                        <p:tgtEl>
                                          <p:spTgt spid="51"/>
                                        </p:tgtEl>
                                      </p:cBhvr>
                                    </p:animEffect>
                                    <p:anim calcmode="lin" valueType="num">
                                      <p:cBhvr>
                                        <p:cTn id="73" dur="1000" fill="hold"/>
                                        <p:tgtEl>
                                          <p:spTgt spid="51"/>
                                        </p:tgtEl>
                                        <p:attrNameLst>
                                          <p:attrName>ppt_x</p:attrName>
                                        </p:attrNameLst>
                                      </p:cBhvr>
                                      <p:tavLst>
                                        <p:tav tm="0">
                                          <p:val>
                                            <p:strVal val="#ppt_x"/>
                                          </p:val>
                                        </p:tav>
                                        <p:tav tm="100000">
                                          <p:val>
                                            <p:strVal val="#ppt_x"/>
                                          </p:val>
                                        </p:tav>
                                      </p:tavLst>
                                    </p:anim>
                                    <p:anim calcmode="lin" valueType="num">
                                      <p:cBhvr>
                                        <p:cTn id="7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3" grpId="0" animBg="1"/>
      <p:bldP spid="26" grpId="0" animBg="1"/>
      <p:bldP spid="43" grpId="0" animBg="1"/>
      <p:bldP spid="44" grpId="0" animBg="1"/>
      <p:bldP spid="45" grpId="0" animBg="1"/>
      <p:bldP spid="48" grpId="0" animBg="1"/>
      <p:bldP spid="49" grpId="0" animBg="1"/>
      <p:bldP spid="50" grpId="0" animBg="1"/>
      <p:bldP spid="51" grpId="0" animBg="1"/>
      <p:bldP spid="52"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981200" y="3048000"/>
            <a:ext cx="81534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itchFamily="18" charset="0"/>
                <a:cs typeface="Times New Roman" pitchFamily="18" charset="0"/>
              </a:rPr>
              <a:t>Hình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phạt</a:t>
            </a:r>
            <a:endParaRPr lang="en-US" sz="3600" b="1" dirty="0">
              <a:latin typeface="Times New Roman" pitchFamily="18" charset="0"/>
              <a:cs typeface="Times New Roman" pitchFamily="18" charset="0"/>
            </a:endParaRPr>
          </a:p>
        </p:txBody>
      </p:sp>
      <p:sp>
        <p:nvSpPr>
          <p:cNvPr id="11" name="Rectangle 10">
            <a:hlinkClick r:id="rId2" action="ppaction://hlinksldjump"/>
          </p:cNvPr>
          <p:cNvSpPr/>
          <p:nvPr/>
        </p:nvSpPr>
        <p:spPr>
          <a:xfrm>
            <a:off x="5257800" y="914401"/>
            <a:ext cx="1371600" cy="1323439"/>
          </a:xfrm>
          <a:prstGeom prst="rect">
            <a:avLst/>
          </a:prstGeom>
          <a:noFill/>
        </p:spPr>
        <p:txBody>
          <a:bodyPr wrap="square" lIns="91440" tIns="45720" rIns="91440" bIns="45720">
            <a:spAutoFit/>
          </a:bodyPr>
          <a:lstStyle/>
          <a:p>
            <a:pPr algn="ctr"/>
            <a:r>
              <a:rPr lang="en-US" sz="8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1</a:t>
            </a:r>
          </a:p>
        </p:txBody>
      </p:sp>
      <p:sp>
        <p:nvSpPr>
          <p:cNvPr id="12" name="Left Arrow 11">
            <a:hlinkClick r:id="rId3" action="ppaction://hlinksldjump"/>
          </p:cNvPr>
          <p:cNvSpPr/>
          <p:nvPr/>
        </p:nvSpPr>
        <p:spPr>
          <a:xfrm>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Cloud 12"/>
          <p:cNvSpPr/>
          <p:nvPr/>
        </p:nvSpPr>
        <p:spPr>
          <a:xfrm>
            <a:off x="2514600" y="2590800"/>
            <a:ext cx="6705600" cy="2514600"/>
          </a:xfrm>
          <a:prstGeom prst="cloud">
            <a:avLst/>
          </a:prstGeom>
          <a:solidFill>
            <a:srgbClr val="CCCC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itchFamily="18" charset="0"/>
                <a:cs typeface="Times New Roman" pitchFamily="18" charset="0"/>
              </a:rPr>
              <a:t>Cả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con </a:t>
            </a:r>
            <a:r>
              <a:rPr lang="en-US" sz="3600" b="1" dirty="0" err="1">
                <a:solidFill>
                  <a:srgbClr val="FF0000"/>
                </a:solidFill>
                <a:latin typeface="Times New Roman" pitchFamily="18" charset="0"/>
                <a:cs typeface="Times New Roman" pitchFamily="18" charset="0"/>
              </a:rPr>
              <a:t>vịt</a:t>
            </a:r>
            <a:endParaRPr lang="en-US" sz="3600" b="1" dirty="0">
              <a:solidFill>
                <a:srgbClr val="FF0000"/>
              </a:solidFill>
            </a:endParaRPr>
          </a:p>
        </p:txBody>
      </p:sp>
      <p:sp>
        <p:nvSpPr>
          <p:cNvPr id="14" name="TextBox 13"/>
          <p:cNvSpPr txBox="1"/>
          <p:nvPr/>
        </p:nvSpPr>
        <p:spPr>
          <a:xfrm>
            <a:off x="16764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55" presetClass="exit" presetSubtype="0" fill="hold" grpId="1" nodeType="withEffect">
                                  <p:stCondLst>
                                    <p:cond delay="0"/>
                                  </p:stCondLst>
                                  <p:childTnLst>
                                    <p:anim calcmode="lin" valueType="num">
                                      <p:cBhvr>
                                        <p:cTn id="14" dur="1000"/>
                                        <p:tgtEl>
                                          <p:spTgt spid="10"/>
                                        </p:tgtEl>
                                        <p:attrNameLst>
                                          <p:attrName>ppt_w</p:attrName>
                                        </p:attrNameLst>
                                      </p:cBhvr>
                                      <p:tavLst>
                                        <p:tav tm="0">
                                          <p:val>
                                            <p:strVal val="ppt_w"/>
                                          </p:val>
                                        </p:tav>
                                        <p:tav tm="100000">
                                          <p:val>
                                            <p:strVal val="ppt_w*0.70"/>
                                          </p:val>
                                        </p:tav>
                                      </p:tavLst>
                                    </p:anim>
                                    <p:anim calcmode="lin" valueType="num">
                                      <p:cBhvr>
                                        <p:cTn id="15" dur="1000"/>
                                        <p:tgtEl>
                                          <p:spTgt spid="10"/>
                                        </p:tgtEl>
                                        <p:attrNameLst>
                                          <p:attrName>ppt_h</p:attrName>
                                        </p:attrNameLst>
                                      </p:cBhvr>
                                      <p:tavLst>
                                        <p:tav tm="0">
                                          <p:val>
                                            <p:strVal val="ppt_h"/>
                                          </p:val>
                                        </p:tav>
                                        <p:tav tm="100000">
                                          <p:val>
                                            <p:strVal val="ppt_h"/>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1423" y="253313"/>
            <a:ext cx="9272954"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TRÒ CHƠI NHÀ TIÊN TRI HOÁ HỌC</a:t>
            </a:r>
          </a:p>
        </p:txBody>
      </p:sp>
      <p:sp>
        <p:nvSpPr>
          <p:cNvPr id="11" name="Rounded Rectangle 10"/>
          <p:cNvSpPr/>
          <p:nvPr/>
        </p:nvSpPr>
        <p:spPr>
          <a:xfrm>
            <a:off x="1905000" y="2590800"/>
            <a:ext cx="83058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itchFamily="18" charset="0"/>
                <a:cs typeface="Times New Roman" pitchFamily="18" charset="0"/>
              </a:rPr>
              <a:t>Phần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thưởng</a:t>
            </a:r>
            <a:endParaRPr lang="en-US" sz="3600" b="1" dirty="0">
              <a:latin typeface="Times New Roman" pitchFamily="18" charset="0"/>
              <a:cs typeface="Times New Roman" pitchFamily="18" charset="0"/>
            </a:endParaRPr>
          </a:p>
        </p:txBody>
      </p:sp>
      <p:sp>
        <p:nvSpPr>
          <p:cNvPr id="12" name="Rectangle 11">
            <a:hlinkClick r:id="rId2" action="ppaction://hlinksldjump"/>
          </p:cNvPr>
          <p:cNvSpPr/>
          <p:nvPr/>
        </p:nvSpPr>
        <p:spPr>
          <a:xfrm>
            <a:off x="5257800" y="838201"/>
            <a:ext cx="1371600" cy="1323439"/>
          </a:xfrm>
          <a:prstGeom prst="rect">
            <a:avLst/>
          </a:prstGeom>
          <a:noFill/>
        </p:spPr>
        <p:txBody>
          <a:bodyPr wrap="square" lIns="91440" tIns="45720" rIns="91440" bIns="45720">
            <a:spAutoFit/>
          </a:bodyPr>
          <a:lstStyle/>
          <a:p>
            <a:pPr algn="ctr"/>
            <a:r>
              <a:rPr lang="en-US" sz="8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2</a:t>
            </a:r>
          </a:p>
        </p:txBody>
      </p:sp>
      <p:sp>
        <p:nvSpPr>
          <p:cNvPr id="14" name="Left Arrow 13">
            <a:hlinkClick r:id="rId3" action="ppaction://hlinksldjump"/>
          </p:cNvPr>
          <p:cNvSpPr/>
          <p:nvPr/>
        </p:nvSpPr>
        <p:spPr>
          <a:xfrm>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Cloud 12"/>
          <p:cNvSpPr/>
          <p:nvPr/>
        </p:nvSpPr>
        <p:spPr>
          <a:xfrm>
            <a:off x="1790700" y="1981200"/>
            <a:ext cx="8305800" cy="31242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itchFamily="18" charset="0"/>
                <a:cs typeface="Times New Roman" pitchFamily="18" charset="0"/>
              </a:rPr>
              <a:t>Mỗi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“1đ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55" presetClass="exit" presetSubtype="0" fill="hold" grpId="1" nodeType="withEffect">
                                  <p:stCondLst>
                                    <p:cond delay="0"/>
                                  </p:stCondLst>
                                  <p:childTnLst>
                                    <p:anim calcmode="lin" valueType="num">
                                      <p:cBhvr>
                                        <p:cTn id="14" dur="1000"/>
                                        <p:tgtEl>
                                          <p:spTgt spid="11"/>
                                        </p:tgtEl>
                                        <p:attrNameLst>
                                          <p:attrName>ppt_w</p:attrName>
                                        </p:attrNameLst>
                                      </p:cBhvr>
                                      <p:tavLst>
                                        <p:tav tm="0">
                                          <p:val>
                                            <p:strVal val="ppt_w"/>
                                          </p:val>
                                        </p:tav>
                                        <p:tav tm="100000">
                                          <p:val>
                                            <p:strVal val="ppt_w*0.70"/>
                                          </p:val>
                                        </p:tav>
                                      </p:tavLst>
                                    </p:anim>
                                    <p:anim calcmode="lin" valueType="num">
                                      <p:cBhvr>
                                        <p:cTn id="15" dur="1000"/>
                                        <p:tgtEl>
                                          <p:spTgt spid="11"/>
                                        </p:tgtEl>
                                        <p:attrNameLst>
                                          <p:attrName>ppt_h</p:attrName>
                                        </p:attrNameLst>
                                      </p:cBhvr>
                                      <p:tavLst>
                                        <p:tav tm="0">
                                          <p:val>
                                            <p:strVal val="ppt_h"/>
                                          </p:val>
                                        </p:tav>
                                        <p:tav tm="100000">
                                          <p:val>
                                            <p:strVal val="ppt_h"/>
                                          </p:val>
                                        </p:tav>
                                      </p:tavLst>
                                    </p:anim>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926" y="152400"/>
            <a:ext cx="9166274"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TRÒ CHƠI NHÀ TIÊN TRI HOÁ HỌC</a:t>
            </a:r>
          </a:p>
        </p:txBody>
      </p:sp>
      <p:sp>
        <p:nvSpPr>
          <p:cNvPr id="10" name="Rounded Rectangle 9"/>
          <p:cNvSpPr/>
          <p:nvPr/>
        </p:nvSpPr>
        <p:spPr>
          <a:xfrm>
            <a:off x="1905000" y="2819400"/>
            <a:ext cx="83058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itchFamily="18" charset="0"/>
                <a:cs typeface="Times New Roman" pitchFamily="18" charset="0"/>
              </a:rPr>
              <a:t>Hình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phạt</a:t>
            </a:r>
            <a:endParaRPr lang="en-US" sz="3600" b="1" dirty="0">
              <a:latin typeface="Times New Roman" pitchFamily="18" charset="0"/>
              <a:cs typeface="Times New Roman" pitchFamily="18" charset="0"/>
            </a:endParaRPr>
          </a:p>
        </p:txBody>
      </p:sp>
      <p:sp>
        <p:nvSpPr>
          <p:cNvPr id="11" name="Rectangle 10">
            <a:hlinkClick r:id="rId2" action="ppaction://hlinksldjump"/>
          </p:cNvPr>
          <p:cNvSpPr/>
          <p:nvPr/>
        </p:nvSpPr>
        <p:spPr>
          <a:xfrm>
            <a:off x="5257800" y="962562"/>
            <a:ext cx="1371600" cy="1323439"/>
          </a:xfrm>
          <a:prstGeom prst="rect">
            <a:avLst/>
          </a:prstGeom>
          <a:noFill/>
        </p:spPr>
        <p:txBody>
          <a:bodyPr wrap="square" lIns="91440" tIns="45720" rIns="91440" bIns="45720">
            <a:spAutoFit/>
          </a:bodyPr>
          <a:lstStyle/>
          <a:p>
            <a:pPr algn="ctr"/>
            <a:r>
              <a:rPr lang="en-US" sz="8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3</a:t>
            </a:r>
          </a:p>
        </p:txBody>
      </p:sp>
      <p:sp>
        <p:nvSpPr>
          <p:cNvPr id="12" name="Left Arrow 11">
            <a:hlinkClick r:id="rId3" action="ppaction://hlinksldjump"/>
          </p:cNvPr>
          <p:cNvSpPr/>
          <p:nvPr/>
        </p:nvSpPr>
        <p:spPr>
          <a:xfrm>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Cloud 12"/>
          <p:cNvSpPr/>
          <p:nvPr/>
        </p:nvSpPr>
        <p:spPr>
          <a:xfrm>
            <a:off x="2019300" y="2272145"/>
            <a:ext cx="7848600" cy="3429000"/>
          </a:xfrm>
          <a:prstGeom prst="cloud">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itchFamily="18" charset="0"/>
                <a:cs typeface="Times New Roman" pitchFamily="18" charset="0"/>
              </a:rPr>
              <a:t>Cả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sẽ</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năng</a:t>
            </a:r>
            <a:r>
              <a:rPr lang="en-US" sz="3600" b="1" dirty="0">
                <a:solidFill>
                  <a:srgbClr val="FF0000"/>
                </a:solidFill>
                <a:latin typeface="Times New Roman" pitchFamily="18" charset="0"/>
                <a:cs typeface="Times New Roman" pitchFamily="18" charset="0"/>
              </a:rPr>
              <a:t> ca </a:t>
            </a:r>
            <a:r>
              <a:rPr lang="en-US" sz="3600" b="1" dirty="0" err="1">
                <a:solidFill>
                  <a:srgbClr val="FF0000"/>
                </a:solidFill>
                <a:latin typeface="Times New Roman" pitchFamily="18" charset="0"/>
                <a:cs typeface="Times New Roman" pitchFamily="18" charset="0"/>
              </a:rPr>
              <a:t>hát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nhau</a:t>
            </a:r>
            <a:r>
              <a:rPr lang="en-US" sz="36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55" presetClass="exit" presetSubtype="0" fill="hold" grpId="1" nodeType="withEffect">
                                  <p:stCondLst>
                                    <p:cond delay="0"/>
                                  </p:stCondLst>
                                  <p:childTnLst>
                                    <p:anim calcmode="lin" valueType="num">
                                      <p:cBhvr>
                                        <p:cTn id="14" dur="1000"/>
                                        <p:tgtEl>
                                          <p:spTgt spid="10"/>
                                        </p:tgtEl>
                                        <p:attrNameLst>
                                          <p:attrName>ppt_w</p:attrName>
                                        </p:attrNameLst>
                                      </p:cBhvr>
                                      <p:tavLst>
                                        <p:tav tm="0">
                                          <p:val>
                                            <p:strVal val="ppt_w"/>
                                          </p:val>
                                        </p:tav>
                                        <p:tav tm="100000">
                                          <p:val>
                                            <p:strVal val="ppt_w*0.70"/>
                                          </p:val>
                                        </p:tav>
                                      </p:tavLst>
                                    </p:anim>
                                    <p:anim calcmode="lin" valueType="num">
                                      <p:cBhvr>
                                        <p:cTn id="15" dur="1000"/>
                                        <p:tgtEl>
                                          <p:spTgt spid="10"/>
                                        </p:tgtEl>
                                        <p:attrNameLst>
                                          <p:attrName>ppt_h</p:attrName>
                                        </p:attrNameLst>
                                      </p:cBhvr>
                                      <p:tavLst>
                                        <p:tav tm="0">
                                          <p:val>
                                            <p:strVal val="ppt_h"/>
                                          </p:val>
                                        </p:tav>
                                        <p:tav tm="100000">
                                          <p:val>
                                            <p:strVal val="ppt_h"/>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8751" y="244614"/>
            <a:ext cx="10494498"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TRÒ CHƠI AI NHÀ TIÊN TRI HOÁ HỌC</a:t>
            </a:r>
          </a:p>
        </p:txBody>
      </p:sp>
      <p:sp>
        <p:nvSpPr>
          <p:cNvPr id="10" name="Rounded Rectangle 9"/>
          <p:cNvSpPr/>
          <p:nvPr/>
        </p:nvSpPr>
        <p:spPr>
          <a:xfrm>
            <a:off x="1905000" y="2590800"/>
            <a:ext cx="83058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itchFamily="18" charset="0"/>
                <a:cs typeface="Times New Roman" pitchFamily="18" charset="0"/>
              </a:rPr>
              <a:t>Phần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thưởng</a:t>
            </a:r>
            <a:endParaRPr lang="en-US" sz="3600" b="1" dirty="0">
              <a:latin typeface="Times New Roman" pitchFamily="18" charset="0"/>
              <a:cs typeface="Times New Roman" pitchFamily="18" charset="0"/>
            </a:endParaRPr>
          </a:p>
        </p:txBody>
      </p:sp>
      <p:sp>
        <p:nvSpPr>
          <p:cNvPr id="11" name="Rectangle 10">
            <a:hlinkClick r:id="rId2" action="ppaction://hlinksldjump"/>
          </p:cNvPr>
          <p:cNvSpPr/>
          <p:nvPr/>
        </p:nvSpPr>
        <p:spPr>
          <a:xfrm>
            <a:off x="5257800" y="685801"/>
            <a:ext cx="1371600" cy="1323439"/>
          </a:xfrm>
          <a:prstGeom prst="rect">
            <a:avLst/>
          </a:prstGeom>
          <a:noFill/>
        </p:spPr>
        <p:txBody>
          <a:bodyPr wrap="square" lIns="91440" tIns="45720" rIns="91440" bIns="45720">
            <a:spAutoFit/>
          </a:bodyPr>
          <a:lstStyle/>
          <a:p>
            <a:pPr algn="ctr"/>
            <a:r>
              <a:rPr lang="en-US" sz="8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4</a:t>
            </a:r>
          </a:p>
        </p:txBody>
      </p:sp>
      <p:sp>
        <p:nvSpPr>
          <p:cNvPr id="12" name="Left Arrow 11">
            <a:hlinkClick r:id="rId3" action="ppaction://hlinksldjump"/>
          </p:cNvPr>
          <p:cNvSpPr/>
          <p:nvPr/>
        </p:nvSpPr>
        <p:spPr>
          <a:xfrm>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Cloud 12"/>
          <p:cNvSpPr/>
          <p:nvPr/>
        </p:nvSpPr>
        <p:spPr>
          <a:xfrm>
            <a:off x="2362200" y="2209800"/>
            <a:ext cx="7467600" cy="2895600"/>
          </a:xfrm>
          <a:prstGeom prst="cloud">
            <a:avLst/>
          </a:prstGeom>
          <a:solidFill>
            <a:srgbClr val="FFCC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tặng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tr</a:t>
            </a:r>
            <a:r>
              <a:rPr lang="en-US" sz="3600" b="1" dirty="0" err="1" smtClean="0">
                <a:solidFill>
                  <a:srgbClr val="FF0000"/>
                </a:solidFill>
                <a:latin typeface="Times New Roman" pitchFamily="18" charset="0"/>
                <a:cs typeface="Times New Roman" pitchFamily="18" charset="0"/>
              </a:rPr>
              <a:t>àng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tay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từ</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còn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55" presetClass="exit" presetSubtype="0" fill="hold" grpId="1" nodeType="withEffect">
                                  <p:stCondLst>
                                    <p:cond delay="0"/>
                                  </p:stCondLst>
                                  <p:childTnLst>
                                    <p:anim calcmode="lin" valueType="num">
                                      <p:cBhvr>
                                        <p:cTn id="14" dur="1000"/>
                                        <p:tgtEl>
                                          <p:spTgt spid="10"/>
                                        </p:tgtEl>
                                        <p:attrNameLst>
                                          <p:attrName>ppt_w</p:attrName>
                                        </p:attrNameLst>
                                      </p:cBhvr>
                                      <p:tavLst>
                                        <p:tav tm="0">
                                          <p:val>
                                            <p:strVal val="ppt_w"/>
                                          </p:val>
                                        </p:tav>
                                        <p:tav tm="100000">
                                          <p:val>
                                            <p:strVal val="ppt_w*0.70"/>
                                          </p:val>
                                        </p:tav>
                                      </p:tavLst>
                                    </p:anim>
                                    <p:anim calcmode="lin" valueType="num">
                                      <p:cBhvr>
                                        <p:cTn id="15" dur="1000"/>
                                        <p:tgtEl>
                                          <p:spTgt spid="10"/>
                                        </p:tgtEl>
                                        <p:attrNameLst>
                                          <p:attrName>ppt_h</p:attrName>
                                        </p:attrNameLst>
                                      </p:cBhvr>
                                      <p:tavLst>
                                        <p:tav tm="0">
                                          <p:val>
                                            <p:strVal val="ppt_h"/>
                                          </p:val>
                                        </p:tav>
                                        <p:tav tm="100000">
                                          <p:val>
                                            <p:strVal val="ppt_h"/>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287" y="228600"/>
            <a:ext cx="9405425"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TRÒ CHƠI NHÀ TIÊN TRI HOÁ HỌC</a:t>
            </a:r>
          </a:p>
        </p:txBody>
      </p:sp>
      <p:sp>
        <p:nvSpPr>
          <p:cNvPr id="10" name="Rounded Rectangle 9"/>
          <p:cNvSpPr/>
          <p:nvPr/>
        </p:nvSpPr>
        <p:spPr>
          <a:xfrm>
            <a:off x="1905000" y="2667000"/>
            <a:ext cx="83058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itchFamily="18" charset="0"/>
                <a:cs typeface="Times New Roman" pitchFamily="18" charset="0"/>
              </a:rPr>
              <a:t>Hình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phạt</a:t>
            </a:r>
            <a:endParaRPr lang="en-US" sz="3600" b="1" dirty="0">
              <a:latin typeface="Times New Roman" pitchFamily="18" charset="0"/>
              <a:cs typeface="Times New Roman" pitchFamily="18" charset="0"/>
            </a:endParaRPr>
          </a:p>
        </p:txBody>
      </p:sp>
      <p:sp>
        <p:nvSpPr>
          <p:cNvPr id="11" name="Rectangle 10">
            <a:hlinkClick r:id="rId2" action="ppaction://hlinksldjump"/>
          </p:cNvPr>
          <p:cNvSpPr/>
          <p:nvPr/>
        </p:nvSpPr>
        <p:spPr>
          <a:xfrm>
            <a:off x="5257800" y="685801"/>
            <a:ext cx="1371600" cy="1323439"/>
          </a:xfrm>
          <a:prstGeom prst="rect">
            <a:avLst/>
          </a:prstGeom>
          <a:noFill/>
        </p:spPr>
        <p:txBody>
          <a:bodyPr wrap="square" lIns="91440" tIns="45720" rIns="91440" bIns="45720">
            <a:spAutoFit/>
          </a:bodyPr>
          <a:lstStyle/>
          <a:p>
            <a:pPr algn="ctr"/>
            <a:r>
              <a:rPr lang="en-US" sz="8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5</a:t>
            </a:r>
          </a:p>
        </p:txBody>
      </p:sp>
      <p:sp>
        <p:nvSpPr>
          <p:cNvPr id="12" name="Left Arrow 11">
            <a:hlinkClick r:id="rId3" action="ppaction://hlinksldjump"/>
          </p:cNvPr>
          <p:cNvSpPr/>
          <p:nvPr/>
        </p:nvSpPr>
        <p:spPr>
          <a:xfrm>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Cloud 12"/>
          <p:cNvSpPr/>
          <p:nvPr/>
        </p:nvSpPr>
        <p:spPr>
          <a:xfrm>
            <a:off x="2286000" y="2057400"/>
            <a:ext cx="7543800" cy="3048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ngồi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lưng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nhau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5s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55" presetClass="exit" presetSubtype="0" fill="hold" grpId="1" nodeType="withEffect">
                                  <p:stCondLst>
                                    <p:cond delay="0"/>
                                  </p:stCondLst>
                                  <p:childTnLst>
                                    <p:anim calcmode="lin" valueType="num">
                                      <p:cBhvr>
                                        <p:cTn id="14" dur="1000"/>
                                        <p:tgtEl>
                                          <p:spTgt spid="10"/>
                                        </p:tgtEl>
                                        <p:attrNameLst>
                                          <p:attrName>ppt_w</p:attrName>
                                        </p:attrNameLst>
                                      </p:cBhvr>
                                      <p:tavLst>
                                        <p:tav tm="0">
                                          <p:val>
                                            <p:strVal val="ppt_w"/>
                                          </p:val>
                                        </p:tav>
                                        <p:tav tm="100000">
                                          <p:val>
                                            <p:strVal val="ppt_w*0.70"/>
                                          </p:val>
                                        </p:tav>
                                      </p:tavLst>
                                    </p:anim>
                                    <p:anim calcmode="lin" valueType="num">
                                      <p:cBhvr>
                                        <p:cTn id="15" dur="1000"/>
                                        <p:tgtEl>
                                          <p:spTgt spid="10"/>
                                        </p:tgtEl>
                                        <p:attrNameLst>
                                          <p:attrName>ppt_h</p:attrName>
                                        </p:attrNameLst>
                                      </p:cBhvr>
                                      <p:tavLst>
                                        <p:tav tm="0">
                                          <p:val>
                                            <p:strVal val="ppt_h"/>
                                          </p:val>
                                        </p:tav>
                                        <p:tav tm="100000">
                                          <p:val>
                                            <p:strVal val="ppt_h"/>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8492" y="168414"/>
            <a:ext cx="9278815"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TRÒ CHƠI NHÀ TIÊN TRI HOÁ HỌC</a:t>
            </a:r>
          </a:p>
        </p:txBody>
      </p:sp>
      <p:sp>
        <p:nvSpPr>
          <p:cNvPr id="10" name="Rounded Rectangle 9"/>
          <p:cNvSpPr/>
          <p:nvPr/>
        </p:nvSpPr>
        <p:spPr>
          <a:xfrm>
            <a:off x="1905000" y="2743200"/>
            <a:ext cx="83058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itchFamily="18" charset="0"/>
                <a:cs typeface="Times New Roman" pitchFamily="18" charset="0"/>
              </a:rPr>
              <a:t>Phần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thưởng</a:t>
            </a:r>
            <a:endParaRPr lang="en-US" sz="3600" b="1" dirty="0">
              <a:latin typeface="Times New Roman" pitchFamily="18" charset="0"/>
              <a:cs typeface="Times New Roman" pitchFamily="18" charset="0"/>
            </a:endParaRPr>
          </a:p>
        </p:txBody>
      </p:sp>
      <p:sp>
        <p:nvSpPr>
          <p:cNvPr id="11" name="Rectangle 10">
            <a:hlinkClick r:id="rId2" action="ppaction://hlinksldjump"/>
          </p:cNvPr>
          <p:cNvSpPr/>
          <p:nvPr/>
        </p:nvSpPr>
        <p:spPr>
          <a:xfrm>
            <a:off x="5257800" y="685801"/>
            <a:ext cx="1371600" cy="1323439"/>
          </a:xfrm>
          <a:prstGeom prst="rect">
            <a:avLst/>
          </a:prstGeom>
          <a:noFill/>
        </p:spPr>
        <p:txBody>
          <a:bodyPr wrap="square" lIns="91440" tIns="45720" rIns="91440" bIns="45720">
            <a:spAutoFit/>
          </a:bodyPr>
          <a:lstStyle/>
          <a:p>
            <a:pPr algn="ctr"/>
            <a:r>
              <a:rPr lang="en-US" sz="8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6</a:t>
            </a:r>
          </a:p>
        </p:txBody>
      </p:sp>
      <p:sp>
        <p:nvSpPr>
          <p:cNvPr id="12" name="Left Arrow 11">
            <a:hlinkClick r:id="rId3" action="ppaction://hlinksldjump"/>
          </p:cNvPr>
          <p:cNvSpPr/>
          <p:nvPr/>
        </p:nvSpPr>
        <p:spPr>
          <a:xfrm>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Cloud 12"/>
          <p:cNvSpPr/>
          <p:nvPr/>
        </p:nvSpPr>
        <p:spPr>
          <a:xfrm>
            <a:off x="2438400" y="2057400"/>
            <a:ext cx="7239000" cy="320040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sẽ</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ưu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sau</a:t>
            </a:r>
            <a:r>
              <a:rPr lang="en-US" sz="36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55" presetClass="exit" presetSubtype="0" fill="hold" grpId="1" nodeType="withEffect">
                                  <p:stCondLst>
                                    <p:cond delay="0"/>
                                  </p:stCondLst>
                                  <p:childTnLst>
                                    <p:anim calcmode="lin" valueType="num">
                                      <p:cBhvr>
                                        <p:cTn id="14" dur="1000"/>
                                        <p:tgtEl>
                                          <p:spTgt spid="10"/>
                                        </p:tgtEl>
                                        <p:attrNameLst>
                                          <p:attrName>ppt_w</p:attrName>
                                        </p:attrNameLst>
                                      </p:cBhvr>
                                      <p:tavLst>
                                        <p:tav tm="0">
                                          <p:val>
                                            <p:strVal val="ppt_w"/>
                                          </p:val>
                                        </p:tav>
                                        <p:tav tm="100000">
                                          <p:val>
                                            <p:strVal val="ppt_w*0.70"/>
                                          </p:val>
                                        </p:tav>
                                      </p:tavLst>
                                    </p:anim>
                                    <p:anim calcmode="lin" valueType="num">
                                      <p:cBhvr>
                                        <p:cTn id="15" dur="1000"/>
                                        <p:tgtEl>
                                          <p:spTgt spid="10"/>
                                        </p:tgtEl>
                                        <p:attrNameLst>
                                          <p:attrName>ppt_h</p:attrName>
                                        </p:attrNameLst>
                                      </p:cBhvr>
                                      <p:tavLst>
                                        <p:tav tm="0">
                                          <p:val>
                                            <p:strVal val="ppt_h"/>
                                          </p:val>
                                        </p:tav>
                                        <p:tav tm="100000">
                                          <p:val>
                                            <p:strVal val="ppt_h"/>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9649" y="179458"/>
            <a:ext cx="9264748"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TRÒ CHƠI NHÀ TIÊN TRI HOÁ HỌC</a:t>
            </a:r>
          </a:p>
        </p:txBody>
      </p:sp>
      <p:sp>
        <p:nvSpPr>
          <p:cNvPr id="10" name="Rounded Rectangle 9"/>
          <p:cNvSpPr/>
          <p:nvPr/>
        </p:nvSpPr>
        <p:spPr>
          <a:xfrm>
            <a:off x="1905000" y="3048000"/>
            <a:ext cx="83058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itchFamily="18" charset="0"/>
                <a:cs typeface="Times New Roman" pitchFamily="18" charset="0"/>
              </a:rPr>
              <a:t>Phần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thưởng</a:t>
            </a:r>
            <a:endParaRPr lang="en-US" sz="3600" b="1" dirty="0">
              <a:latin typeface="Times New Roman" pitchFamily="18" charset="0"/>
              <a:cs typeface="Times New Roman" pitchFamily="18" charset="0"/>
            </a:endParaRPr>
          </a:p>
        </p:txBody>
      </p:sp>
      <p:sp>
        <p:nvSpPr>
          <p:cNvPr id="11" name="Rectangle 10">
            <a:hlinkClick r:id="rId2" action="ppaction://hlinksldjump"/>
          </p:cNvPr>
          <p:cNvSpPr/>
          <p:nvPr/>
        </p:nvSpPr>
        <p:spPr>
          <a:xfrm>
            <a:off x="5257800" y="685801"/>
            <a:ext cx="1371600" cy="1323439"/>
          </a:xfrm>
          <a:prstGeom prst="rect">
            <a:avLst/>
          </a:prstGeom>
          <a:noFill/>
        </p:spPr>
        <p:txBody>
          <a:bodyPr wrap="square" lIns="91440" tIns="45720" rIns="91440" bIns="45720">
            <a:spAutoFit/>
          </a:bodyPr>
          <a:lstStyle/>
          <a:p>
            <a:pPr algn="ctr"/>
            <a:r>
              <a:rPr lang="en-US" sz="8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7</a:t>
            </a:r>
          </a:p>
        </p:txBody>
      </p:sp>
      <p:sp>
        <p:nvSpPr>
          <p:cNvPr id="12" name="Left Arrow 11">
            <a:hlinkClick r:id="rId3" action="ppaction://hlinksldjump"/>
          </p:cNvPr>
          <p:cNvSpPr/>
          <p:nvPr/>
        </p:nvSpPr>
        <p:spPr>
          <a:xfrm>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Cloud 12"/>
          <p:cNvSpPr/>
          <p:nvPr/>
        </p:nvSpPr>
        <p:spPr>
          <a:xfrm>
            <a:off x="2324100" y="2133600"/>
            <a:ext cx="7239000" cy="35052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dirty="0" err="1">
                <a:solidFill>
                  <a:srgbClr val="FF0000"/>
                </a:solidFill>
                <a:latin typeface="Times New Roman" pitchFamily="18" charset="0"/>
                <a:cs typeface="Times New Roman" pitchFamily="18" charset="0"/>
              </a:rPr>
              <a:t>Cả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sẽ</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biệt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kẹo</a:t>
            </a:r>
            <a:endParaRPr lang="en-US" sz="3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55" presetClass="exit" presetSubtype="0" fill="hold" grpId="1" nodeType="withEffect">
                                  <p:stCondLst>
                                    <p:cond delay="0"/>
                                  </p:stCondLst>
                                  <p:childTnLst>
                                    <p:anim calcmode="lin" valueType="num">
                                      <p:cBhvr>
                                        <p:cTn id="14" dur="1000"/>
                                        <p:tgtEl>
                                          <p:spTgt spid="10"/>
                                        </p:tgtEl>
                                        <p:attrNameLst>
                                          <p:attrName>ppt_w</p:attrName>
                                        </p:attrNameLst>
                                      </p:cBhvr>
                                      <p:tavLst>
                                        <p:tav tm="0">
                                          <p:val>
                                            <p:strVal val="ppt_w"/>
                                          </p:val>
                                        </p:tav>
                                        <p:tav tm="100000">
                                          <p:val>
                                            <p:strVal val="ppt_w*0.70"/>
                                          </p:val>
                                        </p:tav>
                                      </p:tavLst>
                                    </p:anim>
                                    <p:anim calcmode="lin" valueType="num">
                                      <p:cBhvr>
                                        <p:cTn id="15" dur="1000"/>
                                        <p:tgtEl>
                                          <p:spTgt spid="10"/>
                                        </p:tgtEl>
                                        <p:attrNameLst>
                                          <p:attrName>ppt_h</p:attrName>
                                        </p:attrNameLst>
                                      </p:cBhvr>
                                      <p:tavLst>
                                        <p:tav tm="0">
                                          <p:val>
                                            <p:strVal val="ppt_h"/>
                                          </p:val>
                                        </p:tav>
                                        <p:tav tm="100000">
                                          <p:val>
                                            <p:strVal val="ppt_h"/>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8461" y="204169"/>
            <a:ext cx="9349154"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TRÒ CHƠI NHÀ TIÊN TRI HOÁ HỌC</a:t>
            </a:r>
          </a:p>
        </p:txBody>
      </p:sp>
      <p:sp>
        <p:nvSpPr>
          <p:cNvPr id="10" name="Rounded Rectangle 9"/>
          <p:cNvSpPr/>
          <p:nvPr/>
        </p:nvSpPr>
        <p:spPr>
          <a:xfrm>
            <a:off x="1905000" y="2590800"/>
            <a:ext cx="83058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itchFamily="18" charset="0"/>
                <a:cs typeface="Times New Roman" pitchFamily="18" charset="0"/>
              </a:rPr>
              <a:t>Phần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thưởng</a:t>
            </a:r>
            <a:endParaRPr lang="en-US" sz="3600" b="1" dirty="0">
              <a:latin typeface="Times New Roman" pitchFamily="18" charset="0"/>
              <a:cs typeface="Times New Roman" pitchFamily="18" charset="0"/>
            </a:endParaRPr>
          </a:p>
        </p:txBody>
      </p:sp>
      <p:sp>
        <p:nvSpPr>
          <p:cNvPr id="11" name="Rectangle 10">
            <a:hlinkClick r:id="rId2" action="ppaction://hlinksldjump"/>
          </p:cNvPr>
          <p:cNvSpPr/>
          <p:nvPr/>
        </p:nvSpPr>
        <p:spPr>
          <a:xfrm>
            <a:off x="5257800" y="685801"/>
            <a:ext cx="1371600" cy="1323439"/>
          </a:xfrm>
          <a:prstGeom prst="rect">
            <a:avLst/>
          </a:prstGeom>
          <a:noFill/>
        </p:spPr>
        <p:txBody>
          <a:bodyPr wrap="square" lIns="91440" tIns="45720" rIns="91440" bIns="45720">
            <a:spAutoFit/>
          </a:bodyPr>
          <a:lstStyle/>
          <a:p>
            <a:pPr algn="ctr"/>
            <a:r>
              <a:rPr lang="en-US" sz="8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8</a:t>
            </a:r>
          </a:p>
        </p:txBody>
      </p:sp>
      <p:sp>
        <p:nvSpPr>
          <p:cNvPr id="12" name="Left Arrow 11">
            <a:hlinkClick r:id="rId3" action="ppaction://hlinksldjump"/>
          </p:cNvPr>
          <p:cNvSpPr/>
          <p:nvPr/>
        </p:nvSpPr>
        <p:spPr>
          <a:xfrm>
            <a:off x="9448800" y="5943600"/>
            <a:ext cx="685800" cy="685800"/>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Cloud 12"/>
          <p:cNvSpPr/>
          <p:nvPr/>
        </p:nvSpPr>
        <p:spPr>
          <a:xfrm>
            <a:off x="1981200" y="1905000"/>
            <a:ext cx="8077200" cy="32766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err="1">
                <a:solidFill>
                  <a:srgbClr val="FF0000"/>
                </a:solidFill>
                <a:latin typeface="Times New Roman" pitchFamily="18" charset="0"/>
                <a:cs typeface="Times New Roman" pitchFamily="18" charset="0"/>
              </a:rPr>
              <a:t>Mỗi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“1đ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55" presetClass="exit" presetSubtype="0" fill="hold" grpId="1" nodeType="withEffect">
                                  <p:stCondLst>
                                    <p:cond delay="0"/>
                                  </p:stCondLst>
                                  <p:childTnLst>
                                    <p:anim calcmode="lin" valueType="num">
                                      <p:cBhvr>
                                        <p:cTn id="14" dur="1000"/>
                                        <p:tgtEl>
                                          <p:spTgt spid="10"/>
                                        </p:tgtEl>
                                        <p:attrNameLst>
                                          <p:attrName>ppt_w</p:attrName>
                                        </p:attrNameLst>
                                      </p:cBhvr>
                                      <p:tavLst>
                                        <p:tav tm="0">
                                          <p:val>
                                            <p:strVal val="ppt_w"/>
                                          </p:val>
                                        </p:tav>
                                        <p:tav tm="100000">
                                          <p:val>
                                            <p:strVal val="ppt_w*0.70"/>
                                          </p:val>
                                        </p:tav>
                                      </p:tavLst>
                                    </p:anim>
                                    <p:anim calcmode="lin" valueType="num">
                                      <p:cBhvr>
                                        <p:cTn id="15" dur="1000"/>
                                        <p:tgtEl>
                                          <p:spTgt spid="10"/>
                                        </p:tgtEl>
                                        <p:attrNameLst>
                                          <p:attrName>ppt_h</p:attrName>
                                        </p:attrNameLst>
                                      </p:cBhvr>
                                      <p:tavLst>
                                        <p:tav tm="0">
                                          <p:val>
                                            <p:strVal val="ppt_h"/>
                                          </p:val>
                                        </p:tav>
                                        <p:tav tm="100000">
                                          <p:val>
                                            <p:strVal val="ppt_h"/>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0" y="762000"/>
            <a:ext cx="8382000" cy="2900066"/>
          </a:xfrm>
          <a:prstGeom prst="rect">
            <a:avLst/>
          </a:prstGeom>
          <a:noFill/>
        </p:spPr>
        <p:txBody>
          <a:bodyPr wrap="none" lIns="91440" tIns="45720" rIns="91440" bIns="45720" numCol="1">
            <a:prstTxWarp prst="textCanUp">
              <a:avLst>
                <a:gd name="adj" fmla="val 66667"/>
              </a:avLst>
            </a:prstTxWarp>
            <a:spAutoFit/>
          </a:bodyPr>
          <a:lstStyle/>
          <a:p>
            <a:pPr algn="ctr"/>
            <a:r>
              <a:rPr lang="en-US"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TRÒ CHƠI </a:t>
            </a:r>
            <a:r>
              <a:rPr lang="en-US" sz="54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nhà</a:t>
            </a:r>
            <a:r>
              <a:rPr lang="en-US"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54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tiên</a:t>
            </a:r>
            <a:r>
              <a:rPr lang="en-US"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tri </a:t>
            </a:r>
            <a:r>
              <a:rPr lang="en-US" sz="54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hóa</a:t>
            </a:r>
            <a:r>
              <a:rPr lang="en-US"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54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học</a:t>
            </a:r>
            <a:endParaRPr lang="en-US"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14" y="2743200"/>
            <a:ext cx="5442857"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id="{1942BD7D-C567-483F-0F9E-89945C16F057}"/>
              </a:ext>
            </a:extLst>
          </p:cNvPr>
          <p:cNvSpPr txBox="1"/>
          <p:nvPr/>
        </p:nvSpPr>
        <p:spPr>
          <a:xfrm>
            <a:off x="5317588" y="3910818"/>
            <a:ext cx="6696221" cy="2308324"/>
          </a:xfrm>
          <a:prstGeom prst="rect">
            <a:avLst/>
          </a:prstGeom>
          <a:noFill/>
        </p:spPr>
        <p:txBody>
          <a:bodyPr wrap="square" rtlCol="0">
            <a:spAutoFit/>
          </a:bodyPr>
          <a:lstStyle/>
          <a:p>
            <a:pPr algn="just"/>
            <a:r>
              <a:rPr lang="vi-VN" sz="3600" dirty="0">
                <a:latin typeface="+mj-lt"/>
              </a:rPr>
              <a:t>Các hiện tượng trong Hình 1, 2, 3 là hiện tượng gì</a:t>
            </a:r>
            <a:r>
              <a:rPr lang="en-US" sz="3600" dirty="0">
                <a:latin typeface="+mj-lt"/>
              </a:rPr>
              <a:t> </a:t>
            </a:r>
            <a:r>
              <a:rPr lang="en-US" sz="3600" dirty="0">
                <a:latin typeface="Times  New Roman"/>
              </a:rPr>
              <a:t>(</a:t>
            </a:r>
            <a:r>
              <a:rPr lang="en-US" sz="3600" dirty="0" err="1">
                <a:latin typeface="Times  New Roman"/>
              </a:rPr>
              <a:t>vật</a:t>
            </a:r>
            <a:r>
              <a:rPr lang="en-US" sz="3600" dirty="0">
                <a:latin typeface="Times  New Roman"/>
              </a:rPr>
              <a:t> </a:t>
            </a:r>
            <a:r>
              <a:rPr lang="en-US" sz="3600" dirty="0" err="1">
                <a:latin typeface="Times  New Roman"/>
              </a:rPr>
              <a:t>lí</a:t>
            </a:r>
            <a:r>
              <a:rPr lang="en-US" sz="3600" dirty="0">
                <a:latin typeface="Times  New Roman"/>
              </a:rPr>
              <a:t> hay </a:t>
            </a:r>
            <a:r>
              <a:rPr lang="en-US" sz="3600" dirty="0" err="1">
                <a:latin typeface="Times  New Roman"/>
              </a:rPr>
              <a:t>hoá</a:t>
            </a:r>
            <a:r>
              <a:rPr lang="en-US" sz="3600" dirty="0">
                <a:latin typeface="Times  New Roman"/>
              </a:rPr>
              <a:t> </a:t>
            </a:r>
            <a:r>
              <a:rPr lang="en-US" sz="3600" dirty="0" err="1">
                <a:latin typeface="Times  New Roman"/>
              </a:rPr>
              <a:t>học</a:t>
            </a:r>
            <a:r>
              <a:rPr lang="en-US" sz="3600" dirty="0">
                <a:latin typeface="Times  New Roman"/>
              </a:rPr>
              <a:t>)</a:t>
            </a:r>
            <a:r>
              <a:rPr lang="vi-VN" sz="3600" dirty="0">
                <a:latin typeface="+mj-lt"/>
              </a:rPr>
              <a:t>?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pic>
        <p:nvPicPr>
          <p:cNvPr id="25" name="Picture 24">
            <a:extLst>
              <a:ext uri="{FF2B5EF4-FFF2-40B4-BE49-F238E27FC236}">
                <a16:creationId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mj-lt"/>
                <a:ea typeface="Calibri" panose="020F0502020204030204" pitchFamily="34" charset="0"/>
                <a:cs typeface="Times New Roman" panose="02020603050405020304" pitchFamily="18" charset="0"/>
              </a:rPr>
              <a:t>TN2: </a:t>
            </a:r>
            <a:r>
              <a:rPr lang="vi-VN" sz="1800" dirty="0">
                <a:effectLst/>
                <a:latin typeface="+mj-lt"/>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mj-lt"/>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mj-lt"/>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mj-lt"/>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mj-lt"/>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mj-lt"/>
                <a:ea typeface="Calibri" panose="020F0502020204030204" pitchFamily="34" charset="0"/>
                <a:cs typeface="Times New Roman" panose="02020603050405020304" pitchFamily="18" charset="0"/>
              </a:rPr>
              <a:t>b. TN3: </a:t>
            </a:r>
            <a:r>
              <a:rPr lang="vi-VN" sz="1800" dirty="0">
                <a:effectLst/>
                <a:latin typeface="+mj-lt"/>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mj-lt"/>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mj-lt"/>
                <a:ea typeface="Calibri" panose="020F0502020204030204" pitchFamily="34" charset="0"/>
                <a:cs typeface="Times New Roman" panose="02020603050405020304" pitchFamily="18" charset="0"/>
              </a:rPr>
              <a:t>Phản ứng ở cốc nào xảy ra nhanh hơn</a:t>
            </a:r>
            <a:endParaRPr lang="en-US" sz="1800" dirty="0">
              <a:effectLst/>
              <a:latin typeface="+mj-lt"/>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mj-lt"/>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mj-lt"/>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mj-lt"/>
              <a:ea typeface="Calibri" panose="020F0502020204030204" pitchFamily="34" charset="0"/>
              <a:cs typeface="Times New Roman" panose="02020603050405020304" pitchFamily="18" charset="0"/>
            </a:endParaRPr>
          </a:p>
          <a:p>
            <a:r>
              <a:rPr lang="vi-VN" sz="1800" dirty="0">
                <a:effectLst/>
                <a:latin typeface="+mj-lt"/>
                <a:ea typeface="Calibri" panose="020F0502020204030204" pitchFamily="34" charset="0"/>
                <a:cs typeface="Times New Roman" panose="02020603050405020304" pitchFamily="18" charset="0"/>
              </a:rPr>
              <a:t>........................................................................................................................................................................................</a:t>
            </a:r>
            <a:endParaRPr lang="en-US" dirty="0">
              <a:latin typeface="+mj-lt"/>
            </a:endParaRPr>
          </a:p>
        </p:txBody>
      </p:sp>
      <p:sp>
        <p:nvSpPr>
          <p:cNvPr id="11" name="TextBox 10">
            <a:extLst>
              <a:ext uri="{FF2B5EF4-FFF2-40B4-BE49-F238E27FC236}">
                <a16:creationId xmlns:a16="http://schemas.microsoft.com/office/drawing/2014/main" id="{C2A732F5-3A6F-3BDA-81E6-390F813277DC}"/>
              </a:ext>
            </a:extLst>
          </p:cNvPr>
          <p:cNvSpPr txBox="1"/>
          <p:nvPr/>
        </p:nvSpPr>
        <p:spPr>
          <a:xfrm>
            <a:off x="719796" y="5461498"/>
            <a:ext cx="10733649" cy="1172629"/>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mj-lt"/>
                <a:ea typeface="Calibri" panose="020F0502020204030204" pitchFamily="34" charset="0"/>
                <a:cs typeface="Times New Roman" panose="02020603050405020304" pitchFamily="18" charset="0"/>
              </a:rPr>
              <a:t>c. TN4: </a:t>
            </a:r>
            <a:r>
              <a:rPr lang="vi-VN" sz="1800" dirty="0">
                <a:effectLst/>
                <a:latin typeface="+mj-lt"/>
                <a:ea typeface="Arial" panose="020B0604020202020204" pitchFamily="34" charset="0"/>
                <a:cs typeface="Times New Roman" panose="02020603050405020304" pitchFamily="18" charset="0"/>
              </a:rPr>
              <a:t>Cho khoảng 3ml dd H</a:t>
            </a:r>
            <a:r>
              <a:rPr lang="vi-VN" sz="1800" baseline="-25000" dirty="0">
                <a:effectLst/>
                <a:latin typeface="+mj-lt"/>
                <a:ea typeface="Arial" panose="020B0604020202020204" pitchFamily="34" charset="0"/>
                <a:cs typeface="Times New Roman" panose="02020603050405020304" pitchFamily="18" charset="0"/>
              </a:rPr>
              <a:t>2</a:t>
            </a:r>
            <a:r>
              <a:rPr lang="vi-VN" sz="1800" dirty="0">
                <a:effectLst/>
                <a:latin typeface="+mj-lt"/>
                <a:ea typeface="Arial" panose="020B0604020202020204" pitchFamily="34" charset="0"/>
                <a:cs typeface="Times New Roman" panose="02020603050405020304" pitchFamily="18" charset="0"/>
              </a:rPr>
              <a:t>O</a:t>
            </a:r>
            <a:r>
              <a:rPr lang="vi-VN" sz="1800" baseline="-25000" dirty="0">
                <a:effectLst/>
                <a:latin typeface="+mj-lt"/>
                <a:ea typeface="Arial" panose="020B0604020202020204" pitchFamily="34" charset="0"/>
                <a:cs typeface="Times New Roman" panose="02020603050405020304" pitchFamily="18" charset="0"/>
              </a:rPr>
              <a:t>2</a:t>
            </a:r>
            <a:r>
              <a:rPr lang="vi-VN" sz="1800" dirty="0">
                <a:effectLst/>
                <a:latin typeface="+mj-lt"/>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mj-lt"/>
                <a:ea typeface="Arial" panose="020B0604020202020204" pitchFamily="34" charset="0"/>
                <a:cs typeface="Times New Roman" panose="02020603050405020304" pitchFamily="18" charset="0"/>
              </a:rPr>
              <a:t>2</a:t>
            </a:r>
            <a:r>
              <a:rPr lang="vi-VN" sz="1800" dirty="0">
                <a:effectLst/>
                <a:latin typeface="+mj-lt"/>
                <a:ea typeface="Arial" panose="020B0604020202020204" pitchFamily="34" charset="0"/>
                <a:cs typeface="Times New Roman" panose="02020603050405020304" pitchFamily="18" charset="0"/>
              </a:rPr>
              <a:t>. Quan sát sự thoát khí.</a:t>
            </a:r>
            <a:endParaRPr lang="en-US" sz="1800" dirty="0">
              <a:effectLst/>
              <a:latin typeface="+mj-lt"/>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mj-lt"/>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latin typeface="+mj-lt"/>
              </a:rPr>
              <a:t>Phiếu học tập số</a:t>
            </a:r>
            <a:r>
              <a:rPr lang="en-US" sz="2800" i="1" dirty="0">
                <a:latin typeface="+mj-lt"/>
              </a:rPr>
              <a:t> </a:t>
            </a:r>
            <a:r>
              <a:rPr lang="vi-VN" sz="2800" i="1" dirty="0">
                <a:latin typeface="+mj-lt"/>
              </a:rPr>
              <a:t>2</a:t>
            </a:r>
            <a:r>
              <a:rPr lang="en-US" sz="2800" i="1" dirty="0">
                <a:latin typeface="+mj-lt"/>
              </a:rPr>
              <a:t>:</a:t>
            </a:r>
            <a:endParaRPr lang="vi-VN" sz="2800" i="1" dirty="0">
              <a:latin typeface="+mj-lt"/>
            </a:endParaRPr>
          </a:p>
        </p:txBody>
      </p:sp>
    </p:spTree>
    <p:extLst>
      <p:ext uri="{BB962C8B-B14F-4D97-AF65-F5344CB8AC3E}">
        <p14:creationId xmlns:p14="http://schemas.microsoft.com/office/powerpoint/2010/main" val="3808395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sp>
        <p:nvSpPr>
          <p:cNvPr id="5" name="TextBox 4"/>
          <p:cNvSpPr txBox="1"/>
          <p:nvPr/>
        </p:nvSpPr>
        <p:spPr>
          <a:xfrm>
            <a:off x="1752600" y="939226"/>
            <a:ext cx="1905000"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Luật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endParaRPr lang="en-US" sz="3200" b="1" dirty="0">
              <a:latin typeface="Times New Roman" pitchFamily="18" charset="0"/>
              <a:cs typeface="Times New Roman" pitchFamily="18" charset="0"/>
            </a:endParaRPr>
          </a:p>
        </p:txBody>
      </p:sp>
      <p:sp>
        <p:nvSpPr>
          <p:cNvPr id="6" name="TextBox 5"/>
          <p:cNvSpPr txBox="1"/>
          <p:nvPr/>
        </p:nvSpPr>
        <p:spPr>
          <a:xfrm>
            <a:off x="1981200" y="1712894"/>
            <a:ext cx="8382000" cy="954107"/>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8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1,2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3,4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5, 6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7,8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4).</a:t>
            </a:r>
          </a:p>
        </p:txBody>
      </p:sp>
      <p:sp>
        <p:nvSpPr>
          <p:cNvPr id="7" name="TextBox 6"/>
          <p:cNvSpPr txBox="1"/>
          <p:nvPr/>
        </p:nvSpPr>
        <p:spPr>
          <a:xfrm>
            <a:off x="1981200" y="2987457"/>
            <a:ext cx="8305800" cy="353943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ghép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 2-3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may </a:t>
            </a:r>
            <a:r>
              <a:rPr lang="en-US" sz="2800" dirty="0" err="1">
                <a:latin typeface="Times New Roman" pitchFamily="18" charset="0"/>
                <a:cs typeface="Times New Roman" pitchFamily="18" charset="0"/>
              </a:rPr>
              <a:t>mắn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1-8,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may </a:t>
            </a:r>
            <a:r>
              <a:rPr lang="en-US" sz="2800" dirty="0" err="1">
                <a:latin typeface="Times New Roman" pitchFamily="18" charset="0"/>
                <a:cs typeface="Times New Roman" pitchFamily="18" charset="0"/>
              </a:rPr>
              <a:t>mắn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may </a:t>
            </a:r>
            <a:r>
              <a:rPr lang="en-US" sz="2800" dirty="0" err="1">
                <a:latin typeface="Times New Roman" pitchFamily="18" charset="0"/>
                <a:cs typeface="Times New Roman" pitchFamily="18" charset="0"/>
              </a:rPr>
              <a:t>mắn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ox(i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5BDF9C-E9EB-B591-87B0-FDB13AA66C04}"/>
              </a:ext>
            </a:extLst>
          </p:cNvPr>
          <p:cNvGraphicFramePr>
            <a:graphicFrameLocks noGrp="1"/>
          </p:cNvGraphicFramePr>
          <p:nvPr>
            <p:extLst>
              <p:ext uri="{D42A27DB-BD31-4B8C-83A1-F6EECF244321}">
                <p14:modId xmlns:p14="http://schemas.microsoft.com/office/powerpoint/2010/main" val="4056444639"/>
              </p:ext>
            </p:extLst>
          </p:nvPr>
        </p:nvGraphicFramePr>
        <p:xfrm>
          <a:off x="717452" y="2206443"/>
          <a:ext cx="10775852" cy="2003552"/>
        </p:xfrm>
        <a:graphic>
          <a:graphicData uri="http://schemas.openxmlformats.org/drawingml/2006/table">
            <a:tbl>
              <a:tblPr firstRow="1" firstCol="1" bandRow="1">
                <a:tableStyleId>{5C22544A-7EE6-4342-B048-85BDC9FD1C3A}</a:tableStyleId>
              </a:tblPr>
              <a:tblGrid>
                <a:gridCol w="5387361">
                  <a:extLst>
                    <a:ext uri="{9D8B030D-6E8A-4147-A177-3AD203B41FA5}">
                      <a16:colId xmlns:a16="http://schemas.microsoft.com/office/drawing/2014/main" val="3027524703"/>
                    </a:ext>
                  </a:extLst>
                </a:gridCol>
                <a:gridCol w="5388491">
                  <a:extLst>
                    <a:ext uri="{9D8B030D-6E8A-4147-A177-3AD203B41FA5}">
                      <a16:colId xmlns:a16="http://schemas.microsoft.com/office/drawing/2014/main"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290987582"/>
                  </a:ext>
                </a:extLst>
              </a:tr>
            </a:tbl>
          </a:graphicData>
        </a:graphic>
      </p:graphicFrame>
      <p:sp>
        <p:nvSpPr>
          <p:cNvPr id="6" name="TextBox 5">
            <a:extLst>
              <a:ext uri="{FF2B5EF4-FFF2-40B4-BE49-F238E27FC236}">
                <a16:creationId xmlns:a16="http://schemas.microsoft.com/office/drawing/2014/main" id="{EA2C7D01-2AC7-24BF-6558-2AC681C9F1E0}"/>
              </a:ext>
            </a:extLst>
          </p:cNvPr>
          <p:cNvSpPr txBox="1"/>
          <p:nvPr/>
        </p:nvSpPr>
        <p:spPr>
          <a:xfrm>
            <a:off x="900332" y="4651557"/>
            <a:ext cx="10410093" cy="652486"/>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mj-lt"/>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latin typeface="+mj-lt"/>
              </a:rPr>
              <a:t>Thí nghiệm</a:t>
            </a:r>
            <a:r>
              <a:rPr lang="en-US" sz="2800" i="1" dirty="0">
                <a:latin typeface="+mj-lt"/>
              </a:rPr>
              <a:t> </a:t>
            </a:r>
            <a:r>
              <a:rPr lang="vi-VN" sz="2800" i="1" dirty="0">
                <a:latin typeface="+mj-lt"/>
              </a:rPr>
              <a:t>2</a:t>
            </a:r>
            <a:r>
              <a:rPr lang="en-US" sz="2800" i="1" dirty="0">
                <a:latin typeface="+mj-lt"/>
              </a:rPr>
              <a:t>:</a:t>
            </a:r>
            <a:endParaRPr lang="vi-VN" sz="2800" i="1" dirty="0">
              <a:latin typeface="+mj-lt"/>
            </a:endParaRPr>
          </a:p>
        </p:txBody>
      </p:sp>
      <p:sp>
        <p:nvSpPr>
          <p:cNvPr id="11" name="TextBox 10">
            <a:extLst>
              <a:ext uri="{FF2B5EF4-FFF2-40B4-BE49-F238E27FC236}">
                <a16:creationId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mj-lt"/>
                <a:ea typeface="Calibri" panose="020F0502020204030204" pitchFamily="34" charset="0"/>
                <a:cs typeface="Times New Roman" panose="02020603050405020304" pitchFamily="18" charset="0"/>
                <a:hlinkClick r:id="rId2"/>
              </a:rPr>
              <a:t>https://www.youtube.com/watch?v=quE_kAqlt4o</a:t>
            </a:r>
            <a:r>
              <a:rPr lang="vi-VN" sz="2000" dirty="0">
                <a:effectLst/>
                <a:latin typeface="+mj-lt"/>
                <a:ea typeface="Calibri" panose="020F0502020204030204" pitchFamily="34" charset="0"/>
              </a:rPr>
              <a:t> </a:t>
            </a:r>
          </a:p>
          <a:p>
            <a:pPr algn="ctr"/>
            <a:r>
              <a:rPr lang="vi-VN" sz="2000" dirty="0">
                <a:latin typeface="+mj-lt"/>
              </a:rPr>
              <a:t>Link video thí nghiệm ảnh hưởng của nồng độ đến tốc độ phản ứng</a:t>
            </a:r>
            <a:endParaRPr lang="en-US" sz="2000" dirty="0">
              <a:latin typeface="+mj-lt"/>
            </a:endParaRPr>
          </a:p>
        </p:txBody>
      </p:sp>
      <p:pic>
        <p:nvPicPr>
          <p:cNvPr id="12" name="Picture 11">
            <a:extLst>
              <a:ext uri="{FF2B5EF4-FFF2-40B4-BE49-F238E27FC236}">
                <a16:creationId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latin typeface="+mj-lt"/>
              </a:rPr>
              <a:t>Tiết 2</a:t>
            </a:r>
            <a:endParaRPr lang="en-US" sz="2400" dirty="0">
              <a:latin typeface="+mj-lt"/>
            </a:endParaRPr>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3316A8-B652-C6E2-8F50-FE268AD2C137}"/>
              </a:ext>
            </a:extLst>
          </p:cNvPr>
          <p:cNvSpPr txBox="1"/>
          <p:nvPr/>
        </p:nvSpPr>
        <p:spPr>
          <a:xfrm>
            <a:off x="1097280" y="2321814"/>
            <a:ext cx="9158067" cy="1212640"/>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mj-lt"/>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CA908EB-66F7-639B-F47A-5EF59772A900}"/>
              </a:ext>
            </a:extLst>
          </p:cNvPr>
          <p:cNvSpPr txBox="1"/>
          <p:nvPr/>
        </p:nvSpPr>
        <p:spPr>
          <a:xfrm>
            <a:off x="1097280" y="4642248"/>
            <a:ext cx="6194472" cy="1212640"/>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mj-lt"/>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latin typeface="+mj-lt"/>
              </a:rPr>
              <a:t>Thí nghiệm</a:t>
            </a:r>
            <a:r>
              <a:rPr lang="en-US" sz="2800" i="1" dirty="0">
                <a:latin typeface="+mj-lt"/>
              </a:rPr>
              <a:t> </a:t>
            </a:r>
            <a:r>
              <a:rPr lang="vi-VN" sz="2800" i="1" dirty="0">
                <a:latin typeface="+mj-lt"/>
              </a:rPr>
              <a:t>3</a:t>
            </a:r>
            <a:r>
              <a:rPr lang="en-US" sz="2800" i="1" dirty="0">
                <a:latin typeface="+mj-lt"/>
              </a:rPr>
              <a:t>:</a:t>
            </a:r>
            <a:endParaRPr lang="vi-VN" sz="2800" i="1" dirty="0">
              <a:latin typeface="+mj-lt"/>
            </a:endParaRPr>
          </a:p>
        </p:txBody>
      </p:sp>
      <p:sp>
        <p:nvSpPr>
          <p:cNvPr id="9" name="TextBox 8">
            <a:extLst>
              <a:ext uri="{FF2B5EF4-FFF2-40B4-BE49-F238E27FC236}">
                <a16:creationId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mj-lt"/>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mj-lt"/>
              <a:ea typeface="Calibri" panose="020F0502020204030204" pitchFamily="34" charset="0"/>
              <a:cs typeface="Times New Roman" panose="02020603050405020304" pitchFamily="18" charset="0"/>
            </a:endParaRPr>
          </a:p>
          <a:p>
            <a:r>
              <a:rPr lang="vi-VN" sz="1800" dirty="0">
                <a:latin typeface="+mj-lt"/>
              </a:rPr>
              <a:t>Link video thí nghiệm ảnh hưởng của nhiệt độ đến tốc độ phản ứng</a:t>
            </a:r>
            <a:endParaRPr lang="en-US" sz="1800" dirty="0">
              <a:latin typeface="+mj-lt"/>
            </a:endParaRPr>
          </a:p>
          <a:p>
            <a:endParaRPr lang="en-US" dirty="0">
              <a:latin typeface="+mj-lt"/>
            </a:endParaRPr>
          </a:p>
        </p:txBody>
      </p:sp>
      <p:pic>
        <p:nvPicPr>
          <p:cNvPr id="10" name="Picture 9">
            <a:extLst>
              <a:ext uri="{FF2B5EF4-FFF2-40B4-BE49-F238E27FC236}">
                <a16:creationId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218944"/>
        </p:xfrm>
        <a:graphic>
          <a:graphicData uri="http://schemas.openxmlformats.org/drawingml/2006/table">
            <a:tbl>
              <a:tblPr firstRow="1" firstCol="1" bandRow="1">
                <a:tableStyleId>{5C22544A-7EE6-4342-B048-85BDC9FD1C3A}</a:tableStyleId>
              </a:tblPr>
              <a:tblGrid>
                <a:gridCol w="4423825">
                  <a:extLst>
                    <a:ext uri="{9D8B030D-6E8A-4147-A177-3AD203B41FA5}">
                      <a16:colId xmlns:a16="http://schemas.microsoft.com/office/drawing/2014/main" val="772919041"/>
                    </a:ext>
                  </a:extLst>
                </a:gridCol>
                <a:gridCol w="4424753">
                  <a:extLst>
                    <a:ext uri="{9D8B030D-6E8A-4147-A177-3AD203B41FA5}">
                      <a16:colId xmlns:a16="http://schemas.microsoft.com/office/drawing/2014/main"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34178875"/>
                  </a:ext>
                </a:extLst>
              </a:tr>
            </a:tbl>
          </a:graphicData>
        </a:graphic>
      </p:graphicFrame>
      <p:sp>
        <p:nvSpPr>
          <p:cNvPr id="6" name="TextBox 5">
            <a:extLst>
              <a:ext uri="{FF2B5EF4-FFF2-40B4-BE49-F238E27FC236}">
                <a16:creationId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2438401"/>
            <a:ext cx="8229600" cy="1384995"/>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a:t>
            </a:r>
            <a:endParaRPr lang="en-US" sz="2800" i="1" u="sng" dirty="0">
              <a:latin typeface="Times New Roman" pitchFamily="18" charset="0"/>
              <a:cs typeface="Times New Roman" pitchFamily="18" charset="0"/>
            </a:endParaRPr>
          </a:p>
        </p:txBody>
      </p:sp>
      <p:sp>
        <p:nvSpPr>
          <p:cNvPr id="6" name="TextBox 5"/>
          <p:cNvSpPr txBox="1"/>
          <p:nvPr/>
        </p:nvSpPr>
        <p:spPr>
          <a:xfrm>
            <a:off x="1752600" y="1244026"/>
            <a:ext cx="1905000"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Luật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endParaRPr lang="en-US" sz="3200" b="1" dirty="0">
              <a:latin typeface="Times New Roman" pitchFamily="18" charset="0"/>
              <a:cs typeface="Times New Roman" pitchFamily="18" charset="0"/>
            </a:endParaRPr>
          </a:p>
        </p:txBody>
      </p:sp>
      <p:sp>
        <p:nvSpPr>
          <p:cNvPr id="8" name="TextBox 7"/>
          <p:cNvSpPr txBox="1"/>
          <p:nvPr/>
        </p:nvSpPr>
        <p:spPr>
          <a:xfrm>
            <a:off x="17526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sp>
        <p:nvSpPr>
          <p:cNvPr id="9" name="TextBox 8"/>
          <p:cNvSpPr txBox="1"/>
          <p:nvPr/>
        </p:nvSpPr>
        <p:spPr>
          <a:xfrm>
            <a:off x="1981200" y="4379894"/>
            <a:ext cx="8229600" cy="954107"/>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a:t>
            </a:r>
            <a:endParaRPr lang="en-US" sz="2800" u="sng"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7526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pic>
        <p:nvPicPr>
          <p:cNvPr id="8" name="Picture 7" descr="hinh-nen-nhay-mua-1.gif"/>
          <p:cNvPicPr>
            <a:picLocks noChangeAspect="1"/>
          </p:cNvPicPr>
          <p:nvPr/>
        </p:nvPicPr>
        <p:blipFill>
          <a:blip r:embed="rId2"/>
          <a:stretch>
            <a:fillRect/>
          </a:stretch>
        </p:blipFill>
        <p:spPr>
          <a:xfrm>
            <a:off x="3962400" y="3429000"/>
            <a:ext cx="4038600" cy="3429000"/>
          </a:xfrm>
          <a:prstGeom prst="rect">
            <a:avLst/>
          </a:prstGeom>
        </p:spPr>
      </p:pic>
      <p:sp>
        <p:nvSpPr>
          <p:cNvPr id="2" name="Oval Callout 1"/>
          <p:cNvSpPr/>
          <p:nvPr/>
        </p:nvSpPr>
        <p:spPr>
          <a:xfrm>
            <a:off x="6477000" y="951132"/>
            <a:ext cx="3810000" cy="2858869"/>
          </a:xfrm>
          <a:prstGeom prst="wedgeEllipseCallout">
            <a:avLst>
              <a:gd name="adj1" fmla="val -41339"/>
              <a:gd name="adj2" fmla="val 5474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rPr>
              <a:t>NHÓM PHẢN ỨNG XẢY RA CHẬM</a:t>
            </a:r>
            <a:endParaRPr lang="vi-VN" sz="2800" b="1" dirty="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Cloud Callout 3"/>
          <p:cNvSpPr/>
          <p:nvPr/>
        </p:nvSpPr>
        <p:spPr>
          <a:xfrm>
            <a:off x="1828800" y="1219200"/>
            <a:ext cx="3733800" cy="2590800"/>
          </a:xfrm>
          <a:prstGeom prst="cloudCallout">
            <a:avLst>
              <a:gd name="adj1" fmla="val 42013"/>
              <a:gd name="adj2" fmla="val 56083"/>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rPr>
              <a:t>NHÓM PHẢN ỨNG XẢY RA NHANH</a:t>
            </a:r>
            <a:endParaRPr lang="vi-VN" sz="2800" b="1" dirty="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966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21438"/>
            <a:ext cx="89154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TRÒ CHƠI NHÀ TIÊN TRI HÓA HỌC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914401"/>
            <a:ext cx="4229100" cy="2590800"/>
          </a:xfrm>
          <a:prstGeom prst="rect">
            <a:avLst/>
          </a:prstGeom>
        </p:spPr>
      </p:pic>
      <p:sp>
        <p:nvSpPr>
          <p:cNvPr id="6" name="Oval 5"/>
          <p:cNvSpPr/>
          <p:nvPr/>
        </p:nvSpPr>
        <p:spPr>
          <a:xfrm>
            <a:off x="7772400" y="1219201"/>
            <a:ext cx="762000" cy="868867"/>
          </a:xfrm>
          <a:prstGeom prst="ellipse">
            <a:avLst/>
          </a:prstGeom>
          <a:solidFill>
            <a:srgbClr val="00B0F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1</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p:cNvSpPr txBox="1"/>
          <p:nvPr/>
        </p:nvSpPr>
        <p:spPr>
          <a:xfrm>
            <a:off x="6553200" y="2133601"/>
            <a:ext cx="36576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sp>
        <p:nvSpPr>
          <p:cNvPr id="9" name="TextBox 8"/>
          <p:cNvSpPr txBox="1"/>
          <p:nvPr/>
        </p:nvSpPr>
        <p:spPr>
          <a:xfrm>
            <a:off x="6553200" y="5141894"/>
            <a:ext cx="36576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mịn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sp>
        <p:nvSpPr>
          <p:cNvPr id="11" name="Oval 10"/>
          <p:cNvSpPr/>
          <p:nvPr/>
        </p:nvSpPr>
        <p:spPr>
          <a:xfrm>
            <a:off x="7772400" y="4122234"/>
            <a:ext cx="762000" cy="868867"/>
          </a:xfrm>
          <a:prstGeom prst="ellipse">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2</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657600"/>
            <a:ext cx="4229100" cy="3029400"/>
          </a:xfrm>
          <a:prstGeom prst="rect">
            <a:avLst/>
          </a:prstGeom>
        </p:spPr>
      </p:pic>
    </p:spTree>
    <p:extLst>
      <p:ext uri="{BB962C8B-B14F-4D97-AF65-F5344CB8AC3E}">
        <p14:creationId xmlns:p14="http://schemas.microsoft.com/office/powerpoint/2010/main" val="3043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sp>
        <p:nvSpPr>
          <p:cNvPr id="7" name="TextBox 6"/>
          <p:cNvSpPr txBox="1"/>
          <p:nvPr/>
        </p:nvSpPr>
        <p:spPr>
          <a:xfrm>
            <a:off x="6705600" y="2438401"/>
            <a:ext cx="36576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Sắt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endParaRPr lang="vi-VN" sz="2800" dirty="0">
              <a:latin typeface="Times New Roman" pitchFamily="18" charset="0"/>
              <a:cs typeface="Times New Roman" pitchFamily="18" charset="0"/>
            </a:endParaRPr>
          </a:p>
        </p:txBody>
      </p:sp>
      <p:sp>
        <p:nvSpPr>
          <p:cNvPr id="10" name="TextBox 9"/>
          <p:cNvSpPr txBox="1"/>
          <p:nvPr/>
        </p:nvSpPr>
        <p:spPr>
          <a:xfrm>
            <a:off x="6705600" y="5410200"/>
            <a:ext cx="3657600" cy="523220"/>
          </a:xfrm>
          <a:prstGeom prst="rect">
            <a:avLst/>
          </a:prstGeom>
          <a:noFill/>
        </p:spPr>
        <p:txBody>
          <a:bodyPr wrap="square" rtlCol="0">
            <a:spAutoFit/>
          </a:bodyPr>
          <a:lstStyle/>
          <a:p>
            <a:pPr algn="ctr"/>
            <a:r>
              <a:rPr lang="vi-VN" sz="2800" dirty="0" smtClean="0">
                <a:latin typeface="Times New Roman" pitchFamily="18" charset="0"/>
                <a:cs typeface="Times New Roman" pitchFamily="18" charset="0"/>
              </a:rPr>
              <a:t>Đố</a:t>
            </a:r>
            <a:r>
              <a:rPr lang="en-US" sz="2800" dirty="0" smtClean="0">
                <a:latin typeface="Times New Roman" pitchFamily="18" charset="0"/>
                <a:cs typeface="Times New Roman" pitchFamily="18" charset="0"/>
              </a:rPr>
              <a:t>t </a:t>
            </a:r>
            <a:r>
              <a:rPr lang="en-US" sz="2800" dirty="0">
                <a:latin typeface="Times New Roman" pitchFamily="18" charset="0"/>
                <a:cs typeface="Times New Roman" pitchFamily="18" charset="0"/>
              </a:rPr>
              <a:t>than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ong</a:t>
            </a:r>
            <a:endParaRPr lang="en-US" sz="2800" dirty="0">
              <a:latin typeface="Times New Roman" pitchFamily="18" charset="0"/>
              <a:cs typeface="Times New Roman" pitchFamily="18" charset="0"/>
            </a:endParaRPr>
          </a:p>
        </p:txBody>
      </p:sp>
      <p:pic>
        <p:nvPicPr>
          <p:cNvPr id="1028" name="Picture 4" descr="D:\THCS VÀ THPT VÀM ĐÌNH\ảnh hoạt hình\sắt bị ghỉ.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957263"/>
            <a:ext cx="4419600" cy="26574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THCS VÀ THPT VÀM ĐÌNH\ảnh hoạt hình\đốt than tổ 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0"/>
            <a:ext cx="44196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8077200" y="1219201"/>
            <a:ext cx="762000" cy="868867"/>
          </a:xfrm>
          <a:prstGeom prst="ellipse">
            <a:avLst/>
          </a:prstGeom>
          <a:solidFill>
            <a:srgbClr val="FF996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3</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6" name="Oval 15"/>
          <p:cNvSpPr/>
          <p:nvPr/>
        </p:nvSpPr>
        <p:spPr>
          <a:xfrm>
            <a:off x="8077200" y="4350834"/>
            <a:ext cx="762000" cy="868867"/>
          </a:xfrm>
          <a:prstGeom prst="ellipse">
            <a:avLst/>
          </a:prstGeom>
          <a:solidFill>
            <a:srgbClr val="92D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4</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53990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9"/>
                                        </p:tgtEl>
                                        <p:attrNameLst>
                                          <p:attrName>style.visibility</p:attrName>
                                        </p:attrNameLst>
                                      </p:cBhvr>
                                      <p:to>
                                        <p:strVal val="visible"/>
                                      </p:to>
                                    </p:set>
                                    <p:animEffect transition="in" filter="fade">
                                      <p:cBhvr>
                                        <p:cTn id="24" dur="1000"/>
                                        <p:tgtEl>
                                          <p:spTgt spid="1029"/>
                                        </p:tgtEl>
                                      </p:cBhvr>
                                    </p:animEffect>
                                    <p:anim calcmode="lin" valueType="num">
                                      <p:cBhvr>
                                        <p:cTn id="25" dur="1000" fill="hold"/>
                                        <p:tgtEl>
                                          <p:spTgt spid="1029"/>
                                        </p:tgtEl>
                                        <p:attrNameLst>
                                          <p:attrName>ppt_x</p:attrName>
                                        </p:attrNameLst>
                                      </p:cBhvr>
                                      <p:tavLst>
                                        <p:tav tm="0">
                                          <p:val>
                                            <p:strVal val="#ppt_x"/>
                                          </p:val>
                                        </p:tav>
                                        <p:tav tm="100000">
                                          <p:val>
                                            <p:strVal val="#ppt_x"/>
                                          </p:val>
                                        </p:tav>
                                      </p:tavLst>
                                    </p:anim>
                                    <p:anim calcmode="lin" valueType="num">
                                      <p:cBhvr>
                                        <p:cTn id="26" dur="1000" fill="hold"/>
                                        <p:tgtEl>
                                          <p:spTgt spid="102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sp>
        <p:nvSpPr>
          <p:cNvPr id="7" name="TextBox 6"/>
          <p:cNvSpPr txBox="1"/>
          <p:nvPr/>
        </p:nvSpPr>
        <p:spPr>
          <a:xfrm>
            <a:off x="6705600" y="2514600"/>
            <a:ext cx="3657600"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Đốt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endParaRPr lang="vi-VN" sz="2800" dirty="0">
              <a:latin typeface="Times New Roman" pitchFamily="18" charset="0"/>
              <a:cs typeface="Times New Roman" pitchFamily="18" charset="0"/>
            </a:endParaRPr>
          </a:p>
        </p:txBody>
      </p:sp>
      <p:sp>
        <p:nvSpPr>
          <p:cNvPr id="10" name="TextBox 9"/>
          <p:cNvSpPr txBox="1"/>
          <p:nvPr/>
        </p:nvSpPr>
        <p:spPr>
          <a:xfrm>
            <a:off x="6553200" y="5486400"/>
            <a:ext cx="3276600"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Đốt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củi</a:t>
            </a:r>
            <a:r>
              <a:rPr lang="en-US" sz="2800" dirty="0">
                <a:latin typeface="Times New Roman" pitchFamily="18" charset="0"/>
                <a:cs typeface="Times New Roman" pitchFamily="18" charset="0"/>
              </a:rPr>
              <a:t> to</a:t>
            </a:r>
            <a:endParaRPr lang="vi-VN" sz="2800" dirty="0">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840576"/>
            <a:ext cx="4419601" cy="2788825"/>
          </a:xfrm>
          <a:prstGeom prst="rect">
            <a:avLst/>
          </a:prstGeom>
        </p:spPr>
      </p:pic>
      <p:sp>
        <p:nvSpPr>
          <p:cNvPr id="11" name="Oval 10"/>
          <p:cNvSpPr/>
          <p:nvPr/>
        </p:nvSpPr>
        <p:spPr>
          <a:xfrm>
            <a:off x="7772400" y="1219201"/>
            <a:ext cx="762000" cy="868867"/>
          </a:xfrm>
          <a:prstGeom prst="ellipse">
            <a:avLst/>
          </a:prstGeom>
          <a:solidFill>
            <a:srgbClr val="CC99F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5</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2" name="Oval 11"/>
          <p:cNvSpPr/>
          <p:nvPr/>
        </p:nvSpPr>
        <p:spPr>
          <a:xfrm>
            <a:off x="7772400" y="4348297"/>
            <a:ext cx="762000" cy="868867"/>
          </a:xfrm>
          <a:prstGeom prst="ellipse">
            <a:avLst/>
          </a:prstGeom>
          <a:solidFill>
            <a:srgbClr val="00CCF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6</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0585"/>
          <a:stretch/>
        </p:blipFill>
        <p:spPr>
          <a:xfrm>
            <a:off x="1904999" y="798731"/>
            <a:ext cx="4419601" cy="2765966"/>
          </a:xfrm>
          <a:prstGeom prst="rect">
            <a:avLst/>
          </a:prstGeom>
        </p:spPr>
      </p:pic>
    </p:spTree>
    <p:extLst>
      <p:ext uri="{BB962C8B-B14F-4D97-AF65-F5344CB8AC3E}">
        <p14:creationId xmlns:p14="http://schemas.microsoft.com/office/powerpoint/2010/main" val="135754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52401"/>
            <a:ext cx="89154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TRÒ CHƠI NHÀ TIÊN TRI HÓA HỌC</a:t>
            </a:r>
          </a:p>
        </p:txBody>
      </p:sp>
      <p:sp>
        <p:nvSpPr>
          <p:cNvPr id="7" name="TextBox 6"/>
          <p:cNvSpPr txBox="1"/>
          <p:nvPr/>
        </p:nvSpPr>
        <p:spPr>
          <a:xfrm>
            <a:off x="6705600" y="2286001"/>
            <a:ext cx="36576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áp</a:t>
            </a:r>
            <a:r>
              <a:rPr lang="en-US" sz="2800" dirty="0">
                <a:latin typeface="Times New Roman" pitchFamily="18" charset="0"/>
                <a:cs typeface="Times New Roman" pitchFamily="18" charset="0"/>
              </a:rPr>
              <a:t> </a:t>
            </a:r>
            <a:r>
              <a:rPr lang="vi-VN" sz="2800" dirty="0" smtClean="0">
                <a:latin typeface="Times New Roman" pitchFamily="18" charset="0"/>
                <a:cs typeface="Times New Roman" pitchFamily="18" charset="0"/>
              </a:rPr>
              <a:t>suất.</a:t>
            </a:r>
            <a:endParaRPr lang="vi-VN" sz="2800"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900970"/>
            <a:ext cx="4419601" cy="270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731380"/>
            <a:ext cx="4419601" cy="2821820"/>
          </a:xfrm>
          <a:prstGeom prst="rect">
            <a:avLst/>
          </a:prstGeom>
        </p:spPr>
      </p:pic>
      <p:sp>
        <p:nvSpPr>
          <p:cNvPr id="11" name="Oval 10"/>
          <p:cNvSpPr/>
          <p:nvPr/>
        </p:nvSpPr>
        <p:spPr>
          <a:xfrm>
            <a:off x="8077200" y="1322288"/>
            <a:ext cx="762000" cy="868867"/>
          </a:xfrm>
          <a:prstGeom prst="ellipse">
            <a:avLst/>
          </a:prstGeom>
          <a:solidFill>
            <a:srgbClr val="00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7</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2" name="Oval 11"/>
          <p:cNvSpPr/>
          <p:nvPr/>
        </p:nvSpPr>
        <p:spPr>
          <a:xfrm>
            <a:off x="8229600" y="4402789"/>
            <a:ext cx="762000" cy="868867"/>
          </a:xfrm>
          <a:prstGeom prst="ellipse">
            <a:avLst/>
          </a:prstGeom>
          <a:solidFill>
            <a:schemeClr val="accent2">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8</a:t>
            </a:r>
            <a:endParaRPr lang="vi-VN"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3" name="TextBox 12"/>
          <p:cNvSpPr txBox="1"/>
          <p:nvPr/>
        </p:nvSpPr>
        <p:spPr>
          <a:xfrm>
            <a:off x="6781800" y="5486401"/>
            <a:ext cx="36576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thủy</a:t>
            </a:r>
            <a:r>
              <a:rPr lang="en-US" sz="2800" dirty="0">
                <a:latin typeface="Times New Roman" pitchFamily="18" charset="0"/>
                <a:cs typeface="Times New Roman" pitchFamily="18" charset="0"/>
              </a:rPr>
              <a:t> </a:t>
            </a:r>
            <a:r>
              <a:rPr lang="vi-VN" sz="2800" smtClean="0">
                <a:latin typeface="Times New Roman" pitchFamily="18" charset="0"/>
                <a:cs typeface="Times New Roman" pitchFamily="18" charset="0"/>
              </a:rPr>
              <a:t>tinh.</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84955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3073</TotalTime>
  <Words>2409</Words>
  <Application>Microsoft Office PowerPoint</Application>
  <PresentationFormat>Widescreen</PresentationFormat>
  <Paragraphs>253</Paragraphs>
  <Slides>49</Slides>
  <Notes>6</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49</vt:i4>
      </vt:variant>
    </vt:vector>
  </HeadingPairs>
  <TitlesOfParts>
    <vt:vector size="63" baseType="lpstr">
      <vt:lpstr>#9Slide03 AllRoundGothic</vt:lpstr>
      <vt:lpstr>Arial</vt:lpstr>
      <vt:lpstr>Calibri</vt:lpstr>
      <vt:lpstr>Calibri Light</vt:lpstr>
      <vt:lpstr>等线</vt:lpstr>
      <vt:lpstr>Tahoma</vt:lpstr>
      <vt:lpstr>Times  New Roman</vt:lpstr>
      <vt:lpstr>Times New Roman</vt:lpstr>
      <vt:lpstr>Verdana</vt:lpstr>
      <vt:lpstr>Wingdings</vt:lpstr>
      <vt:lpstr>方正卡通简体</vt: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ADMIN</cp:lastModifiedBy>
  <cp:revision>86</cp:revision>
  <dcterms:created xsi:type="dcterms:W3CDTF">2022-07-11T06:12:15Z</dcterms:created>
  <dcterms:modified xsi:type="dcterms:W3CDTF">2024-10-21T22:46:30Z</dcterms:modified>
</cp:coreProperties>
</file>