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a:latin typeface="Times New Roman" panose="02020603050405020304" pitchFamily="18" charset="0"/>
                <a:cs typeface="Times New Roman" panose="02020603050405020304" pitchFamily="18" charset="0"/>
              </a:rPr>
              <a:t>1.Các khối đa diện thường gặp</a:t>
            </a:r>
          </a:p>
          <a:p>
            <a:r>
              <a:rPr lang="en-US" sz="2800">
                <a:latin typeface="Times New Roman" panose="02020603050405020304" pitchFamily="18" charset="0"/>
                <a:cs typeface="Times New Roman" panose="02020603050405020304" pitchFamily="18" charset="0"/>
              </a:rPr>
              <a:t>- Hình hộp chữ nhật được bao bởi hai mặt đáy là 2 hình chữ nhật bằng nhau và 4 hình mặt bên là các hình chữ nhật.</a:t>
            </a:r>
          </a:p>
          <a:p>
            <a:r>
              <a:rPr lang="en-US" sz="2800">
                <a:latin typeface="Times New Roman" panose="02020603050405020304" pitchFamily="18" charset="0"/>
                <a:cs typeface="Times New Roman" panose="02020603050405020304" pitchFamily="18" charset="0"/>
              </a:rPr>
              <a:t>- Hình lăng trụ đều được bao bởi hai mặt đáy là 2 đa giác đều bằng nhau và các mặt bên là các hình chữ nhật bằng nhau.</a:t>
            </a:r>
          </a:p>
          <a:p>
            <a:r>
              <a:rPr lang="en-US" sz="2800">
                <a:latin typeface="Times New Roman" panose="02020603050405020304" pitchFamily="18" charset="0"/>
                <a:cs typeface="Times New Roman" panose="02020603050405020304" pitchFamily="18" charset="0"/>
              </a:rPr>
              <a:t>- Hình chóp đều được bao bởi mặt đáy là một đa giác đều và các mặt bên là các tam giác cân bằng nhau có chung đỉnh.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2. Hình chiếu vuông góc của hình hộp chữ nhật</a:t>
            </a:r>
          </a:p>
          <a:p>
            <a:r>
              <a:rPr lang="en-US" sz="2800">
                <a:latin typeface="Times New Roman" panose="02020603050405020304" pitchFamily="18" charset="0"/>
                <a:cs typeface="Times New Roman" panose="02020603050405020304" pitchFamily="18" charset="0"/>
              </a:rPr>
              <a:t>- Hình chiếu đứng có hình dạng chữ nhật có chiều dài a, chiều rộng là h</a:t>
            </a:r>
          </a:p>
          <a:p>
            <a:r>
              <a:rPr lang="en-US" sz="2800">
                <a:latin typeface="Times New Roman" panose="02020603050405020304" pitchFamily="18" charset="0"/>
                <a:cs typeface="Times New Roman" panose="02020603050405020304" pitchFamily="18" charset="0"/>
              </a:rPr>
              <a:t>- Hình chiếu bằng có hình dạng chữ nhật với chiều dài là a, chiều rộng là b</a:t>
            </a:r>
          </a:p>
          <a:p>
            <a:r>
              <a:rPr lang="en-US" sz="2800">
                <a:latin typeface="Times New Roman" panose="02020603050405020304" pitchFamily="18" charset="0"/>
                <a:cs typeface="Times New Roman" panose="02020603050405020304" pitchFamily="18" charset="0"/>
              </a:rPr>
              <a:t>- Hình chiếu cạnh có chiều dài là h, chiều rộng là </a:t>
            </a:r>
            <a:r>
              <a:rPr lang="en-US" sz="2800" smtClean="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Hình chiếu vuông góc của hình lăng trụ tam giác đều</a:t>
            </a:r>
          </a:p>
          <a:p>
            <a:r>
              <a:rPr lang="en-US" sz="2800">
                <a:latin typeface="Times New Roman" panose="02020603050405020304" pitchFamily="18" charset="0"/>
                <a:cs typeface="Times New Roman" panose="02020603050405020304" pitchFamily="18" charset="0"/>
              </a:rPr>
              <a:t>Hình chiếu đứng có dạng hình chữ nhật với chiều dài là h, chiều rộng là a.</a:t>
            </a:r>
          </a:p>
          <a:p>
            <a:r>
              <a:rPr lang="en-US" sz="2800">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a:latin typeface="Times New Roman" panose="02020603050405020304" pitchFamily="18" charset="0"/>
                <a:cs typeface="Times New Roman" panose="02020603050405020304" pitchFamily="18" charset="0"/>
              </a:rPr>
              <a:t>- Hình chiếu cạnh có dạng hình chữ nhật với chiều dài là h, chiều rộng là b</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smtClean="0">
                <a:latin typeface="Times New Roman" panose="02020603050405020304" pitchFamily="18" charset="0"/>
                <a:cs typeface="Times New Roman" panose="02020603050405020304" pitchFamily="18" charset="0"/>
              </a:rPr>
              <a:t>4</a:t>
            </a:r>
            <a:r>
              <a:rPr lang="en-US" sz="2800" b="1">
                <a:latin typeface="Times New Roman" panose="02020603050405020304" pitchFamily="18" charset="0"/>
                <a:cs typeface="Times New Roman" panose="02020603050405020304" pitchFamily="18" charset="0"/>
              </a:rPr>
              <a:t>. Hình chiếu vuông góc của hình chóp tứ giác đều</a:t>
            </a:r>
          </a:p>
          <a:p>
            <a:r>
              <a:rPr lang="en-US" sz="2800">
                <a:latin typeface="Times New Roman" panose="02020603050405020304" pitchFamily="18" charset="0"/>
                <a:cs typeface="Times New Roman" panose="02020603050405020304" pitchFamily="18" charset="0"/>
              </a:rPr>
              <a:t>- Hình chiếu đứng và hình chiếu cạnh là các tam giác cân cạnh a, chiều cao h</a:t>
            </a:r>
          </a:p>
          <a:p>
            <a:r>
              <a:rPr lang="en-US" sz="2800">
                <a:latin typeface="Times New Roman" panose="02020603050405020304" pitchFamily="18" charset="0"/>
                <a:cs typeface="Times New Roman" panose="02020603050405020304" pitchFamily="18" charset="0"/>
              </a:rPr>
              <a:t>- Hình chiếu bằng là hình vuông cạnh a</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800" b="1" smtClean="0">
                <a:latin typeface="Times New Roman" panose="02020603050405020304" pitchFamily="18" charset="0"/>
                <a:cs typeface="Times New Roman" panose="02020603050405020304" pitchFamily="18" charset="0"/>
              </a:rPr>
              <a:t>c</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a:t>
            </a:r>
            <a:r>
              <a:rPr lang="vi-VN" sz="2400" b="1" smtClean="0">
                <a:latin typeface="Times New Roman" panose="02020603050405020304" pitchFamily="18" charset="0"/>
                <a:cs typeface="Times New Roman" panose="02020603050405020304" pitchFamily="18" charset="0"/>
              </a:rPr>
              <a:t>c</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vi-VN" sz="2800">
                <a:latin typeface="Times New Roman" panose="02020603050405020304" pitchFamily="18"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Các k</a:t>
            </a:r>
            <a:r>
              <a:rPr lang="vi-VN" sz="2800">
                <a:latin typeface="Times New Roman" panose="02020603050405020304" pitchFamily="18" charset="0"/>
                <a:cs typeface="Times New Roman" panose="02020603050405020304" pitchFamily="18" charset="0"/>
              </a:rPr>
              <a:t>hối tròn xoay</a:t>
            </a:r>
            <a:r>
              <a:rPr lang="en-US" sz="2800">
                <a:latin typeface="Times New Roman" panose="02020603050405020304" pitchFamily="18" charset="0"/>
                <a:cs typeface="Times New Roman" panose="02020603050405020304" pitchFamily="18" charset="0"/>
              </a:rPr>
              <a:t> thường gặp</a:t>
            </a:r>
          </a:p>
          <a:p>
            <a:r>
              <a:rPr lang="vi-VN" sz="2800">
                <a:latin typeface="Times New Roman" panose="02020603050405020304" pitchFamily="18" charset="0"/>
                <a:cs typeface="Times New Roman" panose="02020603050405020304" pitchFamily="18" charset="0"/>
              </a:rPr>
              <a:t>- Khối tròn xoay thường gặp là hình trụ, hình n</a:t>
            </a:r>
            <a:r>
              <a:rPr lang="en-US" sz="2800">
                <a:latin typeface="Times New Roman" panose="02020603050405020304" pitchFamily="18" charset="0"/>
                <a:cs typeface="Times New Roman" panose="02020603050405020304" pitchFamily="18" charset="0"/>
              </a:rPr>
              <a:t>ó</a:t>
            </a:r>
            <a:r>
              <a:rPr lang="vi-VN" sz="2800">
                <a:latin typeface="Times New Roman" panose="02020603050405020304" pitchFamily="18" charset="0"/>
                <a:cs typeface="Times New Roman" panose="02020603050405020304" pitchFamily="18" charset="0"/>
              </a:rPr>
              <a:t>n, hình cầu.</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Hình trụ được tạo thành khi quay một hình chữ nhật quanh một cạnh cố định </a:t>
            </a:r>
          </a:p>
          <a:p>
            <a:r>
              <a:rPr lang="en-US" sz="2800">
                <a:latin typeface="Times New Roman" panose="02020603050405020304" pitchFamily="18" charset="0"/>
                <a:cs typeface="Times New Roman" panose="02020603050405020304" pitchFamily="18" charset="0"/>
              </a:rPr>
              <a:t>- Hình nón được tọa thành khi quay một hình tam giác vuông một vòng quanh một cạnh góc góc vuông</a:t>
            </a:r>
          </a:p>
          <a:p>
            <a:r>
              <a:rPr lang="en-US" sz="2800">
                <a:latin typeface="Times New Roman" panose="02020603050405020304" pitchFamily="18" charset="0"/>
                <a:cs typeface="Times New Roman" panose="02020603050405020304" pitchFamily="18" charset="0"/>
              </a:rPr>
              <a:t>- Hình cầu được tạo thành khi quay nửa hình tròn một vòng quanh đường của nửa đường tròn đó.</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2. Các hình chiếu vuông góc của hình trụ</a:t>
            </a:r>
          </a:p>
          <a:p>
            <a:r>
              <a:rPr lang="en-US" sz="2800">
                <a:latin typeface="Times New Roman" panose="02020603050405020304" pitchFamily="18" charset="0"/>
                <a:cs typeface="Times New Roman" panose="02020603050405020304" pitchFamily="18" charset="0"/>
              </a:rPr>
              <a:t>- Hình chiếu đứng là hình chữ nhật, kích thước các cạnh là h, d</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hình chữ nhật, kích thước các cạnh là 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Bước 1. Phân tích vật thể thành các khối đơn giản</a:t>
            </a:r>
          </a:p>
          <a:p>
            <a:r>
              <a:rPr lang="vi-VN" sz="2000" b="1">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a:latin typeface="Times New Roman" panose="02020603050405020304" pitchFamily="18" charset="0"/>
                <a:cs typeface="Times New Roman" panose="02020603050405020304" pitchFamily="18" charset="0"/>
              </a:rPr>
              <a:t>Bước 2. Chọn các hướng chiếu</a:t>
            </a:r>
          </a:p>
          <a:p>
            <a:r>
              <a:rPr lang="vi-VN" sz="2000" b="1">
                <a:latin typeface="Times New Roman" panose="02020603050405020304" pitchFamily="18" charset="0"/>
                <a:cs typeface="Times New Roman" panose="02020603050405020304" pitchFamily="18" charset="0"/>
              </a:rPr>
              <a:t>Chọn các hướng chiếu như hình 2.21</a:t>
            </a:r>
          </a:p>
          <a:p>
            <a:r>
              <a:rPr lang="vi-VN" sz="2000" b="1">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a:latin typeface="Times New Roman" panose="02020603050405020304" pitchFamily="18" charset="0"/>
                <a:cs typeface="Times New Roman" panose="02020603050405020304" pitchFamily="18" charset="0"/>
              </a:rPr>
              <a:t>- Vẽ hình chiếu của khối hộp chữ nhật(1)(hình 2.22)</a:t>
            </a:r>
          </a:p>
          <a:p>
            <a:r>
              <a:rPr lang="vi-VN" sz="2000" b="1">
                <a:latin typeface="Times New Roman" panose="02020603050405020304" pitchFamily="18" charset="0"/>
                <a:cs typeface="Times New Roman" panose="02020603050405020304" pitchFamily="18" charset="0"/>
              </a:rPr>
              <a:t>- Vẽ các hình chiếu của khối trụ(2)(hình 2.23)</a:t>
            </a:r>
          </a:p>
          <a:p>
            <a:r>
              <a:rPr lang="vi-VN" sz="2000" b="1">
                <a:latin typeface="Times New Roman" panose="02020603050405020304" pitchFamily="18" charset="0"/>
                <a:cs typeface="Times New Roman" panose="02020603050405020304" pitchFamily="18" charset="0"/>
              </a:rPr>
              <a:t>Bước 4. Hoàn thiện các nét vẽ và ghi kích thước</a:t>
            </a:r>
          </a:p>
          <a:p>
            <a:r>
              <a:rPr lang="vi-VN" sz="2000" b="1">
                <a:latin typeface="Times New Roman" panose="02020603050405020304" pitchFamily="18" charset="0"/>
                <a:cs typeface="Times New Roman" panose="02020603050405020304" pitchFamily="18" charset="0"/>
              </a:rPr>
              <a:t>- Tô màu các nét thấy, tẩy các nét thừa.</a:t>
            </a:r>
          </a:p>
          <a:p>
            <a:r>
              <a:rPr lang="vi-VN" sz="2000" b="1">
                <a:latin typeface="Times New Roman" panose="02020603050405020304" pitchFamily="18" charset="0"/>
                <a:cs typeface="Times New Roman" panose="02020603050405020304" pitchFamily="18" charset="0"/>
              </a:rPr>
              <a:t>- Ghi kích thước(hình </a:t>
            </a:r>
            <a:r>
              <a:rPr lang="vi-VN" sz="2000" b="1">
                <a:latin typeface="Times New Roman" panose="02020603050405020304" pitchFamily="18" charset="0"/>
                <a:cs typeface="Times New Roman" panose="02020603050405020304" pitchFamily="18" charset="0"/>
              </a:rPr>
              <a:t>2.24</a:t>
            </a:r>
            <a:r>
              <a:rPr lang="vi-VN" sz="2000" b="1" smtClean="0">
                <a:latin typeface="Times New Roman" panose="02020603050405020304" pitchFamily="18" charset="0"/>
                <a:cs typeface="Times New Roman" panose="02020603050405020304" pitchFamily="18" charset="0"/>
              </a:rPr>
              <a:t>)</a:t>
            </a:r>
            <a:endParaRPr lang="vi-VN" sz="20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 Vẽ hình chiếu vuông góc của vật thể đơn giản</a:t>
            </a:r>
          </a:p>
          <a:p>
            <a:r>
              <a:rPr lang="en-US" sz="2800">
                <a:latin typeface="Times New Roman" panose="02020603050405020304" pitchFamily="18" charset="0"/>
                <a:cs typeface="Times New Roman" panose="02020603050405020304" pitchFamily="18" charset="0"/>
              </a:rPr>
              <a:t>Bước 1. Phân tích vật thể thành các khối đơn giản</a:t>
            </a:r>
          </a:p>
          <a:p>
            <a:r>
              <a:rPr lang="en-US" sz="2800">
                <a:latin typeface="Times New Roman" panose="02020603050405020304" pitchFamily="18" charset="0"/>
                <a:cs typeface="Times New Roman" panose="02020603050405020304" pitchFamily="18" charset="0"/>
              </a:rPr>
              <a:t>Bước 2. Chọn các hướng chiếu</a:t>
            </a:r>
          </a:p>
          <a:p>
            <a:r>
              <a:rPr lang="en-US" sz="2800">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en-US" sz="2800">
                <a:latin typeface="Times New Roman" panose="02020603050405020304" pitchFamily="18" charset="0"/>
                <a:cs typeface="Times New Roman" panose="02020603050405020304" pitchFamily="18" charset="0"/>
              </a:rPr>
              <a:t>Bước 4. Ghi kích thước</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800">
                <a:latin typeface="Times New Roman" panose="02020603050405020304" pitchFamily="18" charset="0"/>
                <a:cs typeface="Times New Roman" panose="02020603050405020304" pitchFamily="18" charset="0"/>
              </a:rPr>
              <a:t>Phương pháp các hình chiếu vuông góc là phương pháp dùng các hình chiếu vuông góc để biểu diễn hình dạng và kích thước của vật thể</a:t>
            </a:r>
          </a:p>
          <a:p>
            <a:r>
              <a:rPr lang="en-US" sz="2800" b="1">
                <a:latin typeface="Times New Roman" panose="02020603050405020304" pitchFamily="18" charset="0"/>
                <a:cs typeface="Times New Roman" panose="02020603050405020304" pitchFamily="18" charset="0"/>
              </a:rPr>
              <a:t>1.Phép chiếu vuông góc</a:t>
            </a:r>
          </a:p>
          <a:p>
            <a:r>
              <a:rPr lang="en-US" sz="2800">
                <a:latin typeface="Times New Roman" panose="02020603050405020304" pitchFamily="18" charset="0"/>
                <a:cs typeface="Times New Roman" panose="02020603050405020304" pitchFamily="18" charset="0"/>
              </a:rPr>
              <a:t>Các tia chiếu song song với nhau và vuông góc với mặt phảng hình chiếu.</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smtClean="0">
                <a:latin typeface="Times New Roman" panose="02020603050405020304" pitchFamily="18" charset="0"/>
                <a:cs typeface="Times New Roman" panose="02020603050405020304" pitchFamily="18" charset="0"/>
              </a:rPr>
              <a:t>2.4 </a:t>
            </a:r>
            <a:r>
              <a:rPr lang="vi-VN" sz="2400" b="1" smtClean="0">
                <a:latin typeface="Times New Roman" panose="02020603050405020304" pitchFamily="18" charset="0"/>
                <a:cs typeface="Times New Roman" panose="02020603050405020304" pitchFamily="18" charset="0"/>
              </a:rPr>
              <a:t>và </a:t>
            </a:r>
            <a:r>
              <a:rPr lang="en-US" sz="2400" b="1" smtClean="0">
                <a:latin typeface="Times New Roman" panose="02020603050405020304" pitchFamily="18" charset="0"/>
                <a:cs typeface="Times New Roman" panose="02020603050405020304" pitchFamily="18" charset="0"/>
              </a:rPr>
              <a:t>xác định các hướng chiếu và hình chiếu của vật thể</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a:t>
            </a:r>
            <a:r>
              <a:rPr lang="vi-VN" sz="2200" smtClean="0">
                <a:solidFill>
                  <a:srgbClr val="FF0000"/>
                </a:solidFill>
                <a:latin typeface="Times New Roman" panose="02020603050405020304" pitchFamily="18" charset="0"/>
                <a:cs typeface="Times New Roman" panose="02020603050405020304" pitchFamily="18" charset="0"/>
              </a:rPr>
              <a:t>Hình </a:t>
            </a:r>
            <a:r>
              <a:rPr lang="vi-VN" sz="2200">
                <a:solidFill>
                  <a:srgbClr val="FF0000"/>
                </a:solidFill>
                <a:latin typeface="Times New Roman" panose="02020603050405020304" pitchFamily="18" charset="0"/>
                <a:cs typeface="Times New Roman" panose="02020603050405020304" pitchFamily="18" charset="0"/>
              </a:rPr>
              <a:t>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451</TotalTime>
  <Words>2913</Words>
  <Application>Microsoft Office PowerPoint</Application>
  <PresentationFormat>Widescreen</PresentationFormat>
  <Paragraphs>199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40</cp:revision>
  <dcterms:created xsi:type="dcterms:W3CDTF">2023-06-21T22:05:51Z</dcterms:created>
  <dcterms:modified xsi:type="dcterms:W3CDTF">2023-06-28T23:08:56Z</dcterms:modified>
</cp:coreProperties>
</file>