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68" r:id="rId7"/>
    <p:sldId id="270" r:id="rId8"/>
    <p:sldId id="269" r:id="rId9"/>
    <p:sldId id="271" r:id="rId10"/>
    <p:sldId id="272" r:id="rId11"/>
    <p:sldId id="258" r:id="rId12"/>
    <p:sldId id="259" r:id="rId13"/>
    <p:sldId id="260" r:id="rId14"/>
    <p:sldId id="275" r:id="rId15"/>
    <p:sldId id="276" r:id="rId16"/>
    <p:sldId id="278" r:id="rId17"/>
    <p:sldId id="277" r:id="rId18"/>
    <p:sldId id="280" r:id="rId19"/>
    <p:sldId id="281" r:id="rId20"/>
    <p:sldId id="282" r:id="rId21"/>
    <p:sldId id="283" r:id="rId22"/>
    <p:sldId id="285" r:id="rId23"/>
    <p:sldId id="26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audio" Target="../media/audio2.wav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171" y="1267097"/>
            <a:ext cx="88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VI: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78" y="2259874"/>
            <a:ext cx="8708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50,51- </a:t>
            </a:r>
            <a:r>
              <a:rPr lang="en-US" sz="44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22: CƠ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121898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025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5" y="0"/>
            <a:ext cx="3670664" cy="400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1" y="39189"/>
            <a:ext cx="4206934" cy="350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782" y="3953490"/>
            <a:ext cx="4654731" cy="2482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6" y="3043646"/>
            <a:ext cx="3615207" cy="375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641872"/>
            <a:ext cx="4197532" cy="290293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54383" y="2474524"/>
            <a:ext cx="4020671" cy="2554941"/>
          </a:xfrm>
          <a:prstGeom prst="wedgeRoundRectCallout">
            <a:avLst>
              <a:gd name="adj1" fmla="val -80365"/>
              <a:gd name="adj2" fmla="val 2039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22: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Tấn công voi con, dân làng hứng nộ khí từ voi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4" y="783772"/>
            <a:ext cx="8705396" cy="60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1337771"/>
            <a:ext cx="4284617" cy="4475200"/>
            <a:chOff x="-1" y="1337771"/>
            <a:chExt cx="4284617" cy="4475200"/>
          </a:xfrm>
        </p:grpSpPr>
        <p:sp>
          <p:nvSpPr>
            <p:cNvPr id="4" name="Cloud Callout 3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53850"/>
                <a:gd name="adj2" fmla="val 48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384" y="2063931"/>
              <a:ext cx="37882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1.1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92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sgk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67710" y="2610393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006" y="1363897"/>
            <a:ext cx="2259874" cy="731520"/>
          </a:xfrm>
          <a:prstGeom prst="wedgeRoundRectCallout">
            <a:avLst>
              <a:gd name="adj1" fmla="val 57780"/>
              <a:gd name="adj2" fmla="val 16809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68841" y="4362993"/>
            <a:ext cx="2259874" cy="731520"/>
          </a:xfrm>
          <a:prstGeom prst="wedgeRoundRectCallout">
            <a:avLst>
              <a:gd name="adj1" fmla="val -73434"/>
              <a:gd name="adj2" fmla="val 20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42813" y="6035038"/>
            <a:ext cx="2392679" cy="731520"/>
          </a:xfrm>
          <a:prstGeom prst="wedgeRoundRectCallout">
            <a:avLst>
              <a:gd name="adj1" fmla="val -75361"/>
              <a:gd name="adj2" fmla="val -133694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36917" y="3252442"/>
            <a:ext cx="2259874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hấp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547464" y="929640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36917" y="4806715"/>
            <a:ext cx="2455819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82" y="1635184"/>
            <a:ext cx="3330259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22: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1031966"/>
            <a:ext cx="8648947" cy="57869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" y="1337771"/>
            <a:ext cx="4284617" cy="2790092"/>
            <a:chOff x="-1" y="1337771"/>
            <a:chExt cx="4284617" cy="4475200"/>
          </a:xfrm>
        </p:grpSpPr>
        <p:sp>
          <p:nvSpPr>
            <p:cNvPr id="6" name="Cloud Callout 5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384" y="2063931"/>
              <a:ext cx="3788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8381" y="2101373"/>
            <a:ext cx="4284617" cy="2790092"/>
            <a:chOff x="-1" y="1337771"/>
            <a:chExt cx="4284617" cy="4475200"/>
          </a:xfrm>
        </p:grpSpPr>
        <p:sp>
          <p:nvSpPr>
            <p:cNvPr id="10" name="Cloud Callout 9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384" y="2063931"/>
              <a:ext cx="3788228" cy="291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phút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46887"/>
              </p:ext>
            </p:extLst>
          </p:nvPr>
        </p:nvGraphicFramePr>
        <p:xfrm>
          <a:off x="4362996" y="783773"/>
          <a:ext cx="7837714" cy="60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0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3031707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3107837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977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0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22: CƠ THỂ SINH VẬT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697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69392"/>
              </p:ext>
            </p:extLst>
          </p:nvPr>
        </p:nvGraphicFramePr>
        <p:xfrm>
          <a:off x="94130" y="1220971"/>
          <a:ext cx="12025898" cy="55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4863772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4768550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1048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1739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714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3541" y="2393577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623" y="2393576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3540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285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539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285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11.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22. CƠ THỂ SINH VẬT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419" y="854015"/>
            <a:ext cx="67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ó 5 con ếch trên 1 cái lá hoa súng, 1 con quyết định nhảy, hỏ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41" y="1530529"/>
            <a:ext cx="6191250" cy="38576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955" y="1586764"/>
            <a:ext cx="4848487" cy="3718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8747" y="5486400"/>
            <a:ext cx="28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2785" y="5443268"/>
            <a:ext cx="28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165" y="6064377"/>
            <a:ext cx="1194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14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123" y="5324315"/>
            <a:ext cx="961287" cy="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22. CƠ THỂ SINH VẬT  </a:t>
            </a:r>
          </a:p>
        </p:txBody>
      </p:sp>
      <p:pic>
        <p:nvPicPr>
          <p:cNvPr id="1026" name="Picture 2" descr="Bạn biết gì về nấm men, nấm mốc trong thực phẩm? | Medlat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745" y="1748383"/>
            <a:ext cx="4968815" cy="34856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3568" y="5321987"/>
            <a:ext cx="286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men</a:t>
            </a:r>
          </a:p>
        </p:txBody>
      </p:sp>
      <p:pic>
        <p:nvPicPr>
          <p:cNvPr id="1028" name="Picture 4" descr="Tìm hiểu về Các loại vi khuẩn có hại thường gặp trong Thực phẩ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9698" y="1824513"/>
            <a:ext cx="5572665" cy="33693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7419" y="854015"/>
            <a:ext cx="67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3342" y="5285764"/>
            <a:ext cx="286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khuẩn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1542" y="5724983"/>
            <a:ext cx="7358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giản</a:t>
            </a:r>
            <a:r>
              <a:rPr lang="en-US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4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336" y="5324316"/>
            <a:ext cx="961287" cy="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3743" y="1321806"/>
            <a:ext cx="301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981200"/>
            <a:ext cx="119380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2114550"/>
            <a:ext cx="1143001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1" y="2090739"/>
            <a:ext cx="1168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066926"/>
            <a:ext cx="146147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2062163"/>
            <a:ext cx="199487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9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72262" y="2057401"/>
            <a:ext cx="1625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1727200" y="3462339"/>
            <a:ext cx="46306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3454400" y="3429000"/>
            <a:ext cx="463062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5181600" y="3462339"/>
            <a:ext cx="46306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7315200" y="3462339"/>
            <a:ext cx="46306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10058400" y="3462339"/>
            <a:ext cx="46306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1106" y="5260064"/>
            <a:ext cx="1054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4" descr="Book-09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796" y="4455182"/>
            <a:ext cx="961287" cy="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nimBg="1"/>
      <p:bldP spid="73739" grpId="1" animBg="1"/>
      <p:bldP spid="73740" grpId="0" animBg="1"/>
      <p:bldP spid="73740" grpId="1" animBg="1"/>
      <p:bldP spid="73741" grpId="0" animBg="1"/>
      <p:bldP spid="73741" grpId="1" animBg="1"/>
      <p:bldP spid="73742" grpId="0" animBg="1"/>
      <p:bldP spid="73742" grpId="1" animBg="1"/>
      <p:bldP spid="73743" grpId="0" animBg="1"/>
      <p:bldP spid="73743" grpId="1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604" y="241176"/>
            <a:ext cx="5244861" cy="333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50" y="232417"/>
            <a:ext cx="2954423" cy="2864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125" y="267418"/>
            <a:ext cx="2967927" cy="2846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11" y="3743370"/>
            <a:ext cx="3346063" cy="2640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849" y="3209028"/>
            <a:ext cx="171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0513" y="3191774"/>
            <a:ext cx="238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388" y="6383547"/>
            <a:ext cx="238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giày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0461" y="4390845"/>
            <a:ext cx="492568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6600" y="171744"/>
            <a:ext cx="8456613" cy="1522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-751535" y="-455613"/>
            <a:ext cx="3048001" cy="3122613"/>
            <a:chOff x="819" y="1243"/>
            <a:chExt cx="454" cy="518"/>
          </a:xfrm>
        </p:grpSpPr>
        <p:grpSp>
          <p:nvGrpSpPr>
            <p:cNvPr id="5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Picture 145" descr="circuler_1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126">
                  <a:defRPr/>
                </a:pPr>
                <a:endParaRPr lang="en-US" sz="1799" i="1" ker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0" name="Picture 147" descr="Picture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/>
          <a:srcRect l="50000" b="49512"/>
          <a:stretch/>
        </p:blipFill>
        <p:spPr>
          <a:xfrm>
            <a:off x="105546" y="2006491"/>
            <a:ext cx="761803" cy="769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-2322513" y="31750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3788" y="2809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-2147888" y="1066800"/>
            <a:ext cx="547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sosceles Triangle 1"/>
          <p:cNvSpPr/>
          <p:nvPr/>
        </p:nvSpPr>
        <p:spPr>
          <a:xfrm rot="5400000">
            <a:off x="257969" y="2931319"/>
            <a:ext cx="906463" cy="752475"/>
          </a:xfrm>
          <a:prstGeom prst="triangl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 rot="5400000">
            <a:off x="257176" y="3910012"/>
            <a:ext cx="908050" cy="752475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>
          <a:xfrm rot="5400000">
            <a:off x="257969" y="5950744"/>
            <a:ext cx="906463" cy="752475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>
          <a:xfrm rot="5400000">
            <a:off x="257969" y="4928394"/>
            <a:ext cx="906463" cy="75247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57275" y="2828925"/>
            <a:ext cx="10799763" cy="9525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dirty="0"/>
              <a:t> </a:t>
            </a:r>
            <a:r>
              <a:rPr lang="en-SG" sz="4800" b="1" dirty="0"/>
              <a:t>1 </a:t>
            </a:r>
            <a:r>
              <a:rPr lang="en-SG" sz="4800" b="1" dirty="0" err="1"/>
              <a:t>tế</a:t>
            </a:r>
            <a:r>
              <a:rPr lang="en-SG" sz="4800" b="1" dirty="0"/>
              <a:t> </a:t>
            </a:r>
            <a:r>
              <a:rPr lang="en-SG" sz="4800" b="1" dirty="0" err="1"/>
              <a:t>bào</a:t>
            </a:r>
            <a:endParaRPr lang="en-US" sz="88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57275" y="3810000"/>
            <a:ext cx="10799763" cy="9525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912813">
              <a:defRPr/>
            </a:pPr>
            <a:r>
              <a:rPr lang="en-US" sz="5400" b="1" dirty="0">
                <a:solidFill>
                  <a:schemeClr val="tx1"/>
                </a:solidFill>
                <a:cs typeface="Calibri" pitchFamily="34" charset="0"/>
              </a:rPr>
              <a:t>2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tế</a:t>
            </a:r>
            <a:r>
              <a:rPr lang="en-US" sz="48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bào</a:t>
            </a:r>
            <a:endParaRPr lang="en-US" sz="5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01725" y="4827588"/>
            <a:ext cx="10798175" cy="9540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912813">
              <a:defRPr/>
            </a:pPr>
            <a:r>
              <a:rPr lang="en-US" sz="5400" b="1" dirty="0">
                <a:solidFill>
                  <a:schemeClr val="tx1"/>
                </a:solidFill>
              </a:rPr>
              <a:t>3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tế</a:t>
            </a:r>
            <a:r>
              <a:rPr lang="en-US" sz="48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bào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101725" y="5832475"/>
            <a:ext cx="10798175" cy="9525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912813">
              <a:defRPr/>
            </a:pPr>
            <a:r>
              <a:rPr lang="en-US" sz="5400" b="1" dirty="0" err="1">
                <a:solidFill>
                  <a:schemeClr val="tx1"/>
                </a:solidFill>
              </a:rPr>
              <a:t>Nhiều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tế</a:t>
            </a:r>
            <a:r>
              <a:rPr lang="en-US" sz="48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bào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6388" y="2990850"/>
            <a:ext cx="4270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0513" y="3962400"/>
            <a:ext cx="4270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3050" y="4981575"/>
            <a:ext cx="4270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6388" y="6003925"/>
            <a:ext cx="4270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</a:t>
            </a:r>
          </a:p>
        </p:txBody>
      </p:sp>
      <p:pic>
        <p:nvPicPr>
          <p:cNvPr id="47" name="Picture 7" descr="num1"/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213746">
            <a:off x="283704" y="-51169"/>
            <a:ext cx="1068394" cy="19644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67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10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" grpId="0" animBg="1"/>
      <p:bldP spid="4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6600" y="171744"/>
            <a:ext cx="8456613" cy="1522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0" y="0"/>
            <a:ext cx="3048001" cy="3122613"/>
            <a:chOff x="819" y="1243"/>
            <a:chExt cx="454" cy="518"/>
          </a:xfrm>
        </p:grpSpPr>
        <p:grpSp>
          <p:nvGrpSpPr>
            <p:cNvPr id="5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Picture 145" descr="circuler_1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126">
                  <a:defRPr/>
                </a:pPr>
                <a:endParaRPr lang="en-US" sz="1799" i="1" ker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0" name="Picture 147" descr="Picture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15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2322513" y="31750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2147888" y="1066800"/>
            <a:ext cx="547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 rot="960031">
            <a:off x="1049080" y="507373"/>
            <a:ext cx="906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156286" y="2619486"/>
          <a:ext cx="9118355" cy="3444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895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Nội</a:t>
                      </a:r>
                      <a:r>
                        <a:rPr lang="en-US" sz="2800" baseline="0" dirty="0"/>
                        <a:t> dung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Đúng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Sai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Nấm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men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vi-VN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 thể đơn bào gồm một hoặc một vài tế bào có kích thước nhỏ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vi-VN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 thể đơn bào chỉ thực hiện được một số các quá trình sống cơ bản của cơ thể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Trùng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roi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nhờ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quá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phân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575830" y="3195958"/>
            <a:ext cx="4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69"/>
          <p:cNvSpPr>
            <a:spLocks noChangeArrowheads="1"/>
          </p:cNvSpPr>
          <p:nvPr/>
        </p:nvSpPr>
        <p:spPr bwMode="auto">
          <a:xfrm>
            <a:off x="8700116" y="306427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Rectangle 69"/>
          <p:cNvSpPr>
            <a:spLocks noChangeArrowheads="1"/>
          </p:cNvSpPr>
          <p:nvPr/>
        </p:nvSpPr>
        <p:spPr bwMode="auto">
          <a:xfrm>
            <a:off x="10315852" y="372122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 69"/>
          <p:cNvSpPr>
            <a:spLocks noChangeArrowheads="1"/>
          </p:cNvSpPr>
          <p:nvPr/>
        </p:nvSpPr>
        <p:spPr bwMode="auto">
          <a:xfrm>
            <a:off x="10280341" y="4546847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 69"/>
          <p:cNvSpPr>
            <a:spLocks noChangeArrowheads="1"/>
          </p:cNvSpPr>
          <p:nvPr/>
        </p:nvSpPr>
        <p:spPr bwMode="auto">
          <a:xfrm>
            <a:off x="8771137" y="539910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7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1800497"/>
            <a:ext cx="5786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102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5042261" cy="50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95574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22. CƠ THỂ SINH VẬT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419" y="799697"/>
            <a:ext cx="67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4" descr="Book-09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22" y="5496332"/>
            <a:ext cx="961287" cy="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3743" y="1276541"/>
            <a:ext cx="301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8801" y="5227958"/>
            <a:ext cx="10456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 thể đa bào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 cơ thể có cấu tạo gồ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 tế bào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ỗi tế bào th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ực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hiện một chức năng sống riêng biệt nhưng phối hợp với nhau thực hiện các quá trình 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ố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 của cơ thể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Ví dụ: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ếch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con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voi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370" y="1738264"/>
            <a:ext cx="3165968" cy="3449371"/>
          </a:xfrm>
          <a:prstGeom prst="rect">
            <a:avLst/>
          </a:prstGeom>
        </p:spPr>
      </p:pic>
      <p:pic>
        <p:nvPicPr>
          <p:cNvPr id="13" name="Picture 6" descr="Có 5 con ếch trên 1 cái lá hoa súng, 1 con quyết định nhảy, hỏ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475" y="1702544"/>
            <a:ext cx="3948976" cy="3494145"/>
          </a:xfrm>
          <a:prstGeom prst="rect">
            <a:avLst/>
          </a:prstGeom>
          <a:noFill/>
        </p:spPr>
      </p:pic>
      <p:sp>
        <p:nvSpPr>
          <p:cNvPr id="1027" name="AutoShape 3" descr="SỰ PHÁT TRIỂN VÀ CÁCH CHĂM SÓC TRẺ TUẦN ĐẦU TIÊN - Trung tâm y tế Q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AutoShape 5" descr="SỰ PHÁT TRIỂN VÀ CÁCH CHĂM SÓC TRẺ TUẦN ĐẦU TIÊN - Trung tâm y tế Q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SỰ PHÁT TRIỂN VÀ CÁCH CHĂM SÓC TRẺ TUẦN ĐẦU TIÊN - Trung tâm y tế Q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713" y="1709203"/>
            <a:ext cx="4451288" cy="349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rả lời câu hỏi 1 mục I trang 68 SGK KHTN 6 Cánh Diều. | Khoa học tự nhiên  lớp 6 - Cánh Diề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408" y="212803"/>
            <a:ext cx="5920971" cy="589828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449" y="3336197"/>
            <a:ext cx="3165968" cy="3449371"/>
          </a:xfrm>
          <a:prstGeom prst="rect">
            <a:avLst/>
          </a:prstGeom>
        </p:spPr>
      </p:pic>
      <p:pic>
        <p:nvPicPr>
          <p:cNvPr id="39940" name="Picture 4" descr="Tả con gà mái nhà em nuô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5014" y="183333"/>
            <a:ext cx="514975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22. CƠ THỂ SINH VẬT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419" y="854015"/>
            <a:ext cx="67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ó 5 con ếch trên 1 cái lá hoa súng, 1 con quyết định nhảy, hỏ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41" y="1530529"/>
            <a:ext cx="6191250" cy="38576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955" y="1586764"/>
            <a:ext cx="4848487" cy="3718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8747" y="5486400"/>
            <a:ext cx="28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2785" y="5443268"/>
            <a:ext cx="28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22. CƠ THỂ SINH VẬT  </a:t>
            </a:r>
          </a:p>
        </p:txBody>
      </p:sp>
    </p:spTree>
    <p:extLst>
      <p:ext uri="{BB962C8B-B14F-4D97-AF65-F5344CB8AC3E}">
        <p14:creationId xmlns:p14="http://schemas.microsoft.com/office/powerpoint/2010/main" val="341299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1780" y="579360"/>
            <a:ext cx="850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HƯỚNG DẪN HỌC BÀI Ở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8394" y="1343697"/>
            <a:ext cx="5622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228" y="2108034"/>
            <a:ext cx="781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5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863" y="653453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24235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THÔNG TIN, ĐOÁN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651" y="4501303"/>
            <a:ext cx="800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6" y="2586447"/>
            <a:ext cx="4950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bẹt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Hay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7353" y="1490447"/>
            <a:ext cx="7208521" cy="4583782"/>
            <a:chOff x="5290458" y="1490447"/>
            <a:chExt cx="6901542" cy="43094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458" y="1490447"/>
              <a:ext cx="6895138" cy="4309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63201" y="1490447"/>
              <a:ext cx="1828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vịt</a:t>
              </a:r>
              <a:endPara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Hai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9654" y="1214845"/>
            <a:ext cx="5469799" cy="5469799"/>
            <a:chOff x="6469654" y="1188719"/>
            <a:chExt cx="5469799" cy="5469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9654" y="1188719"/>
              <a:ext cx="5469799" cy="5469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88184" y="1385944"/>
              <a:ext cx="24079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2015" y="1490448"/>
            <a:ext cx="6846325" cy="5120497"/>
            <a:chOff x="5342015" y="1490448"/>
            <a:chExt cx="6846325" cy="5120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015" y="1490448"/>
              <a:ext cx="6846325" cy="45664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59486" y="6056947"/>
              <a:ext cx="2264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trâu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702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xịt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55266" y="1751103"/>
            <a:ext cx="5201603" cy="4253776"/>
            <a:chOff x="6716077" y="1751103"/>
            <a:chExt cx="5201603" cy="42537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6077" y="1751103"/>
              <a:ext cx="5201603" cy="35248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16685" y="5450881"/>
              <a:ext cx="2512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Hòn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2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sưởi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46124" y="1642236"/>
            <a:ext cx="6745876" cy="4223993"/>
            <a:chOff x="5446124" y="1642236"/>
            <a:chExt cx="6745876" cy="4223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124" y="1642236"/>
              <a:ext cx="6745876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7234" y="5312231"/>
              <a:ext cx="23556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mèo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5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" y="2638699"/>
            <a:ext cx="7119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rẩy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chớ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vội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0696" y="1149531"/>
            <a:ext cx="4981303" cy="5684991"/>
            <a:chOff x="7210696" y="1149531"/>
            <a:chExt cx="4981303" cy="5684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0696" y="1149531"/>
              <a:ext cx="4981303" cy="51309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05798" y="6280524"/>
              <a:ext cx="25908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tủ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lạnh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752</TotalTime>
  <Words>1024</Words>
  <Application>Microsoft Office PowerPoint</Application>
  <PresentationFormat>Widescreen</PresentationFormat>
  <Paragraphs>142</Paragraphs>
  <Slides>24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Rockwell</vt:lpstr>
      <vt:lpstr>Tahoma</vt:lpstr>
      <vt:lpstr>Times New Roman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57</cp:revision>
  <dcterms:created xsi:type="dcterms:W3CDTF">2021-04-19T03:59:13Z</dcterms:created>
  <dcterms:modified xsi:type="dcterms:W3CDTF">2024-12-28T13:55:27Z</dcterms:modified>
</cp:coreProperties>
</file>