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7" r:id="rId3"/>
    <p:sldId id="288" r:id="rId4"/>
    <p:sldId id="289" r:id="rId5"/>
    <p:sldId id="291" r:id="rId6"/>
    <p:sldId id="290" r:id="rId7"/>
    <p:sldId id="293" r:id="rId8"/>
    <p:sldId id="294" r:id="rId9"/>
    <p:sldId id="296" r:id="rId10"/>
    <p:sldId id="295" r:id="rId11"/>
    <p:sldId id="297" r:id="rId12"/>
    <p:sldId id="298" r:id="rId13"/>
    <p:sldId id="299" r:id="rId14"/>
    <p:sldId id="30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2" autoAdjust="0"/>
    <p:restoredTop sz="94660"/>
  </p:normalViewPr>
  <p:slideViewPr>
    <p:cSldViewPr snapToGrid="0">
      <p:cViewPr varScale="1">
        <p:scale>
          <a:sx n="88" d="100"/>
          <a:sy n="88" d="100"/>
        </p:scale>
        <p:origin x="490"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10-Dec-24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001249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10-Dec-24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6825600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10-Dec-24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435286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10-Dec-24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40206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10-Dec-24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9655473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10-Dec-24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375149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10-Dec-24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129435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10-Dec-24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558084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10-Dec-24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4540631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10-Dec-24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3005379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10-Dec-24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585876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10-Dec-24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extLst>
      <p:ext uri="{BB962C8B-B14F-4D97-AF65-F5344CB8AC3E}">
        <p14:creationId xmlns:p14="http://schemas.microsoft.com/office/powerpoint/2010/main" val="35973008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3.jp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4.jpg"/></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jpg"/><Relationship Id="rId4" Type="http://schemas.openxmlformats.org/officeDocument/2006/relationships/image" Target="../media/image27.jpg"/></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0720133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
            <a:ext cx="5943600" cy="6885791"/>
            <a:chOff x="0" y="0"/>
            <a:chExt cx="2408296" cy="2720313"/>
          </a:xfrm>
        </p:grpSpPr>
        <p:sp>
          <p:nvSpPr>
            <p:cNvPr id="3" name="Freeform 3"/>
            <p:cNvSpPr/>
            <p:nvPr/>
          </p:nvSpPr>
          <p:spPr>
            <a:xfrm>
              <a:off x="0" y="0"/>
              <a:ext cx="2408296" cy="2720313"/>
            </a:xfrm>
            <a:custGeom>
              <a:avLst/>
              <a:gdLst/>
              <a:ahLst/>
              <a:cxnLst/>
              <a:rect l="l" t="t" r="r" b="b"/>
              <a:pathLst>
                <a:path w="2408296" h="2720313">
                  <a:moveTo>
                    <a:pt x="0" y="0"/>
                  </a:moveTo>
                  <a:lnTo>
                    <a:pt x="2408296" y="0"/>
                  </a:lnTo>
                  <a:lnTo>
                    <a:pt x="2408296" y="2720313"/>
                  </a:lnTo>
                  <a:lnTo>
                    <a:pt x="0" y="2720313"/>
                  </a:lnTo>
                  <a:close/>
                </a:path>
              </a:pathLst>
            </a:custGeom>
            <a:solidFill>
              <a:srgbClr val="FDC49B"/>
            </a:solidFill>
          </p:spPr>
        </p:sp>
        <p:sp>
          <p:nvSpPr>
            <p:cNvPr id="4" name="TextBox 4"/>
            <p:cNvSpPr txBox="1"/>
            <p:nvPr/>
          </p:nvSpPr>
          <p:spPr>
            <a:xfrm>
              <a:off x="0" y="-114300"/>
              <a:ext cx="2408296" cy="2834613"/>
            </a:xfrm>
            <a:prstGeom prst="rect">
              <a:avLst/>
            </a:prstGeom>
          </p:spPr>
          <p:txBody>
            <a:bodyPr lIns="33867" tIns="33867" rIns="33867" bIns="33867" rtlCol="0" anchor="ctr"/>
            <a:lstStyle/>
            <a:p>
              <a:pPr algn="ctr">
                <a:lnSpc>
                  <a:spcPts val="2315"/>
                </a:lnSpc>
              </a:pPr>
              <a:endParaRPr sz="1200">
                <a:solidFill>
                  <a:prstClr val="black"/>
                </a:solidFill>
              </a:endParaRPr>
            </a:p>
          </p:txBody>
        </p:sp>
      </p:grpSp>
      <p:sp>
        <p:nvSpPr>
          <p:cNvPr id="6" name="Freeform 6"/>
          <p:cNvSpPr/>
          <p:nvPr/>
        </p:nvSpPr>
        <p:spPr>
          <a:xfrm>
            <a:off x="537785" y="4384399"/>
            <a:ext cx="10820400" cy="2840355"/>
          </a:xfrm>
          <a:custGeom>
            <a:avLst/>
            <a:gdLst/>
            <a:ahLst/>
            <a:cxnLst/>
            <a:rect l="l" t="t" r="r" b="b"/>
            <a:pathLst>
              <a:path w="16230600" h="4260532">
                <a:moveTo>
                  <a:pt x="0" y="0"/>
                </a:moveTo>
                <a:lnTo>
                  <a:pt x="16230600" y="0"/>
                </a:lnTo>
                <a:lnTo>
                  <a:pt x="16230600" y="4260532"/>
                </a:lnTo>
                <a:lnTo>
                  <a:pt x="0" y="4260532"/>
                </a:lnTo>
                <a:lnTo>
                  <a:pt x="0" y="0"/>
                </a:lnTo>
                <a:close/>
              </a:path>
            </a:pathLst>
          </a:custGeom>
          <a:blipFill>
            <a:blip r:embed="rId2"/>
            <a:stretch>
              <a:fillRect/>
            </a:stretch>
          </a:blipFill>
        </p:spPr>
      </p:sp>
      <p:sp>
        <p:nvSpPr>
          <p:cNvPr id="7" name="Freeform 7"/>
          <p:cNvSpPr/>
          <p:nvPr/>
        </p:nvSpPr>
        <p:spPr>
          <a:xfrm rot="2700000">
            <a:off x="-489371" y="-821559"/>
            <a:ext cx="3500400" cy="3014719"/>
          </a:xfrm>
          <a:custGeom>
            <a:avLst/>
            <a:gdLst/>
            <a:ahLst/>
            <a:cxnLst/>
            <a:rect l="l" t="t" r="r" b="b"/>
            <a:pathLst>
              <a:path w="5250600" h="4522079">
                <a:moveTo>
                  <a:pt x="0" y="0"/>
                </a:moveTo>
                <a:lnTo>
                  <a:pt x="5250600" y="0"/>
                </a:lnTo>
                <a:lnTo>
                  <a:pt x="5250600" y="4522078"/>
                </a:lnTo>
                <a:lnTo>
                  <a:pt x="0" y="4522078"/>
                </a:lnTo>
                <a:lnTo>
                  <a:pt x="0" y="0"/>
                </a:lnTo>
                <a:close/>
              </a:path>
            </a:pathLst>
          </a:custGeom>
          <a:blipFill>
            <a:blip r:embed="rId3"/>
            <a:stretch>
              <a:fillRect/>
            </a:stretch>
          </a:blipFill>
        </p:spPr>
      </p:sp>
      <p:sp>
        <p:nvSpPr>
          <p:cNvPr id="11" name="Rectangle 10"/>
          <p:cNvSpPr/>
          <p:nvPr/>
        </p:nvSpPr>
        <p:spPr>
          <a:xfrm>
            <a:off x="6157154" y="266947"/>
            <a:ext cx="5425246" cy="1207382"/>
          </a:xfrm>
          <a:prstGeom prst="rect">
            <a:avLst/>
          </a:prstGeom>
        </p:spPr>
        <p:txBody>
          <a:bodyPr wrap="square">
            <a:spAutoFit/>
          </a:bodyPr>
          <a:lstStyle/>
          <a:p>
            <a:pPr algn="ctr">
              <a:lnSpc>
                <a:spcPct val="130000"/>
              </a:lnSpc>
            </a:pPr>
            <a:r>
              <a:rPr lang="vi-VN" sz="2933" b="1">
                <a:solidFill>
                  <a:srgbClr val="0070C0"/>
                </a:solidFill>
                <a:latin typeface="Times New Roman" panose="02020603050405020304" pitchFamily="18" charset="0"/>
                <a:ea typeface="Times New Roman" panose="02020603050405020304" pitchFamily="18" charset="0"/>
              </a:rPr>
              <a:t>3. T</a:t>
            </a:r>
            <a:r>
              <a:rPr lang="nl-NL" sz="2933" b="1">
                <a:solidFill>
                  <a:srgbClr val="0070C0"/>
                </a:solidFill>
                <a:latin typeface="Times New Roman" panose="02020603050405020304" pitchFamily="18" charset="0"/>
                <a:ea typeface="Times New Roman" panose="02020603050405020304" pitchFamily="18" charset="0"/>
              </a:rPr>
              <a:t>ìm hiểu chung về t</a:t>
            </a:r>
            <a:r>
              <a:rPr lang="vi-VN" sz="2933" b="1">
                <a:solidFill>
                  <a:srgbClr val="0070C0"/>
                </a:solidFill>
                <a:latin typeface="Times New Roman" panose="02020603050405020304" pitchFamily="18" charset="0"/>
                <a:ea typeface="Times New Roman" panose="02020603050405020304" pitchFamily="18" charset="0"/>
              </a:rPr>
              <a:t>ác giả </a:t>
            </a:r>
            <a:r>
              <a:rPr lang="nl-NL" sz="2933" b="1">
                <a:solidFill>
                  <a:srgbClr val="0070C0"/>
                </a:solidFill>
                <a:latin typeface="Times New Roman" panose="02020603050405020304" pitchFamily="18" charset="0"/>
                <a:ea typeface="Times New Roman" panose="02020603050405020304" pitchFamily="18" charset="0"/>
              </a:rPr>
              <a:t>và tác phẩm</a:t>
            </a:r>
            <a:endParaRPr lang="en-GB" sz="2933">
              <a:latin typeface="Times New Roman" panose="02020603050405020304" pitchFamily="18" charset="0"/>
              <a:ea typeface="Times New Roman" panose="02020603050405020304" pitchFamily="18" charset="0"/>
            </a:endParaRPr>
          </a:p>
        </p:txBody>
      </p:sp>
      <p:sp>
        <p:nvSpPr>
          <p:cNvPr id="12" name="Rectangle 11"/>
          <p:cNvSpPr/>
          <p:nvPr/>
        </p:nvSpPr>
        <p:spPr>
          <a:xfrm>
            <a:off x="6329477" y="1510918"/>
            <a:ext cx="5280228" cy="620619"/>
          </a:xfrm>
          <a:prstGeom prst="rect">
            <a:avLst/>
          </a:prstGeom>
        </p:spPr>
        <p:txBody>
          <a:bodyPr wrap="none">
            <a:spAutoFit/>
          </a:bodyPr>
          <a:lstStyle/>
          <a:p>
            <a:pPr algn="just">
              <a:lnSpc>
                <a:spcPct val="130000"/>
              </a:lnSpc>
            </a:pPr>
            <a:r>
              <a:rPr lang="en-US" sz="2933" b="1">
                <a:solidFill>
                  <a:srgbClr val="FF0000"/>
                </a:solidFill>
                <a:latin typeface="Times New Roman" panose="02020603050405020304" pitchFamily="18" charset="0"/>
                <a:ea typeface="Times New Roman" panose="02020603050405020304" pitchFamily="18" charset="0"/>
              </a:rPr>
              <a:t>3.1. Tác giả </a:t>
            </a:r>
            <a:r>
              <a:rPr lang="vi-VN" sz="2933" b="1" kern="100">
                <a:solidFill>
                  <a:srgbClr val="FF0000"/>
                </a:solidFill>
                <a:latin typeface="Times New Roman" panose="02020603050405020304" pitchFamily="18" charset="0"/>
                <a:ea typeface="Times New Roman" panose="02020603050405020304" pitchFamily="18" charset="0"/>
              </a:rPr>
              <a:t>Uy-li-am Sếch-xpia</a:t>
            </a:r>
            <a:r>
              <a:rPr lang="vi-VN" sz="2933" kern="100">
                <a:solidFill>
                  <a:srgbClr val="FF0000"/>
                </a:solidFill>
                <a:latin typeface="Times New Roman" panose="02020603050405020304" pitchFamily="18" charset="0"/>
                <a:ea typeface="Times New Roman" panose="02020603050405020304" pitchFamily="18" charset="0"/>
              </a:rPr>
              <a:t> </a:t>
            </a:r>
            <a:endParaRPr lang="en-GB" sz="2933">
              <a:latin typeface="Times New Roman" panose="02020603050405020304" pitchFamily="18" charset="0"/>
              <a:ea typeface="Times New Roman" panose="02020603050405020304" pitchFamily="18" charset="0"/>
            </a:endParaRPr>
          </a:p>
        </p:txBody>
      </p:sp>
      <p:sp>
        <p:nvSpPr>
          <p:cNvPr id="13" name="Rectangle 12"/>
          <p:cNvSpPr/>
          <p:nvPr/>
        </p:nvSpPr>
        <p:spPr>
          <a:xfrm>
            <a:off x="6148001" y="2421078"/>
            <a:ext cx="5877330" cy="1484830"/>
          </a:xfrm>
          <a:prstGeom prst="rect">
            <a:avLst/>
          </a:prstGeom>
        </p:spPr>
        <p:txBody>
          <a:bodyPr wrap="square">
            <a:spAutoFit/>
          </a:bodyPr>
          <a:lstStyle/>
          <a:p>
            <a:pPr algn="just">
              <a:lnSpc>
                <a:spcPct val="130000"/>
              </a:lnSpc>
            </a:pPr>
            <a:r>
              <a:rPr lang="en-US" sz="2400" kern="100">
                <a:latin typeface="Times New Roman" panose="02020603050405020304" pitchFamily="18" charset="0"/>
                <a:ea typeface="Calibri" panose="020F0502020204030204" pitchFamily="34" charset="0"/>
              </a:rPr>
              <a:t>- Uy-li-am Sếch-xpia là nhà soạn kịch, nhà thơ nổi tiếng nhất của nước Anh thời Phục hưng. </a:t>
            </a:r>
            <a:endParaRPr lang="en-GB" sz="2400">
              <a:latin typeface="Times New Roman" panose="02020603050405020304" pitchFamily="18" charset="0"/>
              <a:ea typeface="Calibri" panose="020F0502020204030204" pitchFamily="34" charset="0"/>
            </a:endParaRPr>
          </a:p>
        </p:txBody>
      </p:sp>
      <p:sp>
        <p:nvSpPr>
          <p:cNvPr id="14" name="Rectangle 13"/>
          <p:cNvSpPr/>
          <p:nvPr/>
        </p:nvSpPr>
        <p:spPr>
          <a:xfrm>
            <a:off x="6228857" y="3700853"/>
            <a:ext cx="5759943" cy="1964961"/>
          </a:xfrm>
          <a:prstGeom prst="rect">
            <a:avLst/>
          </a:prstGeom>
        </p:spPr>
        <p:txBody>
          <a:bodyPr wrap="square">
            <a:spAutoFit/>
          </a:bodyPr>
          <a:lstStyle/>
          <a:p>
            <a:pPr algn="just">
              <a:lnSpc>
                <a:spcPct val="130000"/>
              </a:lnSpc>
            </a:pPr>
            <a:r>
              <a:rPr lang="en-US" sz="2400">
                <a:latin typeface="Times New Roman" panose="02020603050405020304" pitchFamily="18" charset="0"/>
                <a:ea typeface="Calibri" panose="020F0502020204030204" pitchFamily="34" charset="0"/>
              </a:rPr>
              <a:t>- Quê hương, gia đình: ông sinh ra và lớn lên tại thị trấn Xtơ-rét-phớt (Stratford) ở tây nam nước Anh trong một gia đình buôn bán len dạ.</a:t>
            </a:r>
            <a:endParaRPr lang="en-GB" sz="2400">
              <a:latin typeface="Times New Roman" panose="02020603050405020304" pitchFamily="18" charset="0"/>
              <a:ea typeface="Calibri" panose="020F0502020204030204" pitchFamily="34" charset="0"/>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0472" y="1581136"/>
            <a:ext cx="3810000" cy="3810000"/>
          </a:xfrm>
          <a:prstGeom prst="rect">
            <a:avLst/>
          </a:prstGeom>
        </p:spPr>
      </p:pic>
      <p:sp>
        <p:nvSpPr>
          <p:cNvPr id="17" name="Freeform 4"/>
          <p:cNvSpPr/>
          <p:nvPr/>
        </p:nvSpPr>
        <p:spPr>
          <a:xfrm>
            <a:off x="-312441" y="941298"/>
            <a:ext cx="3970041" cy="5944493"/>
          </a:xfrm>
          <a:custGeom>
            <a:avLst/>
            <a:gdLst/>
            <a:ahLst/>
            <a:cxnLst/>
            <a:rect l="l" t="t" r="r" b="b"/>
            <a:pathLst>
              <a:path w="3366670" h="5971920">
                <a:moveTo>
                  <a:pt x="0" y="0"/>
                </a:moveTo>
                <a:lnTo>
                  <a:pt x="3366670" y="0"/>
                </a:lnTo>
                <a:lnTo>
                  <a:pt x="3366670" y="5971920"/>
                </a:lnTo>
                <a:lnTo>
                  <a:pt x="0" y="5971920"/>
                </a:lnTo>
                <a:lnTo>
                  <a:pt x="0" y="0"/>
                </a:lnTo>
                <a:close/>
              </a:path>
            </a:pathLst>
          </a:custGeom>
          <a:blipFill>
            <a:blip r:embed="rId5"/>
            <a:stretch>
              <a:fillRect/>
            </a:stretch>
          </a:blipFill>
        </p:spPr>
      </p:sp>
    </p:spTree>
    <p:extLst>
      <p:ext uri="{BB962C8B-B14F-4D97-AF65-F5344CB8AC3E}">
        <p14:creationId xmlns:p14="http://schemas.microsoft.com/office/powerpoint/2010/main" val="175680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
            <a:ext cx="5943600" cy="6885791"/>
            <a:chOff x="0" y="0"/>
            <a:chExt cx="2408296" cy="2720313"/>
          </a:xfrm>
        </p:grpSpPr>
        <p:sp>
          <p:nvSpPr>
            <p:cNvPr id="3" name="Freeform 3"/>
            <p:cNvSpPr/>
            <p:nvPr/>
          </p:nvSpPr>
          <p:spPr>
            <a:xfrm>
              <a:off x="0" y="0"/>
              <a:ext cx="2408296" cy="2720313"/>
            </a:xfrm>
            <a:custGeom>
              <a:avLst/>
              <a:gdLst/>
              <a:ahLst/>
              <a:cxnLst/>
              <a:rect l="l" t="t" r="r" b="b"/>
              <a:pathLst>
                <a:path w="2408296" h="2720313">
                  <a:moveTo>
                    <a:pt x="0" y="0"/>
                  </a:moveTo>
                  <a:lnTo>
                    <a:pt x="2408296" y="0"/>
                  </a:lnTo>
                  <a:lnTo>
                    <a:pt x="2408296" y="2720313"/>
                  </a:lnTo>
                  <a:lnTo>
                    <a:pt x="0" y="2720313"/>
                  </a:lnTo>
                  <a:close/>
                </a:path>
              </a:pathLst>
            </a:custGeom>
            <a:solidFill>
              <a:srgbClr val="FDC49B"/>
            </a:solidFill>
          </p:spPr>
        </p:sp>
        <p:sp>
          <p:nvSpPr>
            <p:cNvPr id="4" name="TextBox 4"/>
            <p:cNvSpPr txBox="1"/>
            <p:nvPr/>
          </p:nvSpPr>
          <p:spPr>
            <a:xfrm>
              <a:off x="0" y="-114300"/>
              <a:ext cx="2408296" cy="2834613"/>
            </a:xfrm>
            <a:prstGeom prst="rect">
              <a:avLst/>
            </a:prstGeom>
          </p:spPr>
          <p:txBody>
            <a:bodyPr lIns="33867" tIns="33867" rIns="33867" bIns="33867" rtlCol="0" anchor="ctr"/>
            <a:lstStyle/>
            <a:p>
              <a:pPr algn="ctr">
                <a:lnSpc>
                  <a:spcPts val="2315"/>
                </a:lnSpc>
              </a:pPr>
              <a:endParaRPr sz="1200">
                <a:solidFill>
                  <a:prstClr val="black"/>
                </a:solidFill>
              </a:endParaRPr>
            </a:p>
          </p:txBody>
        </p:sp>
      </p:grpSp>
      <p:sp>
        <p:nvSpPr>
          <p:cNvPr id="6" name="Freeform 6"/>
          <p:cNvSpPr/>
          <p:nvPr/>
        </p:nvSpPr>
        <p:spPr>
          <a:xfrm>
            <a:off x="537785" y="4384399"/>
            <a:ext cx="10820400" cy="2840355"/>
          </a:xfrm>
          <a:custGeom>
            <a:avLst/>
            <a:gdLst/>
            <a:ahLst/>
            <a:cxnLst/>
            <a:rect l="l" t="t" r="r" b="b"/>
            <a:pathLst>
              <a:path w="16230600" h="4260532">
                <a:moveTo>
                  <a:pt x="0" y="0"/>
                </a:moveTo>
                <a:lnTo>
                  <a:pt x="16230600" y="0"/>
                </a:lnTo>
                <a:lnTo>
                  <a:pt x="16230600" y="4260532"/>
                </a:lnTo>
                <a:lnTo>
                  <a:pt x="0" y="4260532"/>
                </a:lnTo>
                <a:lnTo>
                  <a:pt x="0" y="0"/>
                </a:lnTo>
                <a:close/>
              </a:path>
            </a:pathLst>
          </a:custGeom>
          <a:blipFill>
            <a:blip r:embed="rId2"/>
            <a:stretch>
              <a:fillRect/>
            </a:stretch>
          </a:blipFill>
        </p:spPr>
      </p:sp>
      <p:sp>
        <p:nvSpPr>
          <p:cNvPr id="7" name="Freeform 7"/>
          <p:cNvSpPr/>
          <p:nvPr/>
        </p:nvSpPr>
        <p:spPr>
          <a:xfrm rot="2700000">
            <a:off x="-489371" y="-821559"/>
            <a:ext cx="3500400" cy="3014719"/>
          </a:xfrm>
          <a:custGeom>
            <a:avLst/>
            <a:gdLst/>
            <a:ahLst/>
            <a:cxnLst/>
            <a:rect l="l" t="t" r="r" b="b"/>
            <a:pathLst>
              <a:path w="5250600" h="4522079">
                <a:moveTo>
                  <a:pt x="0" y="0"/>
                </a:moveTo>
                <a:lnTo>
                  <a:pt x="5250600" y="0"/>
                </a:lnTo>
                <a:lnTo>
                  <a:pt x="5250600" y="4522078"/>
                </a:lnTo>
                <a:lnTo>
                  <a:pt x="0" y="4522078"/>
                </a:lnTo>
                <a:lnTo>
                  <a:pt x="0" y="0"/>
                </a:lnTo>
                <a:close/>
              </a:path>
            </a:pathLst>
          </a:custGeom>
          <a:blipFill>
            <a:blip r:embed="rId3"/>
            <a:stretch>
              <a:fillRect/>
            </a:stretch>
          </a:blipFill>
        </p:spPr>
      </p:sp>
      <p:sp>
        <p:nvSpPr>
          <p:cNvPr id="11" name="Rectangle 10"/>
          <p:cNvSpPr/>
          <p:nvPr/>
        </p:nvSpPr>
        <p:spPr>
          <a:xfrm>
            <a:off x="8097490" y="127000"/>
            <a:ext cx="1965603" cy="740652"/>
          </a:xfrm>
          <a:prstGeom prst="rect">
            <a:avLst/>
          </a:prstGeom>
        </p:spPr>
        <p:txBody>
          <a:bodyPr wrap="none">
            <a:spAutoFit/>
          </a:bodyPr>
          <a:lstStyle/>
          <a:p>
            <a:pPr algn="just">
              <a:lnSpc>
                <a:spcPct val="130000"/>
              </a:lnSpc>
            </a:pPr>
            <a:r>
              <a:rPr lang="en-US" sz="3600" b="1">
                <a:latin typeface="Times New Roman" panose="02020603050405020304" pitchFamily="18" charset="0"/>
                <a:cs typeface="Times New Roman" panose="02020603050405020304" pitchFamily="18" charset="0"/>
              </a:rPr>
              <a:t>Cuộc đời</a:t>
            </a:r>
            <a:endParaRPr lang="en-GB" sz="3600" b="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 name="Rectangle 13"/>
          <p:cNvSpPr/>
          <p:nvPr/>
        </p:nvSpPr>
        <p:spPr>
          <a:xfrm>
            <a:off x="6303821" y="1236132"/>
            <a:ext cx="5592148" cy="4154407"/>
          </a:xfrm>
          <a:prstGeom prst="rect">
            <a:avLst/>
          </a:prstGeom>
        </p:spPr>
        <p:txBody>
          <a:bodyPr wrap="square">
            <a:spAutoFit/>
          </a:bodyPr>
          <a:lstStyle/>
          <a:p>
            <a:pPr algn="just"/>
            <a:r>
              <a:rPr lang="en-US" sz="2933">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933">
                <a:latin typeface="Times New Roman" panose="02020603050405020304" pitchFamily="18" charset="0"/>
                <a:cs typeface="Times New Roman" panose="02020603050405020304" pitchFamily="18" charset="0"/>
              </a:rPr>
              <a:t>+ Khoảng năm 14 tuổi, do gia đình sa sút, Sếch-xpia phải thôi học.</a:t>
            </a:r>
            <a:endParaRPr lang="en-GB" sz="2933">
              <a:latin typeface="Times New Roman" panose="02020603050405020304" pitchFamily="18" charset="0"/>
              <a:cs typeface="Times New Roman" panose="02020603050405020304" pitchFamily="18" charset="0"/>
            </a:endParaRPr>
          </a:p>
          <a:p>
            <a:pPr algn="just"/>
            <a:r>
              <a:rPr lang="en-US" sz="2933">
                <a:latin typeface="Times New Roman" panose="02020603050405020304" pitchFamily="18" charset="0"/>
                <a:cs typeface="Times New Roman" panose="02020603050405020304" pitchFamily="18" charset="0"/>
              </a:rPr>
              <a:t>+ Khoảng năm 1585, ông lên thủ đô kiếm sống, tham gia giúp việc cho một đoàn kịch, trở thành diễn viên, nhà soạn kịch kiêm đạo diễn, rồi người đồng sở hữu đoàn kịch.</a:t>
            </a:r>
            <a:endParaRPr lang="en-GB" sz="2933">
              <a:latin typeface="Times New Roman" panose="02020603050405020304" pitchFamily="18" charset="0"/>
              <a:cs typeface="Times New Roman" panose="02020603050405020304" pitchFamily="18" charset="0"/>
            </a:endParaRPr>
          </a:p>
          <a:p>
            <a:pPr algn="just"/>
            <a:r>
              <a:rPr lang="en-US" sz="2933">
                <a:latin typeface="Times New Roman" panose="02020603050405020304" pitchFamily="18" charset="0"/>
                <a:cs typeface="Times New Roman" panose="02020603050405020304" pitchFamily="18" charset="0"/>
              </a:rPr>
              <a:t>+ Năm 1599, Sếch-xpia tham gia dựng nên Nhà hát Địa Cầu.</a:t>
            </a:r>
            <a:endParaRPr lang="en-GB" sz="2933">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5853" y="1447937"/>
            <a:ext cx="2708643" cy="3886843"/>
          </a:xfrm>
          <a:prstGeom prst="rect">
            <a:avLst/>
          </a:prstGeom>
          <a:ln w="88900" cap="sq" cmpd="thickThin">
            <a:solidFill>
              <a:srgbClr val="000000"/>
            </a:solidFill>
            <a:prstDash val="solid"/>
            <a:miter lim="800000"/>
          </a:ln>
          <a:effectLst>
            <a:innerShdw blurRad="76200">
              <a:srgbClr val="000000"/>
            </a:innerShdw>
          </a:effectLst>
        </p:spPr>
      </p:pic>
      <p:sp>
        <p:nvSpPr>
          <p:cNvPr id="16" name="Freeform 4"/>
          <p:cNvSpPr/>
          <p:nvPr/>
        </p:nvSpPr>
        <p:spPr>
          <a:xfrm>
            <a:off x="-312441" y="941298"/>
            <a:ext cx="3970041" cy="5944493"/>
          </a:xfrm>
          <a:custGeom>
            <a:avLst/>
            <a:gdLst/>
            <a:ahLst/>
            <a:cxnLst/>
            <a:rect l="l" t="t" r="r" b="b"/>
            <a:pathLst>
              <a:path w="3366670" h="5971920">
                <a:moveTo>
                  <a:pt x="0" y="0"/>
                </a:moveTo>
                <a:lnTo>
                  <a:pt x="3366670" y="0"/>
                </a:lnTo>
                <a:lnTo>
                  <a:pt x="3366670" y="5971920"/>
                </a:lnTo>
                <a:lnTo>
                  <a:pt x="0" y="5971920"/>
                </a:lnTo>
                <a:lnTo>
                  <a:pt x="0" y="0"/>
                </a:lnTo>
                <a:close/>
              </a:path>
            </a:pathLst>
          </a:custGeom>
          <a:blipFill>
            <a:blip r:embed="rId5"/>
            <a:stretch>
              <a:fillRect/>
            </a:stretch>
          </a:blipFill>
        </p:spPr>
      </p:sp>
    </p:spTree>
    <p:extLst>
      <p:ext uri="{BB962C8B-B14F-4D97-AF65-F5344CB8AC3E}">
        <p14:creationId xmlns:p14="http://schemas.microsoft.com/office/powerpoint/2010/main" val="262684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
            <a:ext cx="5943600" cy="6885791"/>
            <a:chOff x="0" y="0"/>
            <a:chExt cx="2408296" cy="2720313"/>
          </a:xfrm>
        </p:grpSpPr>
        <p:sp>
          <p:nvSpPr>
            <p:cNvPr id="3" name="Freeform 3"/>
            <p:cNvSpPr/>
            <p:nvPr/>
          </p:nvSpPr>
          <p:spPr>
            <a:xfrm>
              <a:off x="0" y="0"/>
              <a:ext cx="2408296" cy="2720313"/>
            </a:xfrm>
            <a:custGeom>
              <a:avLst/>
              <a:gdLst/>
              <a:ahLst/>
              <a:cxnLst/>
              <a:rect l="l" t="t" r="r" b="b"/>
              <a:pathLst>
                <a:path w="2408296" h="2720313">
                  <a:moveTo>
                    <a:pt x="0" y="0"/>
                  </a:moveTo>
                  <a:lnTo>
                    <a:pt x="2408296" y="0"/>
                  </a:lnTo>
                  <a:lnTo>
                    <a:pt x="2408296" y="2720313"/>
                  </a:lnTo>
                  <a:lnTo>
                    <a:pt x="0" y="2720313"/>
                  </a:lnTo>
                  <a:close/>
                </a:path>
              </a:pathLst>
            </a:custGeom>
            <a:solidFill>
              <a:srgbClr val="FDC49B"/>
            </a:solidFill>
          </p:spPr>
        </p:sp>
        <p:sp>
          <p:nvSpPr>
            <p:cNvPr id="4" name="TextBox 4"/>
            <p:cNvSpPr txBox="1"/>
            <p:nvPr/>
          </p:nvSpPr>
          <p:spPr>
            <a:xfrm>
              <a:off x="0" y="-114300"/>
              <a:ext cx="2408296" cy="2834613"/>
            </a:xfrm>
            <a:prstGeom prst="rect">
              <a:avLst/>
            </a:prstGeom>
          </p:spPr>
          <p:txBody>
            <a:bodyPr lIns="33867" tIns="33867" rIns="33867" bIns="33867" rtlCol="0" anchor="ctr"/>
            <a:lstStyle/>
            <a:p>
              <a:pPr algn="ctr">
                <a:lnSpc>
                  <a:spcPts val="2315"/>
                </a:lnSpc>
              </a:pPr>
              <a:endParaRPr sz="1200">
                <a:solidFill>
                  <a:prstClr val="black"/>
                </a:solidFill>
              </a:endParaRPr>
            </a:p>
          </p:txBody>
        </p:sp>
      </p:grpSp>
      <p:sp>
        <p:nvSpPr>
          <p:cNvPr id="6" name="Freeform 6"/>
          <p:cNvSpPr/>
          <p:nvPr/>
        </p:nvSpPr>
        <p:spPr>
          <a:xfrm>
            <a:off x="537785" y="4384399"/>
            <a:ext cx="10820400" cy="2840355"/>
          </a:xfrm>
          <a:custGeom>
            <a:avLst/>
            <a:gdLst/>
            <a:ahLst/>
            <a:cxnLst/>
            <a:rect l="l" t="t" r="r" b="b"/>
            <a:pathLst>
              <a:path w="16230600" h="4260532">
                <a:moveTo>
                  <a:pt x="0" y="0"/>
                </a:moveTo>
                <a:lnTo>
                  <a:pt x="16230600" y="0"/>
                </a:lnTo>
                <a:lnTo>
                  <a:pt x="16230600" y="4260532"/>
                </a:lnTo>
                <a:lnTo>
                  <a:pt x="0" y="4260532"/>
                </a:lnTo>
                <a:lnTo>
                  <a:pt x="0" y="0"/>
                </a:lnTo>
                <a:close/>
              </a:path>
            </a:pathLst>
          </a:custGeom>
          <a:blipFill>
            <a:blip r:embed="rId2"/>
            <a:stretch>
              <a:fillRect/>
            </a:stretch>
          </a:blipFill>
        </p:spPr>
      </p:sp>
      <p:sp>
        <p:nvSpPr>
          <p:cNvPr id="7" name="Freeform 7"/>
          <p:cNvSpPr/>
          <p:nvPr/>
        </p:nvSpPr>
        <p:spPr>
          <a:xfrm rot="2700000">
            <a:off x="-489371" y="-821559"/>
            <a:ext cx="3500400" cy="3014719"/>
          </a:xfrm>
          <a:custGeom>
            <a:avLst/>
            <a:gdLst/>
            <a:ahLst/>
            <a:cxnLst/>
            <a:rect l="l" t="t" r="r" b="b"/>
            <a:pathLst>
              <a:path w="5250600" h="4522079">
                <a:moveTo>
                  <a:pt x="0" y="0"/>
                </a:moveTo>
                <a:lnTo>
                  <a:pt x="5250600" y="0"/>
                </a:lnTo>
                <a:lnTo>
                  <a:pt x="5250600" y="4522078"/>
                </a:lnTo>
                <a:lnTo>
                  <a:pt x="0" y="4522078"/>
                </a:lnTo>
                <a:lnTo>
                  <a:pt x="0" y="0"/>
                </a:lnTo>
                <a:close/>
              </a:path>
            </a:pathLst>
          </a:custGeom>
          <a:blipFill>
            <a:blip r:embed="rId3"/>
            <a:stretch>
              <a:fillRect/>
            </a:stretch>
          </a:blipFill>
        </p:spPr>
      </p:sp>
      <p:sp>
        <p:nvSpPr>
          <p:cNvPr id="11" name="Rectangle 10"/>
          <p:cNvSpPr/>
          <p:nvPr/>
        </p:nvSpPr>
        <p:spPr>
          <a:xfrm>
            <a:off x="7291073" y="213916"/>
            <a:ext cx="3474028" cy="668645"/>
          </a:xfrm>
          <a:prstGeom prst="rect">
            <a:avLst/>
          </a:prstGeom>
        </p:spPr>
        <p:txBody>
          <a:bodyPr wrap="none">
            <a:spAutoFit/>
          </a:bodyPr>
          <a:lstStyle/>
          <a:p>
            <a:pPr algn="just">
              <a:lnSpc>
                <a:spcPct val="130000"/>
              </a:lnSpc>
            </a:pPr>
            <a:r>
              <a:rPr lang="en-US" sz="3200" b="1">
                <a:latin typeface="Times New Roman" panose="02020603050405020304" pitchFamily="18" charset="0"/>
                <a:cs typeface="Times New Roman" panose="02020603050405020304" pitchFamily="18" charset="0"/>
              </a:rPr>
              <a:t>Sự nghiệp sáng tác</a:t>
            </a:r>
            <a:endParaRPr lang="en-GB" sz="3200" b="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 name="Rectangle 13"/>
          <p:cNvSpPr/>
          <p:nvPr/>
        </p:nvSpPr>
        <p:spPr>
          <a:xfrm>
            <a:off x="6146800" y="1258496"/>
            <a:ext cx="5740400" cy="1323632"/>
          </a:xfrm>
          <a:prstGeom prst="rect">
            <a:avLst/>
          </a:prstGeom>
        </p:spPr>
        <p:txBody>
          <a:bodyPr wrap="square">
            <a:spAutoFit/>
          </a:bodyPr>
          <a:lstStyle/>
          <a:p>
            <a:pPr algn="just"/>
            <a:r>
              <a:rPr lang="en-US" sz="2667">
                <a:latin typeface="Times New Roman" panose="02020603050405020304" pitchFamily="18" charset="0"/>
                <a:cs typeface="Times New Roman" panose="02020603050405020304" pitchFamily="18" charset="0"/>
              </a:rPr>
              <a:t>+ Gồm 37 vở kịch , 4 bản trường ca và 154 bài thơ Xon-nê (sonnet), được dịch ra nhiều ngôn ngữ khác nhau. </a:t>
            </a:r>
            <a:endParaRPr lang="en-GB" sz="2667">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9200" y="1905000"/>
            <a:ext cx="3195972" cy="3505200"/>
          </a:xfrm>
          <a:prstGeom prst="rect">
            <a:avLst/>
          </a:prstGeom>
          <a:ln w="88900" cap="sq" cmpd="thickThin">
            <a:solidFill>
              <a:srgbClr val="000000"/>
            </a:solidFill>
            <a:prstDash val="solid"/>
            <a:miter lim="800000"/>
          </a:ln>
          <a:effectLst>
            <a:innerShdw blurRad="76200">
              <a:srgbClr val="000000"/>
            </a:innerShdw>
          </a:effectLst>
        </p:spPr>
      </p:pic>
      <p:sp>
        <p:nvSpPr>
          <p:cNvPr id="16" name="Freeform 4"/>
          <p:cNvSpPr/>
          <p:nvPr/>
        </p:nvSpPr>
        <p:spPr>
          <a:xfrm>
            <a:off x="-312441" y="941298"/>
            <a:ext cx="3970041" cy="5944493"/>
          </a:xfrm>
          <a:custGeom>
            <a:avLst/>
            <a:gdLst/>
            <a:ahLst/>
            <a:cxnLst/>
            <a:rect l="l" t="t" r="r" b="b"/>
            <a:pathLst>
              <a:path w="3366670" h="5971920">
                <a:moveTo>
                  <a:pt x="0" y="0"/>
                </a:moveTo>
                <a:lnTo>
                  <a:pt x="3366670" y="0"/>
                </a:lnTo>
                <a:lnTo>
                  <a:pt x="3366670" y="5971920"/>
                </a:lnTo>
                <a:lnTo>
                  <a:pt x="0" y="5971920"/>
                </a:lnTo>
                <a:lnTo>
                  <a:pt x="0" y="0"/>
                </a:lnTo>
                <a:close/>
              </a:path>
            </a:pathLst>
          </a:custGeom>
          <a:blipFill>
            <a:blip r:embed="rId5"/>
            <a:stretch>
              <a:fillRect/>
            </a:stretch>
          </a:blipFill>
        </p:spPr>
      </p:sp>
      <p:sp>
        <p:nvSpPr>
          <p:cNvPr id="8" name="Rectangle 7"/>
          <p:cNvSpPr/>
          <p:nvPr/>
        </p:nvSpPr>
        <p:spPr>
          <a:xfrm>
            <a:off x="6053472" y="2685025"/>
            <a:ext cx="5842497" cy="3240439"/>
          </a:xfrm>
          <a:prstGeom prst="rect">
            <a:avLst/>
          </a:prstGeom>
        </p:spPr>
        <p:txBody>
          <a:bodyPr wrap="square">
            <a:spAutoFit/>
          </a:bodyPr>
          <a:lstStyle/>
          <a:p>
            <a:pPr indent="134203" algn="just">
              <a:lnSpc>
                <a:spcPct val="130000"/>
              </a:lnSpc>
            </a:pPr>
            <a:r>
              <a:rPr lang="en-US" sz="2667">
                <a:latin typeface="Times New Roman" panose="02020603050405020304" pitchFamily="18" charset="0"/>
                <a:ea typeface="Calibri" panose="020F0502020204030204" pitchFamily="34" charset="0"/>
                <a:cs typeface="Times New Roman" panose="02020603050405020304" pitchFamily="18" charset="0"/>
              </a:rPr>
              <a:t>+ Kịch của Sếch-xpia bao gồm nhiều thể loại (kịch lịch sử, hài kịch, bi kịch, bi hài kịch), trong đó nổi bật là bi kịch với nhiều kiệt tác như: </a:t>
            </a:r>
            <a:r>
              <a:rPr lang="en-US" sz="2667" i="1">
                <a:latin typeface="Times New Roman" panose="02020603050405020304" pitchFamily="18" charset="0"/>
                <a:ea typeface="Calibri" panose="020F0502020204030204" pitchFamily="34" charset="0"/>
                <a:cs typeface="Times New Roman" panose="02020603050405020304" pitchFamily="18" charset="0"/>
              </a:rPr>
              <a:t>Rô-mê-ô và Giu-li-ét, Vua Lia, Ô-ten-lô, Mắc-bét </a:t>
            </a:r>
            <a:r>
              <a:rPr lang="en-US" sz="2667">
                <a:latin typeface="Times New Roman" panose="02020603050405020304" pitchFamily="18" charset="0"/>
                <a:ea typeface="Calibri" panose="020F0502020204030204" pitchFamily="34" charset="0"/>
                <a:cs typeface="Times New Roman" panose="02020603050405020304" pitchFamily="18" charset="0"/>
              </a:rPr>
              <a:t>và đặc biệt là </a:t>
            </a:r>
            <a:r>
              <a:rPr lang="en-US" sz="2667" i="1">
                <a:latin typeface="Times New Roman" panose="02020603050405020304" pitchFamily="18" charset="0"/>
                <a:ea typeface="Calibri" panose="020F0502020204030204" pitchFamily="34" charset="0"/>
                <a:cs typeface="Times New Roman" panose="02020603050405020304" pitchFamily="18" charset="0"/>
              </a:rPr>
              <a:t>Hăm-lét.</a:t>
            </a:r>
            <a:endParaRPr lang="en-GB" sz="2667">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03226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400" y="279400"/>
            <a:ext cx="2752668" cy="415652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0630" y="1346200"/>
            <a:ext cx="3172581" cy="237943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0400" y="715328"/>
            <a:ext cx="2071788" cy="332422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54576" y="182411"/>
            <a:ext cx="2281825" cy="361669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4" name="Freeform 7"/>
          <p:cNvSpPr/>
          <p:nvPr/>
        </p:nvSpPr>
        <p:spPr>
          <a:xfrm>
            <a:off x="0" y="2377440"/>
            <a:ext cx="12192000" cy="4480560"/>
          </a:xfrm>
          <a:custGeom>
            <a:avLst/>
            <a:gdLst/>
            <a:ahLst/>
            <a:cxnLst/>
            <a:rect l="l" t="t" r="r" b="b"/>
            <a:pathLst>
              <a:path w="18288000" h="6720840">
                <a:moveTo>
                  <a:pt x="0" y="0"/>
                </a:moveTo>
                <a:lnTo>
                  <a:pt x="18288000" y="0"/>
                </a:lnTo>
                <a:lnTo>
                  <a:pt x="18288000" y="6720840"/>
                </a:lnTo>
                <a:lnTo>
                  <a:pt x="0" y="6720840"/>
                </a:lnTo>
                <a:lnTo>
                  <a:pt x="0" y="0"/>
                </a:lnTo>
                <a:close/>
              </a:path>
            </a:pathLst>
          </a:custGeom>
          <a:blipFill>
            <a:blip r:embed="rId6"/>
            <a:stretch>
              <a:fillRect/>
            </a:stretch>
          </a:blipFill>
        </p:spPr>
      </p:sp>
    </p:spTree>
    <p:extLst>
      <p:ext uri="{BB962C8B-B14F-4D97-AF65-F5344CB8AC3E}">
        <p14:creationId xmlns:p14="http://schemas.microsoft.com/office/powerpoint/2010/main" val="2224592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80">
                                          <p:stCondLst>
                                            <p:cond delay="0"/>
                                          </p:stCondLst>
                                        </p:cTn>
                                        <p:tgtEl>
                                          <p:spTgt spid="11"/>
                                        </p:tgtEl>
                                      </p:cBhvr>
                                    </p:animEffect>
                                    <p:anim calcmode="lin" valueType="num">
                                      <p:cBhvr>
                                        <p:cTn id="2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1" dur="26">
                                          <p:stCondLst>
                                            <p:cond delay="650"/>
                                          </p:stCondLst>
                                        </p:cTn>
                                        <p:tgtEl>
                                          <p:spTgt spid="11"/>
                                        </p:tgtEl>
                                      </p:cBhvr>
                                      <p:to x="100000" y="60000"/>
                                    </p:animScale>
                                    <p:animScale>
                                      <p:cBhvr>
                                        <p:cTn id="32" dur="166" decel="50000">
                                          <p:stCondLst>
                                            <p:cond delay="676"/>
                                          </p:stCondLst>
                                        </p:cTn>
                                        <p:tgtEl>
                                          <p:spTgt spid="11"/>
                                        </p:tgtEl>
                                      </p:cBhvr>
                                      <p:to x="100000" y="100000"/>
                                    </p:animScale>
                                    <p:animScale>
                                      <p:cBhvr>
                                        <p:cTn id="33" dur="26">
                                          <p:stCondLst>
                                            <p:cond delay="1312"/>
                                          </p:stCondLst>
                                        </p:cTn>
                                        <p:tgtEl>
                                          <p:spTgt spid="11"/>
                                        </p:tgtEl>
                                      </p:cBhvr>
                                      <p:to x="100000" y="80000"/>
                                    </p:animScale>
                                    <p:animScale>
                                      <p:cBhvr>
                                        <p:cTn id="34" dur="166" decel="50000">
                                          <p:stCondLst>
                                            <p:cond delay="1338"/>
                                          </p:stCondLst>
                                        </p:cTn>
                                        <p:tgtEl>
                                          <p:spTgt spid="11"/>
                                        </p:tgtEl>
                                      </p:cBhvr>
                                      <p:to x="100000" y="100000"/>
                                    </p:animScale>
                                    <p:animScale>
                                      <p:cBhvr>
                                        <p:cTn id="35" dur="26">
                                          <p:stCondLst>
                                            <p:cond delay="1642"/>
                                          </p:stCondLst>
                                        </p:cTn>
                                        <p:tgtEl>
                                          <p:spTgt spid="11"/>
                                        </p:tgtEl>
                                      </p:cBhvr>
                                      <p:to x="100000" y="90000"/>
                                    </p:animScale>
                                    <p:animScale>
                                      <p:cBhvr>
                                        <p:cTn id="36" dur="166" decel="50000">
                                          <p:stCondLst>
                                            <p:cond delay="1668"/>
                                          </p:stCondLst>
                                        </p:cTn>
                                        <p:tgtEl>
                                          <p:spTgt spid="11"/>
                                        </p:tgtEl>
                                      </p:cBhvr>
                                      <p:to x="100000" y="100000"/>
                                    </p:animScale>
                                    <p:animScale>
                                      <p:cBhvr>
                                        <p:cTn id="37" dur="26">
                                          <p:stCondLst>
                                            <p:cond delay="1808"/>
                                          </p:stCondLst>
                                        </p:cTn>
                                        <p:tgtEl>
                                          <p:spTgt spid="11"/>
                                        </p:tgtEl>
                                      </p:cBhvr>
                                      <p:to x="100000" y="95000"/>
                                    </p:animScale>
                                    <p:animScale>
                                      <p:cBhvr>
                                        <p:cTn id="38" dur="166" decel="50000">
                                          <p:stCondLst>
                                            <p:cond delay="1834"/>
                                          </p:stCondLst>
                                        </p:cTn>
                                        <p:tgtEl>
                                          <p:spTgt spid="11"/>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down)">
                                      <p:cBhvr>
                                        <p:cTn id="43" dur="580">
                                          <p:stCondLst>
                                            <p:cond delay="0"/>
                                          </p:stCondLst>
                                        </p:cTn>
                                        <p:tgtEl>
                                          <p:spTgt spid="12"/>
                                        </p:tgtEl>
                                      </p:cBhvr>
                                    </p:animEffect>
                                    <p:anim calcmode="lin" valueType="num">
                                      <p:cBhvr>
                                        <p:cTn id="44"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9" dur="26">
                                          <p:stCondLst>
                                            <p:cond delay="650"/>
                                          </p:stCondLst>
                                        </p:cTn>
                                        <p:tgtEl>
                                          <p:spTgt spid="12"/>
                                        </p:tgtEl>
                                      </p:cBhvr>
                                      <p:to x="100000" y="60000"/>
                                    </p:animScale>
                                    <p:animScale>
                                      <p:cBhvr>
                                        <p:cTn id="50" dur="166" decel="50000">
                                          <p:stCondLst>
                                            <p:cond delay="676"/>
                                          </p:stCondLst>
                                        </p:cTn>
                                        <p:tgtEl>
                                          <p:spTgt spid="12"/>
                                        </p:tgtEl>
                                      </p:cBhvr>
                                      <p:to x="100000" y="100000"/>
                                    </p:animScale>
                                    <p:animScale>
                                      <p:cBhvr>
                                        <p:cTn id="51" dur="26">
                                          <p:stCondLst>
                                            <p:cond delay="1312"/>
                                          </p:stCondLst>
                                        </p:cTn>
                                        <p:tgtEl>
                                          <p:spTgt spid="12"/>
                                        </p:tgtEl>
                                      </p:cBhvr>
                                      <p:to x="100000" y="80000"/>
                                    </p:animScale>
                                    <p:animScale>
                                      <p:cBhvr>
                                        <p:cTn id="52" dur="166" decel="50000">
                                          <p:stCondLst>
                                            <p:cond delay="1338"/>
                                          </p:stCondLst>
                                        </p:cTn>
                                        <p:tgtEl>
                                          <p:spTgt spid="12"/>
                                        </p:tgtEl>
                                      </p:cBhvr>
                                      <p:to x="100000" y="100000"/>
                                    </p:animScale>
                                    <p:animScale>
                                      <p:cBhvr>
                                        <p:cTn id="53" dur="26">
                                          <p:stCondLst>
                                            <p:cond delay="1642"/>
                                          </p:stCondLst>
                                        </p:cTn>
                                        <p:tgtEl>
                                          <p:spTgt spid="12"/>
                                        </p:tgtEl>
                                      </p:cBhvr>
                                      <p:to x="100000" y="90000"/>
                                    </p:animScale>
                                    <p:animScale>
                                      <p:cBhvr>
                                        <p:cTn id="54" dur="166" decel="50000">
                                          <p:stCondLst>
                                            <p:cond delay="1668"/>
                                          </p:stCondLst>
                                        </p:cTn>
                                        <p:tgtEl>
                                          <p:spTgt spid="12"/>
                                        </p:tgtEl>
                                      </p:cBhvr>
                                      <p:to x="100000" y="100000"/>
                                    </p:animScale>
                                    <p:animScale>
                                      <p:cBhvr>
                                        <p:cTn id="55" dur="26">
                                          <p:stCondLst>
                                            <p:cond delay="1808"/>
                                          </p:stCondLst>
                                        </p:cTn>
                                        <p:tgtEl>
                                          <p:spTgt spid="12"/>
                                        </p:tgtEl>
                                      </p:cBhvr>
                                      <p:to x="100000" y="95000"/>
                                    </p:animScale>
                                    <p:animScale>
                                      <p:cBhvr>
                                        <p:cTn id="56" dur="166" decel="50000">
                                          <p:stCondLst>
                                            <p:cond delay="1834"/>
                                          </p:stCondLst>
                                        </p:cTn>
                                        <p:tgtEl>
                                          <p:spTgt spid="12"/>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wipe(down)">
                                      <p:cBhvr>
                                        <p:cTn id="61" dur="580">
                                          <p:stCondLst>
                                            <p:cond delay="0"/>
                                          </p:stCondLst>
                                        </p:cTn>
                                        <p:tgtEl>
                                          <p:spTgt spid="13"/>
                                        </p:tgtEl>
                                      </p:cBhvr>
                                    </p:animEffect>
                                    <p:anim calcmode="lin" valueType="num">
                                      <p:cBhvr>
                                        <p:cTn id="6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7" dur="26">
                                          <p:stCondLst>
                                            <p:cond delay="650"/>
                                          </p:stCondLst>
                                        </p:cTn>
                                        <p:tgtEl>
                                          <p:spTgt spid="13"/>
                                        </p:tgtEl>
                                      </p:cBhvr>
                                      <p:to x="100000" y="60000"/>
                                    </p:animScale>
                                    <p:animScale>
                                      <p:cBhvr>
                                        <p:cTn id="68" dur="166" decel="50000">
                                          <p:stCondLst>
                                            <p:cond delay="676"/>
                                          </p:stCondLst>
                                        </p:cTn>
                                        <p:tgtEl>
                                          <p:spTgt spid="13"/>
                                        </p:tgtEl>
                                      </p:cBhvr>
                                      <p:to x="100000" y="100000"/>
                                    </p:animScale>
                                    <p:animScale>
                                      <p:cBhvr>
                                        <p:cTn id="69" dur="26">
                                          <p:stCondLst>
                                            <p:cond delay="1312"/>
                                          </p:stCondLst>
                                        </p:cTn>
                                        <p:tgtEl>
                                          <p:spTgt spid="13"/>
                                        </p:tgtEl>
                                      </p:cBhvr>
                                      <p:to x="100000" y="80000"/>
                                    </p:animScale>
                                    <p:animScale>
                                      <p:cBhvr>
                                        <p:cTn id="70" dur="166" decel="50000">
                                          <p:stCondLst>
                                            <p:cond delay="1338"/>
                                          </p:stCondLst>
                                        </p:cTn>
                                        <p:tgtEl>
                                          <p:spTgt spid="13"/>
                                        </p:tgtEl>
                                      </p:cBhvr>
                                      <p:to x="100000" y="100000"/>
                                    </p:animScale>
                                    <p:animScale>
                                      <p:cBhvr>
                                        <p:cTn id="71" dur="26">
                                          <p:stCondLst>
                                            <p:cond delay="1642"/>
                                          </p:stCondLst>
                                        </p:cTn>
                                        <p:tgtEl>
                                          <p:spTgt spid="13"/>
                                        </p:tgtEl>
                                      </p:cBhvr>
                                      <p:to x="100000" y="90000"/>
                                    </p:animScale>
                                    <p:animScale>
                                      <p:cBhvr>
                                        <p:cTn id="72" dur="166" decel="50000">
                                          <p:stCondLst>
                                            <p:cond delay="1668"/>
                                          </p:stCondLst>
                                        </p:cTn>
                                        <p:tgtEl>
                                          <p:spTgt spid="13"/>
                                        </p:tgtEl>
                                      </p:cBhvr>
                                      <p:to x="100000" y="100000"/>
                                    </p:animScale>
                                    <p:animScale>
                                      <p:cBhvr>
                                        <p:cTn id="73" dur="26">
                                          <p:stCondLst>
                                            <p:cond delay="1808"/>
                                          </p:stCondLst>
                                        </p:cTn>
                                        <p:tgtEl>
                                          <p:spTgt spid="13"/>
                                        </p:tgtEl>
                                      </p:cBhvr>
                                      <p:to x="100000" y="95000"/>
                                    </p:animScale>
                                    <p:animScale>
                                      <p:cBhvr>
                                        <p:cTn id="74"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0" y="2377440"/>
            <a:ext cx="12192000" cy="4480560"/>
          </a:xfrm>
          <a:custGeom>
            <a:avLst/>
            <a:gdLst/>
            <a:ahLst/>
            <a:cxnLst/>
            <a:rect l="l" t="t" r="r" b="b"/>
            <a:pathLst>
              <a:path w="18288000" h="6720840">
                <a:moveTo>
                  <a:pt x="0" y="0"/>
                </a:moveTo>
                <a:lnTo>
                  <a:pt x="18288000" y="0"/>
                </a:lnTo>
                <a:lnTo>
                  <a:pt x="18288000" y="6720840"/>
                </a:lnTo>
                <a:lnTo>
                  <a:pt x="0" y="6720840"/>
                </a:lnTo>
                <a:lnTo>
                  <a:pt x="0" y="0"/>
                </a:lnTo>
                <a:close/>
              </a:path>
            </a:pathLst>
          </a:custGeom>
          <a:blipFill>
            <a:blip r:embed="rId2"/>
            <a:stretch>
              <a:fillRect/>
            </a:stretch>
          </a:blipFill>
        </p:spPr>
      </p:sp>
      <p:sp>
        <p:nvSpPr>
          <p:cNvPr id="8" name="TextBox 8"/>
          <p:cNvSpPr txBox="1"/>
          <p:nvPr/>
        </p:nvSpPr>
        <p:spPr>
          <a:xfrm>
            <a:off x="4927600" y="165659"/>
            <a:ext cx="5811727" cy="492443"/>
          </a:xfrm>
          <a:prstGeom prst="rect">
            <a:avLst/>
          </a:prstGeom>
        </p:spPr>
        <p:txBody>
          <a:bodyPr lIns="0" tIns="0" rIns="0" bIns="0" rtlCol="0" anchor="t">
            <a:spAutoFit/>
          </a:bodyPr>
          <a:lstStyle/>
          <a:p>
            <a:r>
              <a:rPr lang="en-US" sz="3200" b="1">
                <a:latin typeface="Times New Roman" panose="02020603050405020304" pitchFamily="18" charset="0"/>
                <a:cs typeface="Times New Roman" panose="02020603050405020304" pitchFamily="18" charset="0"/>
              </a:rPr>
              <a:t>3.2. Vở kịch </a:t>
            </a:r>
            <a:r>
              <a:rPr lang="en-US" sz="3200" b="1" i="1">
                <a:latin typeface="Times New Roman" panose="02020603050405020304" pitchFamily="18" charset="0"/>
                <a:cs typeface="Times New Roman" panose="02020603050405020304" pitchFamily="18" charset="0"/>
              </a:rPr>
              <a:t>Rô-mê-ô và Giu-li-et</a:t>
            </a:r>
            <a:endParaRPr lang="en-GB" sz="3200">
              <a:latin typeface="Times New Roman" panose="02020603050405020304" pitchFamily="18" charset="0"/>
              <a:cs typeface="Times New Roman" panose="02020603050405020304" pitchFamily="18" charset="0"/>
            </a:endParaRPr>
          </a:p>
        </p:txBody>
      </p:sp>
      <p:sp>
        <p:nvSpPr>
          <p:cNvPr id="9" name="TextBox 9"/>
          <p:cNvSpPr txBox="1"/>
          <p:nvPr/>
        </p:nvSpPr>
        <p:spPr>
          <a:xfrm>
            <a:off x="4173193" y="939800"/>
            <a:ext cx="6901207" cy="3693896"/>
          </a:xfrm>
          <a:prstGeom prst="rect">
            <a:avLst/>
          </a:prstGeom>
        </p:spPr>
        <p:txBody>
          <a:bodyPr wrap="square" lIns="0" tIns="0" rIns="0" bIns="0" rtlCol="0" anchor="t">
            <a:spAutoFit/>
          </a:bodyPr>
          <a:lstStyle/>
          <a:p>
            <a:pPr algn="just"/>
            <a:r>
              <a:rPr lang="en-US" sz="2667">
                <a:latin typeface="Times New Roman" panose="02020603050405020304" pitchFamily="18" charset="0"/>
                <a:cs typeface="Times New Roman" panose="02020603050405020304" pitchFamily="18" charset="0"/>
              </a:rPr>
              <a:t>- Vở kịch được viết vào năm 1595.</a:t>
            </a:r>
            <a:endParaRPr lang="en-GB" sz="2667">
              <a:latin typeface="Times New Roman" panose="02020603050405020304" pitchFamily="18" charset="0"/>
              <a:cs typeface="Times New Roman" panose="02020603050405020304" pitchFamily="18" charset="0"/>
            </a:endParaRPr>
          </a:p>
          <a:p>
            <a:pPr algn="just"/>
            <a:r>
              <a:rPr lang="en-US" sz="2667">
                <a:latin typeface="Times New Roman" panose="02020603050405020304" pitchFamily="18" charset="0"/>
                <a:cs typeface="Times New Roman" panose="02020603050405020304" pitchFamily="18" charset="0"/>
              </a:rPr>
              <a:t>- Gồm 5 hồi bằng thơ xen lẫn văn xuôi.</a:t>
            </a:r>
            <a:endParaRPr lang="en-GB" sz="2667">
              <a:latin typeface="Times New Roman" panose="02020603050405020304" pitchFamily="18" charset="0"/>
              <a:cs typeface="Times New Roman" panose="02020603050405020304" pitchFamily="18" charset="0"/>
            </a:endParaRPr>
          </a:p>
          <a:p>
            <a:pPr algn="just"/>
            <a:r>
              <a:rPr lang="en-US" sz="2667">
                <a:latin typeface="Times New Roman" panose="02020603050405020304" pitchFamily="18" charset="0"/>
                <a:cs typeface="Times New Roman" panose="02020603050405020304" pitchFamily="18" charset="0"/>
              </a:rPr>
              <a:t>- Vở kịch dựa trên câu chuyện có thật về mối hận thù giữa hai dòng họ Môn-ta-ghiu và Ca-piu-lét, tại thành Vê-rô-na (I-ta-li-a) thời Trung cổ.</a:t>
            </a:r>
            <a:endParaRPr lang="en-GB" sz="2667">
              <a:latin typeface="Times New Roman" panose="02020603050405020304" pitchFamily="18" charset="0"/>
              <a:cs typeface="Times New Roman" panose="02020603050405020304" pitchFamily="18" charset="0"/>
            </a:endParaRPr>
          </a:p>
          <a:p>
            <a:pPr algn="just"/>
            <a:r>
              <a:rPr lang="en-US" sz="2667">
                <a:latin typeface="Times New Roman" panose="02020603050405020304" pitchFamily="18" charset="0"/>
                <a:cs typeface="Times New Roman" panose="02020603050405020304" pitchFamily="18" charset="0"/>
              </a:rPr>
              <a:t>- </a:t>
            </a:r>
            <a:r>
              <a:rPr lang="en-US" sz="2667" b="1">
                <a:latin typeface="Times New Roman" panose="02020603050405020304" pitchFamily="18" charset="0"/>
                <a:cs typeface="Times New Roman" panose="02020603050405020304" pitchFamily="18" charset="0"/>
              </a:rPr>
              <a:t>Tóm tắt</a:t>
            </a:r>
            <a:r>
              <a:rPr lang="en-US" sz="2667">
                <a:latin typeface="Times New Roman" panose="02020603050405020304" pitchFamily="18" charset="0"/>
                <a:cs typeface="Times New Roman" panose="02020603050405020304" pitchFamily="18" charset="0"/>
              </a:rPr>
              <a:t>: chú thích </a:t>
            </a:r>
            <a:r>
              <a:rPr lang="en-US" sz="2667" baseline="30000">
                <a:latin typeface="Times New Roman" panose="02020603050405020304" pitchFamily="18" charset="0"/>
                <a:cs typeface="Times New Roman" panose="02020603050405020304" pitchFamily="18" charset="0"/>
              </a:rPr>
              <a:t>(1)</a:t>
            </a:r>
            <a:r>
              <a:rPr lang="en-US" sz="2667">
                <a:latin typeface="Times New Roman" panose="02020603050405020304" pitchFamily="18" charset="0"/>
                <a:cs typeface="Times New Roman" panose="02020603050405020304" pitchFamily="18" charset="0"/>
              </a:rPr>
              <a:t>, SHS/Tr.118.</a:t>
            </a:r>
            <a:endParaRPr lang="en-GB" sz="2667">
              <a:latin typeface="Times New Roman" panose="02020603050405020304" pitchFamily="18" charset="0"/>
              <a:cs typeface="Times New Roman" panose="02020603050405020304" pitchFamily="18" charset="0"/>
            </a:endParaRPr>
          </a:p>
          <a:p>
            <a:pPr algn="just"/>
            <a:r>
              <a:rPr lang="en-US" sz="2667">
                <a:latin typeface="Times New Roman" panose="02020603050405020304" pitchFamily="18" charset="0"/>
                <a:cs typeface="Times New Roman" panose="02020603050405020304" pitchFamily="18" charset="0"/>
              </a:rPr>
              <a:t>- </a:t>
            </a:r>
            <a:r>
              <a:rPr lang="en-US" sz="2667" b="1">
                <a:latin typeface="Times New Roman" panose="02020603050405020304" pitchFamily="18" charset="0"/>
                <a:cs typeface="Times New Roman" panose="02020603050405020304" pitchFamily="18" charset="0"/>
              </a:rPr>
              <a:t>Xung đột chính</a:t>
            </a:r>
            <a:r>
              <a:rPr lang="en-US" sz="2667">
                <a:latin typeface="Times New Roman" panose="02020603050405020304" pitchFamily="18" charset="0"/>
                <a:cs typeface="Times New Roman" panose="02020603050405020304" pitchFamily="18" charset="0"/>
              </a:rPr>
              <a:t>: xung đột giữa khát vọng cao đẹp của nhân vật với đời sống thực tiễn của xã hội (sự hận thù của hai dòng họ)</a:t>
            </a:r>
            <a:r>
              <a:rPr lang="en-AU" sz="2667">
                <a:latin typeface="Times New Roman" panose="02020603050405020304" pitchFamily="18" charset="0"/>
                <a:cs typeface="Times New Roman" panose="02020603050405020304" pitchFamily="18" charset="0"/>
              </a:rPr>
              <a:t>.</a:t>
            </a:r>
            <a:endParaRPr lang="en-US" sz="2667">
              <a:solidFill>
                <a:srgbClr val="FF9658"/>
              </a:solidFill>
              <a:latin typeface="Times New Roman" panose="02020603050405020304" pitchFamily="18" charset="0"/>
              <a:ea typeface="Marykate"/>
              <a:cs typeface="Times New Roman" panose="02020603050405020304" pitchFamily="18" charset="0"/>
              <a:sym typeface="Marykate"/>
            </a:endParaRPr>
          </a:p>
        </p:txBody>
      </p:sp>
      <p:grpSp>
        <p:nvGrpSpPr>
          <p:cNvPr id="11" name="Group 2"/>
          <p:cNvGrpSpPr/>
          <p:nvPr/>
        </p:nvGrpSpPr>
        <p:grpSpPr>
          <a:xfrm rot="-993016">
            <a:off x="607240" y="513634"/>
            <a:ext cx="3067883" cy="3824421"/>
            <a:chOff x="0" y="0"/>
            <a:chExt cx="1279531" cy="1422798"/>
          </a:xfrm>
        </p:grpSpPr>
        <p:sp>
          <p:nvSpPr>
            <p:cNvPr id="12" name="Freeform 3"/>
            <p:cNvSpPr/>
            <p:nvPr/>
          </p:nvSpPr>
          <p:spPr>
            <a:xfrm>
              <a:off x="0" y="0"/>
              <a:ext cx="1279531" cy="1422798"/>
            </a:xfrm>
            <a:custGeom>
              <a:avLst/>
              <a:gdLst/>
              <a:ahLst/>
              <a:cxnLst/>
              <a:rect l="l" t="t" r="r" b="b"/>
              <a:pathLst>
                <a:path w="1279531" h="1422798">
                  <a:moveTo>
                    <a:pt x="0" y="0"/>
                  </a:moveTo>
                  <a:lnTo>
                    <a:pt x="1279531" y="0"/>
                  </a:lnTo>
                  <a:lnTo>
                    <a:pt x="1279531" y="1422798"/>
                  </a:lnTo>
                  <a:lnTo>
                    <a:pt x="0" y="1422798"/>
                  </a:lnTo>
                  <a:close/>
                </a:path>
              </a:pathLst>
            </a:custGeom>
            <a:solidFill>
              <a:srgbClr val="FDC49B"/>
            </a:solidFill>
          </p:spPr>
        </p:sp>
        <p:sp>
          <p:nvSpPr>
            <p:cNvPr id="13" name="TextBox 4"/>
            <p:cNvSpPr txBox="1"/>
            <p:nvPr/>
          </p:nvSpPr>
          <p:spPr>
            <a:xfrm>
              <a:off x="0" y="-114300"/>
              <a:ext cx="1279531" cy="1537098"/>
            </a:xfrm>
            <a:prstGeom prst="rect">
              <a:avLst/>
            </a:prstGeom>
          </p:spPr>
          <p:txBody>
            <a:bodyPr lIns="33867" tIns="33867" rIns="33867" bIns="33867" rtlCol="0" anchor="ctr"/>
            <a:lstStyle/>
            <a:p>
              <a:pPr algn="ctr">
                <a:lnSpc>
                  <a:spcPts val="2315"/>
                </a:lnSpc>
              </a:pPr>
              <a:endParaRPr sz="1200">
                <a:solidFill>
                  <a:prstClr val="black"/>
                </a:solidFill>
              </a:endParaRPr>
            </a:p>
          </p:txBody>
        </p:sp>
      </p:gr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589431">
            <a:off x="773305" y="659793"/>
            <a:ext cx="2752668" cy="3486317"/>
          </a:xfrm>
          <a:prstGeom prst="rect">
            <a:avLst/>
          </a:prstGeom>
        </p:spPr>
      </p:pic>
    </p:spTree>
    <p:extLst>
      <p:ext uri="{BB962C8B-B14F-4D97-AF65-F5344CB8AC3E}">
        <p14:creationId xmlns:p14="http://schemas.microsoft.com/office/powerpoint/2010/main" val="3919135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
            <a:ext cx="6096000" cy="6885791"/>
            <a:chOff x="0" y="0"/>
            <a:chExt cx="2408296" cy="2720313"/>
          </a:xfrm>
        </p:grpSpPr>
        <p:sp>
          <p:nvSpPr>
            <p:cNvPr id="3" name="Freeform 3"/>
            <p:cNvSpPr/>
            <p:nvPr/>
          </p:nvSpPr>
          <p:spPr>
            <a:xfrm>
              <a:off x="0" y="0"/>
              <a:ext cx="2408296" cy="2720313"/>
            </a:xfrm>
            <a:custGeom>
              <a:avLst/>
              <a:gdLst/>
              <a:ahLst/>
              <a:cxnLst/>
              <a:rect l="l" t="t" r="r" b="b"/>
              <a:pathLst>
                <a:path w="2408296" h="2720313">
                  <a:moveTo>
                    <a:pt x="0" y="0"/>
                  </a:moveTo>
                  <a:lnTo>
                    <a:pt x="2408296" y="0"/>
                  </a:lnTo>
                  <a:lnTo>
                    <a:pt x="2408296" y="2720313"/>
                  </a:lnTo>
                  <a:lnTo>
                    <a:pt x="0" y="2720313"/>
                  </a:lnTo>
                  <a:close/>
                </a:path>
              </a:pathLst>
            </a:custGeom>
            <a:solidFill>
              <a:srgbClr val="FDC49B"/>
            </a:solidFill>
          </p:spPr>
        </p:sp>
        <p:sp>
          <p:nvSpPr>
            <p:cNvPr id="4" name="TextBox 4"/>
            <p:cNvSpPr txBox="1"/>
            <p:nvPr/>
          </p:nvSpPr>
          <p:spPr>
            <a:xfrm>
              <a:off x="0" y="-114300"/>
              <a:ext cx="2408296" cy="2834613"/>
            </a:xfrm>
            <a:prstGeom prst="rect">
              <a:avLst/>
            </a:prstGeom>
          </p:spPr>
          <p:txBody>
            <a:bodyPr lIns="33867" tIns="33867" rIns="33867" bIns="33867" rtlCol="0" anchor="ctr"/>
            <a:lstStyle/>
            <a:p>
              <a:pPr algn="ctr">
                <a:lnSpc>
                  <a:spcPts val="2315"/>
                </a:lnSpc>
              </a:pPr>
              <a:endParaRPr sz="1200">
                <a:solidFill>
                  <a:prstClr val="black"/>
                </a:solidFill>
              </a:endParaRPr>
            </a:p>
          </p:txBody>
        </p:sp>
      </p:grpSp>
      <p:sp>
        <p:nvSpPr>
          <p:cNvPr id="6" name="Freeform 6"/>
          <p:cNvSpPr/>
          <p:nvPr/>
        </p:nvSpPr>
        <p:spPr>
          <a:xfrm>
            <a:off x="537785" y="4384399"/>
            <a:ext cx="10820400" cy="2840355"/>
          </a:xfrm>
          <a:custGeom>
            <a:avLst/>
            <a:gdLst/>
            <a:ahLst/>
            <a:cxnLst/>
            <a:rect l="l" t="t" r="r" b="b"/>
            <a:pathLst>
              <a:path w="16230600" h="4260532">
                <a:moveTo>
                  <a:pt x="0" y="0"/>
                </a:moveTo>
                <a:lnTo>
                  <a:pt x="16230600" y="0"/>
                </a:lnTo>
                <a:lnTo>
                  <a:pt x="16230600" y="4260532"/>
                </a:lnTo>
                <a:lnTo>
                  <a:pt x="0" y="4260532"/>
                </a:lnTo>
                <a:lnTo>
                  <a:pt x="0" y="0"/>
                </a:lnTo>
                <a:close/>
              </a:path>
            </a:pathLst>
          </a:custGeom>
          <a:blipFill>
            <a:blip r:embed="rId2"/>
            <a:stretch>
              <a:fillRect/>
            </a:stretch>
          </a:blipFill>
        </p:spPr>
      </p:sp>
      <p:sp>
        <p:nvSpPr>
          <p:cNvPr id="9" name="TextBox 9"/>
          <p:cNvSpPr txBox="1"/>
          <p:nvPr/>
        </p:nvSpPr>
        <p:spPr>
          <a:xfrm>
            <a:off x="6451601" y="990601"/>
            <a:ext cx="5149399" cy="4431983"/>
          </a:xfrm>
          <a:prstGeom prst="rect">
            <a:avLst/>
          </a:prstGeom>
        </p:spPr>
        <p:txBody>
          <a:bodyPr lIns="0" tIns="0" rIns="0" bIns="0" rtlCol="0" anchor="t">
            <a:spAutoFit/>
          </a:bodyPr>
          <a:lstStyle/>
          <a:p>
            <a:pPr algn="just"/>
            <a:r>
              <a:rPr lang="vi-VN" sz="3600">
                <a:latin typeface="Times New Roman" panose="02020603050405020304" pitchFamily="18" charset="0"/>
                <a:cs typeface="Times New Roman" panose="02020603050405020304" pitchFamily="18" charset="0"/>
              </a:rPr>
              <a:t>X</a:t>
            </a:r>
            <a:r>
              <a:rPr lang="nl-NL" sz="3600">
                <a:latin typeface="Times New Roman" panose="02020603050405020304" pitchFamily="18" charset="0"/>
                <a:cs typeface="Times New Roman" panose="02020603050405020304" pitchFamily="18" charset="0"/>
              </a:rPr>
              <a:t>em video bài hát </a:t>
            </a:r>
            <a:r>
              <a:rPr lang="nl-NL" sz="3600" b="1" i="1">
                <a:latin typeface="Times New Roman" panose="02020603050405020304" pitchFamily="18" charset="0"/>
                <a:cs typeface="Times New Roman" panose="02020603050405020304" pitchFamily="18" charset="0"/>
              </a:rPr>
              <a:t>A time for us</a:t>
            </a:r>
            <a:r>
              <a:rPr lang="nl-NL" sz="3600">
                <a:latin typeface="Times New Roman" panose="02020603050405020304" pitchFamily="18" charset="0"/>
                <a:cs typeface="Times New Roman" panose="02020603050405020304" pitchFamily="18" charset="0"/>
              </a:rPr>
              <a:t> (nhạc phim </a:t>
            </a:r>
            <a:r>
              <a:rPr lang="nl-NL" sz="3600" i="1">
                <a:latin typeface="Times New Roman" panose="02020603050405020304" pitchFamily="18" charset="0"/>
                <a:cs typeface="Times New Roman" panose="02020603050405020304" pitchFamily="18" charset="0"/>
              </a:rPr>
              <a:t>Rô-mê-ô và Giu-li-et</a:t>
            </a:r>
            <a:r>
              <a:rPr lang="nl-NL" sz="3600">
                <a:latin typeface="Times New Roman" panose="02020603050405020304" pitchFamily="18" charset="0"/>
                <a:cs typeface="Times New Roman" panose="02020603050405020304" pitchFamily="18" charset="0"/>
              </a:rPr>
              <a:t> bản 1968). </a:t>
            </a:r>
            <a:endParaRPr lang="vi-VN" sz="3600">
              <a:latin typeface="Times New Roman" panose="02020603050405020304" pitchFamily="18" charset="0"/>
              <a:cs typeface="Times New Roman" panose="02020603050405020304" pitchFamily="18" charset="0"/>
            </a:endParaRPr>
          </a:p>
          <a:p>
            <a:pPr algn="just"/>
            <a:r>
              <a:rPr lang="nl-NL" sz="3600" b="1">
                <a:latin typeface="Times New Roman" panose="02020603050405020304" pitchFamily="18" charset="0"/>
                <a:cs typeface="Times New Roman" panose="02020603050405020304" pitchFamily="18" charset="0"/>
              </a:rPr>
              <a:t>Câu hỏi</a:t>
            </a:r>
            <a:r>
              <a:rPr lang="nl-NL" sz="3600">
                <a:latin typeface="Times New Roman" panose="02020603050405020304" pitchFamily="18" charset="0"/>
                <a:cs typeface="Times New Roman" panose="02020603050405020304" pitchFamily="18" charset="0"/>
              </a:rPr>
              <a:t>: Chia sẻ cảm nhận của em về mối tình của Rô-mê-ô và Giu-li-et qua giai điệu bài hát và những hình ảnh của bộ phim.</a:t>
            </a:r>
            <a:endParaRPr lang="en-GB" sz="3600">
              <a:latin typeface="Times New Roman" panose="02020603050405020304" pitchFamily="18" charset="0"/>
              <a:cs typeface="Times New Roman" panose="02020603050405020304" pitchFamily="18" charset="0"/>
            </a:endParaRPr>
          </a:p>
        </p:txBody>
      </p:sp>
      <p:sp>
        <p:nvSpPr>
          <p:cNvPr id="10" name="Freeform 11"/>
          <p:cNvSpPr/>
          <p:nvPr/>
        </p:nvSpPr>
        <p:spPr>
          <a:xfrm>
            <a:off x="203200" y="1041400"/>
            <a:ext cx="5678167" cy="5232400"/>
          </a:xfrm>
          <a:custGeom>
            <a:avLst/>
            <a:gdLst/>
            <a:ahLst/>
            <a:cxnLst/>
            <a:rect l="l" t="t" r="r" b="b"/>
            <a:pathLst>
              <a:path w="2595049" h="2179841">
                <a:moveTo>
                  <a:pt x="0" y="0"/>
                </a:moveTo>
                <a:lnTo>
                  <a:pt x="2595049" y="0"/>
                </a:lnTo>
                <a:lnTo>
                  <a:pt x="2595049" y="2179841"/>
                </a:lnTo>
                <a:lnTo>
                  <a:pt x="0" y="2179841"/>
                </a:lnTo>
                <a:lnTo>
                  <a:pt x="0" y="0"/>
                </a:lnTo>
                <a:close/>
              </a:path>
            </a:pathLst>
          </a:custGeom>
          <a:blipFill>
            <a:blip r:embed="rId3"/>
            <a:stretch>
              <a:fillRect/>
            </a:stretch>
          </a:blipFill>
          <a:ln cap="sq">
            <a:noFill/>
            <a:prstDash val="solid"/>
            <a:miter/>
          </a:ln>
        </p:spPr>
      </p:sp>
      <p:sp>
        <p:nvSpPr>
          <p:cNvPr id="11" name="Freeform 7"/>
          <p:cNvSpPr/>
          <p:nvPr/>
        </p:nvSpPr>
        <p:spPr>
          <a:xfrm rot="2700000">
            <a:off x="-83284" y="-610620"/>
            <a:ext cx="3500400" cy="3014719"/>
          </a:xfrm>
          <a:custGeom>
            <a:avLst/>
            <a:gdLst/>
            <a:ahLst/>
            <a:cxnLst/>
            <a:rect l="l" t="t" r="r" b="b"/>
            <a:pathLst>
              <a:path w="5250600" h="4522079">
                <a:moveTo>
                  <a:pt x="0" y="0"/>
                </a:moveTo>
                <a:lnTo>
                  <a:pt x="5250600" y="0"/>
                </a:lnTo>
                <a:lnTo>
                  <a:pt x="5250600" y="4522078"/>
                </a:lnTo>
                <a:lnTo>
                  <a:pt x="0" y="4522078"/>
                </a:lnTo>
                <a:lnTo>
                  <a:pt x="0" y="0"/>
                </a:lnTo>
                <a:close/>
              </a:path>
            </a:pathLst>
          </a:custGeom>
          <a:blipFill>
            <a:blip r:embed="rId4"/>
            <a:stretch>
              <a:fillRect/>
            </a:stretch>
          </a:blipFill>
        </p:spPr>
      </p:sp>
    </p:spTree>
    <p:extLst>
      <p:ext uri="{BB962C8B-B14F-4D97-AF65-F5344CB8AC3E}">
        <p14:creationId xmlns:p14="http://schemas.microsoft.com/office/powerpoint/2010/main" val="539874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1000"/>
                                        <p:tgtEl>
                                          <p:spTgt spid="9">
                                            <p:txEl>
                                              <p:pRg st="1" end="1"/>
                                            </p:txEl>
                                          </p:spTgt>
                                        </p:tgtEl>
                                      </p:cBhvr>
                                    </p:animEffect>
                                    <p:anim calcmode="lin" valueType="num">
                                      <p:cBhvr>
                                        <p:cTn id="13"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a:xfrm rot="-10800000">
            <a:off x="7911826" y="-497394"/>
            <a:ext cx="4762349" cy="4504388"/>
          </a:xfrm>
          <a:custGeom>
            <a:avLst/>
            <a:gdLst/>
            <a:ahLst/>
            <a:cxnLst/>
            <a:rect l="l" t="t" r="r" b="b"/>
            <a:pathLst>
              <a:path w="7143523" h="6756582">
                <a:moveTo>
                  <a:pt x="0" y="0"/>
                </a:moveTo>
                <a:lnTo>
                  <a:pt x="7143523" y="0"/>
                </a:lnTo>
                <a:lnTo>
                  <a:pt x="7143523" y="6756583"/>
                </a:lnTo>
                <a:lnTo>
                  <a:pt x="0" y="6756583"/>
                </a:lnTo>
                <a:lnTo>
                  <a:pt x="0" y="0"/>
                </a:lnTo>
                <a:close/>
              </a:path>
            </a:pathLst>
          </a:custGeom>
          <a:blipFill>
            <a:blip r:embed="rId4"/>
            <a:stretch>
              <a:fillRect/>
            </a:stretch>
          </a:blipFill>
        </p:spPr>
      </p:sp>
      <p:sp>
        <p:nvSpPr>
          <p:cNvPr id="9" name="Freeform 9"/>
          <p:cNvSpPr/>
          <p:nvPr/>
        </p:nvSpPr>
        <p:spPr>
          <a:xfrm rot="-10800000" flipH="1">
            <a:off x="-637254" y="-642486"/>
            <a:ext cx="4762349" cy="4504388"/>
          </a:xfrm>
          <a:custGeom>
            <a:avLst/>
            <a:gdLst/>
            <a:ahLst/>
            <a:cxnLst/>
            <a:rect l="l" t="t" r="r" b="b"/>
            <a:pathLst>
              <a:path w="7143523" h="6756582">
                <a:moveTo>
                  <a:pt x="7143523" y="0"/>
                </a:moveTo>
                <a:lnTo>
                  <a:pt x="0" y="0"/>
                </a:lnTo>
                <a:lnTo>
                  <a:pt x="0" y="6756582"/>
                </a:lnTo>
                <a:lnTo>
                  <a:pt x="7143523" y="6756582"/>
                </a:lnTo>
                <a:lnTo>
                  <a:pt x="7143523" y="0"/>
                </a:lnTo>
                <a:close/>
              </a:path>
            </a:pathLst>
          </a:custGeom>
          <a:blipFill>
            <a:blip r:embed="rId4"/>
            <a:stretch>
              <a:fillRect/>
            </a:stretch>
          </a:blipFill>
        </p:spPr>
      </p:sp>
      <p:sp>
        <p:nvSpPr>
          <p:cNvPr id="18" name="TextBox 18"/>
          <p:cNvSpPr txBox="1"/>
          <p:nvPr/>
        </p:nvSpPr>
        <p:spPr>
          <a:xfrm>
            <a:off x="5560520" y="2614955"/>
            <a:ext cx="826175" cy="770596"/>
          </a:xfrm>
          <a:prstGeom prst="rect">
            <a:avLst/>
          </a:prstGeom>
        </p:spPr>
        <p:txBody>
          <a:bodyPr lIns="0" tIns="0" rIns="0" bIns="0" rtlCol="0" anchor="t">
            <a:spAutoFit/>
          </a:bodyPr>
          <a:lstStyle/>
          <a:p>
            <a:pPr marL="0" lvl="1" algn="ctr">
              <a:lnSpc>
                <a:spcPts val="6698"/>
              </a:lnSpc>
              <a:spcBef>
                <a:spcPct val="0"/>
              </a:spcBef>
            </a:pPr>
            <a:r>
              <a:rPr lang="en-US" sz="4266">
                <a:solidFill>
                  <a:srgbClr val="FFFFFF"/>
                </a:solidFill>
                <a:latin typeface="Gaegu Bold"/>
                <a:ea typeface="Gaegu Bold"/>
                <a:cs typeface="Gaegu Bold"/>
                <a:sym typeface="Gaegu Bold"/>
              </a:rPr>
              <a:t>2</a:t>
            </a:r>
          </a:p>
        </p:txBody>
      </p:sp>
      <p:sp>
        <p:nvSpPr>
          <p:cNvPr id="19" name="TextBox 19"/>
          <p:cNvSpPr txBox="1"/>
          <p:nvPr/>
        </p:nvSpPr>
        <p:spPr>
          <a:xfrm>
            <a:off x="9047989" y="2614955"/>
            <a:ext cx="826175" cy="770596"/>
          </a:xfrm>
          <a:prstGeom prst="rect">
            <a:avLst/>
          </a:prstGeom>
        </p:spPr>
        <p:txBody>
          <a:bodyPr lIns="0" tIns="0" rIns="0" bIns="0" rtlCol="0" anchor="t">
            <a:spAutoFit/>
          </a:bodyPr>
          <a:lstStyle/>
          <a:p>
            <a:pPr marL="0" lvl="1" algn="ctr">
              <a:lnSpc>
                <a:spcPts val="6698"/>
              </a:lnSpc>
              <a:spcBef>
                <a:spcPct val="0"/>
              </a:spcBef>
            </a:pPr>
            <a:r>
              <a:rPr lang="en-US" sz="4266">
                <a:solidFill>
                  <a:srgbClr val="FFFFFF"/>
                </a:solidFill>
                <a:latin typeface="Gaegu Bold"/>
                <a:ea typeface="Gaegu Bold"/>
                <a:cs typeface="Gaegu Bold"/>
                <a:sym typeface="Gaegu Bold"/>
              </a:rPr>
              <a:t>3</a:t>
            </a:r>
          </a:p>
        </p:txBody>
      </p:sp>
      <p:sp>
        <p:nvSpPr>
          <p:cNvPr id="20" name="TextBox 20"/>
          <p:cNvSpPr txBox="1"/>
          <p:nvPr/>
        </p:nvSpPr>
        <p:spPr>
          <a:xfrm>
            <a:off x="2197931" y="2614955"/>
            <a:ext cx="826175" cy="770596"/>
          </a:xfrm>
          <a:prstGeom prst="rect">
            <a:avLst/>
          </a:prstGeom>
        </p:spPr>
        <p:txBody>
          <a:bodyPr lIns="0" tIns="0" rIns="0" bIns="0" rtlCol="0" anchor="t">
            <a:spAutoFit/>
          </a:bodyPr>
          <a:lstStyle/>
          <a:p>
            <a:pPr marL="0" lvl="1" algn="ctr">
              <a:lnSpc>
                <a:spcPts val="6698"/>
              </a:lnSpc>
              <a:spcBef>
                <a:spcPct val="0"/>
              </a:spcBef>
            </a:pPr>
            <a:r>
              <a:rPr lang="en-US" sz="4266">
                <a:solidFill>
                  <a:srgbClr val="FFFFFF"/>
                </a:solidFill>
                <a:latin typeface="Gaegu Bold"/>
                <a:ea typeface="Gaegu Bold"/>
                <a:cs typeface="Gaegu Bold"/>
                <a:sym typeface="Gaegu Bold"/>
              </a:rPr>
              <a:t>1</a:t>
            </a:r>
          </a:p>
        </p:txBody>
      </p:sp>
      <p:pic>
        <p:nvPicPr>
          <p:cNvPr id="25" name="Video bài 5.1. A time for us Romeo and Juliet 1968">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98092" y="698914"/>
            <a:ext cx="7906308" cy="562820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6" name="Freeform 6"/>
          <p:cNvSpPr/>
          <p:nvPr/>
        </p:nvSpPr>
        <p:spPr>
          <a:xfrm>
            <a:off x="537785" y="4384399"/>
            <a:ext cx="10820400" cy="2840355"/>
          </a:xfrm>
          <a:custGeom>
            <a:avLst/>
            <a:gdLst/>
            <a:ahLst/>
            <a:cxnLst/>
            <a:rect l="l" t="t" r="r" b="b"/>
            <a:pathLst>
              <a:path w="16230600" h="4260532">
                <a:moveTo>
                  <a:pt x="0" y="0"/>
                </a:moveTo>
                <a:lnTo>
                  <a:pt x="16230600" y="0"/>
                </a:lnTo>
                <a:lnTo>
                  <a:pt x="16230600" y="4260532"/>
                </a:lnTo>
                <a:lnTo>
                  <a:pt x="0" y="4260532"/>
                </a:lnTo>
                <a:lnTo>
                  <a:pt x="0" y="0"/>
                </a:lnTo>
                <a:close/>
              </a:path>
            </a:pathLst>
          </a:custGeom>
          <a:blipFill>
            <a:blip r:embed="rId6"/>
            <a:stretch>
              <a:fillRect/>
            </a:stretch>
          </a:blipFill>
        </p:spPr>
      </p:sp>
    </p:spTree>
    <p:extLst>
      <p:ext uri="{BB962C8B-B14F-4D97-AF65-F5344CB8AC3E}">
        <p14:creationId xmlns:p14="http://schemas.microsoft.com/office/powerpoint/2010/main" val="1561464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5"/>
                                        </p:tgtEl>
                                      </p:cBhvr>
                                    </p:cmd>
                                  </p:childTnLst>
                                </p:cTn>
                              </p:par>
                            </p:childTnLst>
                          </p:cTn>
                        </p:par>
                      </p:childTnLst>
                    </p:cTn>
                  </p:par>
                </p:childTnLst>
              </p:cTn>
              <p:nextCondLst>
                <p:cond evt="onClick" delay="0">
                  <p:tgtEl>
                    <p:spTgt spid="25"/>
                  </p:tgtEl>
                </p:cond>
              </p:nextCondLst>
            </p:seq>
            <p:video>
              <p:cMediaNode vol="80000">
                <p:cTn id="7" fill="hold" display="0">
                  <p:stCondLst>
                    <p:cond delay="indefinite"/>
                  </p:stCondLst>
                </p:cTn>
                <p:tgtEl>
                  <p:spTgt spid="2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71600" y="6172200"/>
            <a:ext cx="13292810" cy="1522631"/>
          </a:xfrm>
          <a:custGeom>
            <a:avLst/>
            <a:gdLst/>
            <a:ahLst/>
            <a:cxnLst/>
            <a:rect l="l" t="t" r="r" b="b"/>
            <a:pathLst>
              <a:path w="19939215" h="2283946">
                <a:moveTo>
                  <a:pt x="0" y="0"/>
                </a:moveTo>
                <a:lnTo>
                  <a:pt x="19939215" y="0"/>
                </a:lnTo>
                <a:lnTo>
                  <a:pt x="19939215" y="2283946"/>
                </a:lnTo>
                <a:lnTo>
                  <a:pt x="0" y="2283946"/>
                </a:lnTo>
                <a:lnTo>
                  <a:pt x="0" y="0"/>
                </a:lnTo>
                <a:close/>
              </a:path>
            </a:pathLst>
          </a:custGeom>
          <a:blipFill>
            <a:blip r:embed="rId2"/>
            <a:stretch>
              <a:fillRect/>
            </a:stretch>
          </a:blipFill>
        </p:spPr>
      </p:sp>
      <p:sp>
        <p:nvSpPr>
          <p:cNvPr id="3" name="Freeform 3"/>
          <p:cNvSpPr/>
          <p:nvPr/>
        </p:nvSpPr>
        <p:spPr>
          <a:xfrm>
            <a:off x="-374042" y="3203546"/>
            <a:ext cx="3734638" cy="3729970"/>
          </a:xfrm>
          <a:custGeom>
            <a:avLst/>
            <a:gdLst/>
            <a:ahLst/>
            <a:cxnLst/>
            <a:rect l="l" t="t" r="r" b="b"/>
            <a:pathLst>
              <a:path w="5601957" h="5594955">
                <a:moveTo>
                  <a:pt x="0" y="0"/>
                </a:moveTo>
                <a:lnTo>
                  <a:pt x="5601957" y="0"/>
                </a:lnTo>
                <a:lnTo>
                  <a:pt x="5601957" y="5594954"/>
                </a:lnTo>
                <a:lnTo>
                  <a:pt x="0" y="5594954"/>
                </a:lnTo>
                <a:lnTo>
                  <a:pt x="0" y="0"/>
                </a:lnTo>
                <a:close/>
              </a:path>
            </a:pathLst>
          </a:custGeom>
          <a:blipFill>
            <a:blip r:embed="rId3"/>
            <a:stretch>
              <a:fillRect/>
            </a:stretch>
          </a:blipFill>
        </p:spPr>
      </p:sp>
      <p:sp>
        <p:nvSpPr>
          <p:cNvPr id="4" name="Freeform 4"/>
          <p:cNvSpPr/>
          <p:nvPr/>
        </p:nvSpPr>
        <p:spPr>
          <a:xfrm rot="-4566761">
            <a:off x="8816393" y="-996757"/>
            <a:ext cx="3083059" cy="3831875"/>
          </a:xfrm>
          <a:custGeom>
            <a:avLst/>
            <a:gdLst/>
            <a:ahLst/>
            <a:cxnLst/>
            <a:rect l="l" t="t" r="r" b="b"/>
            <a:pathLst>
              <a:path w="5479837" h="6335072">
                <a:moveTo>
                  <a:pt x="0" y="0"/>
                </a:moveTo>
                <a:lnTo>
                  <a:pt x="5479838" y="0"/>
                </a:lnTo>
                <a:lnTo>
                  <a:pt x="5479838" y="6335072"/>
                </a:lnTo>
                <a:lnTo>
                  <a:pt x="0" y="6335072"/>
                </a:lnTo>
                <a:lnTo>
                  <a:pt x="0" y="0"/>
                </a:lnTo>
                <a:close/>
              </a:path>
            </a:pathLst>
          </a:custGeom>
          <a:blipFill>
            <a:blip r:embed="rId4"/>
            <a:stretch>
              <a:fillRect/>
            </a:stretch>
          </a:blipFill>
        </p:spPr>
      </p:sp>
      <p:sp>
        <p:nvSpPr>
          <p:cNvPr id="7" name="TextBox 7"/>
          <p:cNvSpPr txBox="1"/>
          <p:nvPr/>
        </p:nvSpPr>
        <p:spPr>
          <a:xfrm>
            <a:off x="2844800" y="1838155"/>
            <a:ext cx="7054684" cy="2335383"/>
          </a:xfrm>
          <a:prstGeom prst="rect">
            <a:avLst/>
          </a:prstGeom>
        </p:spPr>
        <p:txBody>
          <a:bodyPr wrap="square" lIns="0" tIns="0" rIns="0" bIns="0" rtlCol="0" anchor="t">
            <a:spAutoFit/>
          </a:bodyPr>
          <a:lstStyle/>
          <a:p>
            <a:pPr algn="ctr">
              <a:lnSpc>
                <a:spcPct val="150000"/>
              </a:lnSpc>
            </a:pPr>
            <a:r>
              <a:rPr lang="nl-NL" sz="5334" b="1">
                <a:latin typeface="#9Slide07 SVNUT Triumph Press" panose="00000500000000000000" pitchFamily="2" charset="0"/>
              </a:rPr>
              <a:t>HOẠT ĐỘNG 2</a:t>
            </a:r>
            <a:endParaRPr lang="vi-VN" sz="5334" b="1"/>
          </a:p>
          <a:p>
            <a:pPr algn="ctr">
              <a:lnSpc>
                <a:spcPct val="150000"/>
              </a:lnSpc>
            </a:pPr>
            <a:r>
              <a:rPr lang="nl-NL" sz="5334" b="1">
                <a:latin typeface="#9Slide07 SVNUT Triumph Press" panose="00000500000000000000" pitchFamily="2" charset="0"/>
              </a:rPr>
              <a:t>HÌNH THÀNH KIẾN THỨC</a:t>
            </a:r>
            <a:endParaRPr lang="en-US" sz="4800">
              <a:solidFill>
                <a:srgbClr val="6B4132"/>
              </a:solidFill>
              <a:latin typeface="#9Slide07 SVNUT Triumph Press" panose="00000500000000000000" pitchFamily="2" charset="0"/>
              <a:ea typeface="Muli Semi-Bold"/>
              <a:cs typeface="Muli Semi-Bold"/>
              <a:sym typeface="Muli Semi-Bold"/>
            </a:endParaRPr>
          </a:p>
        </p:txBody>
      </p:sp>
      <p:sp>
        <p:nvSpPr>
          <p:cNvPr id="8" name="Freeform 6"/>
          <p:cNvSpPr/>
          <p:nvPr/>
        </p:nvSpPr>
        <p:spPr>
          <a:xfrm>
            <a:off x="1124264" y="5001493"/>
            <a:ext cx="10820400" cy="1777336"/>
          </a:xfrm>
          <a:custGeom>
            <a:avLst/>
            <a:gdLst/>
            <a:ahLst/>
            <a:cxnLst/>
            <a:rect l="l" t="t" r="r" b="b"/>
            <a:pathLst>
              <a:path w="16230600" h="4260532">
                <a:moveTo>
                  <a:pt x="0" y="0"/>
                </a:moveTo>
                <a:lnTo>
                  <a:pt x="16230600" y="0"/>
                </a:lnTo>
                <a:lnTo>
                  <a:pt x="16230600" y="4260532"/>
                </a:lnTo>
                <a:lnTo>
                  <a:pt x="0" y="4260532"/>
                </a:lnTo>
                <a:lnTo>
                  <a:pt x="0" y="0"/>
                </a:lnTo>
                <a:close/>
              </a:path>
            </a:pathLst>
          </a:custGeom>
          <a:blipFill>
            <a:blip r:embed="rId5"/>
            <a:stretch>
              <a:fillRect/>
            </a:stretch>
          </a:blipFill>
        </p:spPr>
      </p:sp>
      <p:sp>
        <p:nvSpPr>
          <p:cNvPr id="9" name="Freeform 4"/>
          <p:cNvSpPr/>
          <p:nvPr/>
        </p:nvSpPr>
        <p:spPr>
          <a:xfrm rot="9219210">
            <a:off x="390042" y="-1103642"/>
            <a:ext cx="3653225" cy="4223381"/>
          </a:xfrm>
          <a:custGeom>
            <a:avLst/>
            <a:gdLst/>
            <a:ahLst/>
            <a:cxnLst/>
            <a:rect l="l" t="t" r="r" b="b"/>
            <a:pathLst>
              <a:path w="5479837" h="6335072">
                <a:moveTo>
                  <a:pt x="0" y="0"/>
                </a:moveTo>
                <a:lnTo>
                  <a:pt x="5479838" y="0"/>
                </a:lnTo>
                <a:lnTo>
                  <a:pt x="5479838" y="6335072"/>
                </a:lnTo>
                <a:lnTo>
                  <a:pt x="0" y="6335072"/>
                </a:lnTo>
                <a:lnTo>
                  <a:pt x="0" y="0"/>
                </a:lnTo>
                <a:close/>
              </a:path>
            </a:pathLst>
          </a:custGeom>
          <a:blipFill>
            <a:blip r:embed="rId4"/>
            <a:stretch>
              <a:fillRect/>
            </a:stretch>
          </a:blipFill>
        </p:spPr>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56000" y="1903912"/>
            <a:ext cx="5740400" cy="3506974"/>
          </a:xfrm>
          <a:prstGeom prst="rect">
            <a:avLst/>
          </a:prstGeom>
        </p:spPr>
      </p:pic>
    </p:spTree>
    <p:extLst>
      <p:ext uri="{BB962C8B-B14F-4D97-AF65-F5344CB8AC3E}">
        <p14:creationId xmlns:p14="http://schemas.microsoft.com/office/powerpoint/2010/main" val="577249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877300" y="3112508"/>
            <a:ext cx="4876800" cy="2083723"/>
          </a:xfrm>
          <a:custGeom>
            <a:avLst/>
            <a:gdLst/>
            <a:ahLst/>
            <a:cxnLst/>
            <a:rect l="l" t="t" r="r" b="b"/>
            <a:pathLst>
              <a:path w="7315200" h="3125585">
                <a:moveTo>
                  <a:pt x="0" y="0"/>
                </a:moveTo>
                <a:lnTo>
                  <a:pt x="7315200" y="0"/>
                </a:lnTo>
                <a:lnTo>
                  <a:pt x="7315200" y="3125586"/>
                </a:lnTo>
                <a:lnTo>
                  <a:pt x="0" y="3125586"/>
                </a:lnTo>
                <a:lnTo>
                  <a:pt x="0" y="0"/>
                </a:lnTo>
                <a:close/>
              </a:path>
            </a:pathLst>
          </a:custGeom>
          <a:blipFill>
            <a:blip r:embed="rId2">
              <a:alphaModFix amt="29000"/>
            </a:blip>
            <a:stretch>
              <a:fillRect/>
            </a:stretch>
          </a:blipFill>
        </p:spPr>
      </p:sp>
      <p:sp>
        <p:nvSpPr>
          <p:cNvPr id="3" name="Freeform 3"/>
          <p:cNvSpPr/>
          <p:nvPr/>
        </p:nvSpPr>
        <p:spPr>
          <a:xfrm>
            <a:off x="9610581" y="1028784"/>
            <a:ext cx="3991356" cy="5486400"/>
          </a:xfrm>
          <a:custGeom>
            <a:avLst/>
            <a:gdLst/>
            <a:ahLst/>
            <a:cxnLst/>
            <a:rect l="l" t="t" r="r" b="b"/>
            <a:pathLst>
              <a:path w="5987034" h="8229600">
                <a:moveTo>
                  <a:pt x="0" y="0"/>
                </a:moveTo>
                <a:lnTo>
                  <a:pt x="5987034" y="0"/>
                </a:lnTo>
                <a:lnTo>
                  <a:pt x="5987034" y="8229600"/>
                </a:lnTo>
                <a:lnTo>
                  <a:pt x="0" y="8229600"/>
                </a:lnTo>
                <a:lnTo>
                  <a:pt x="0" y="0"/>
                </a:lnTo>
                <a:close/>
              </a:path>
            </a:pathLst>
          </a:custGeom>
          <a:blipFill>
            <a:blip r:embed="rId3"/>
            <a:stretch>
              <a:fillRect/>
            </a:stretch>
          </a:blipFill>
        </p:spPr>
      </p:sp>
      <p:sp>
        <p:nvSpPr>
          <p:cNvPr id="4" name="Freeform 4"/>
          <p:cNvSpPr/>
          <p:nvPr/>
        </p:nvSpPr>
        <p:spPr>
          <a:xfrm>
            <a:off x="-432635" y="4931536"/>
            <a:ext cx="14034572" cy="7613755"/>
          </a:xfrm>
          <a:custGeom>
            <a:avLst/>
            <a:gdLst/>
            <a:ahLst/>
            <a:cxnLst/>
            <a:rect l="l" t="t" r="r" b="b"/>
            <a:pathLst>
              <a:path w="21051858" h="11420633">
                <a:moveTo>
                  <a:pt x="0" y="0"/>
                </a:moveTo>
                <a:lnTo>
                  <a:pt x="21051858" y="0"/>
                </a:lnTo>
                <a:lnTo>
                  <a:pt x="21051858" y="11420633"/>
                </a:lnTo>
                <a:lnTo>
                  <a:pt x="0" y="11420633"/>
                </a:lnTo>
                <a:lnTo>
                  <a:pt x="0" y="0"/>
                </a:lnTo>
                <a:close/>
              </a:path>
            </a:pathLst>
          </a:custGeom>
          <a:blipFill>
            <a:blip r:embed="rId4"/>
            <a:stretch>
              <a:fillRect/>
            </a:stretch>
          </a:blipFill>
        </p:spPr>
      </p:sp>
      <p:sp>
        <p:nvSpPr>
          <p:cNvPr id="5" name="Freeform 5"/>
          <p:cNvSpPr/>
          <p:nvPr/>
        </p:nvSpPr>
        <p:spPr>
          <a:xfrm>
            <a:off x="-848272" y="-732375"/>
            <a:ext cx="4876800" cy="2083723"/>
          </a:xfrm>
          <a:custGeom>
            <a:avLst/>
            <a:gdLst/>
            <a:ahLst/>
            <a:cxnLst/>
            <a:rect l="l" t="t" r="r" b="b"/>
            <a:pathLst>
              <a:path w="7315200" h="3125585">
                <a:moveTo>
                  <a:pt x="0" y="0"/>
                </a:moveTo>
                <a:lnTo>
                  <a:pt x="7315200" y="0"/>
                </a:lnTo>
                <a:lnTo>
                  <a:pt x="7315200" y="3125585"/>
                </a:lnTo>
                <a:lnTo>
                  <a:pt x="0" y="3125585"/>
                </a:lnTo>
                <a:lnTo>
                  <a:pt x="0" y="0"/>
                </a:lnTo>
                <a:close/>
              </a:path>
            </a:pathLst>
          </a:custGeom>
          <a:blipFill>
            <a:blip r:embed="rId2">
              <a:alphaModFix amt="29000"/>
            </a:blip>
            <a:stretch>
              <a:fillRect/>
            </a:stretch>
          </a:blipFill>
        </p:spPr>
      </p:sp>
      <p:sp>
        <p:nvSpPr>
          <p:cNvPr id="6" name="Freeform 6"/>
          <p:cNvSpPr/>
          <p:nvPr/>
        </p:nvSpPr>
        <p:spPr>
          <a:xfrm>
            <a:off x="-1056409" y="1028784"/>
            <a:ext cx="4107942" cy="5486400"/>
          </a:xfrm>
          <a:custGeom>
            <a:avLst/>
            <a:gdLst/>
            <a:ahLst/>
            <a:cxnLst/>
            <a:rect l="l" t="t" r="r" b="b"/>
            <a:pathLst>
              <a:path w="6161913" h="8229600">
                <a:moveTo>
                  <a:pt x="0" y="0"/>
                </a:moveTo>
                <a:lnTo>
                  <a:pt x="6161913" y="0"/>
                </a:lnTo>
                <a:lnTo>
                  <a:pt x="6161913" y="8229600"/>
                </a:lnTo>
                <a:lnTo>
                  <a:pt x="0" y="8229600"/>
                </a:lnTo>
                <a:lnTo>
                  <a:pt x="0" y="0"/>
                </a:lnTo>
                <a:close/>
              </a:path>
            </a:pathLst>
          </a:custGeom>
          <a:blipFill>
            <a:blip r:embed="rId5"/>
            <a:stretch>
              <a:fillRect/>
            </a:stretch>
          </a:blipFill>
        </p:spPr>
      </p:sp>
      <p:sp>
        <p:nvSpPr>
          <p:cNvPr id="8" name="Rectangle 7"/>
          <p:cNvSpPr/>
          <p:nvPr/>
        </p:nvSpPr>
        <p:spPr>
          <a:xfrm>
            <a:off x="3678657" y="1028784"/>
            <a:ext cx="5629490" cy="88479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pPr>
              <a:lnSpc>
                <a:spcPct val="130000"/>
              </a:lnSpc>
            </a:pPr>
            <a:r>
              <a:rPr lang="pt-BR" sz="4400" b="1">
                <a:solidFill>
                  <a:srgbClr val="FF0000"/>
                </a:solidFill>
                <a:latin typeface="Times New Roman" panose="02020603050405020304" pitchFamily="18" charset="0"/>
                <a:ea typeface="Calibri" panose="020F0502020204030204" pitchFamily="34" charset="0"/>
              </a:rPr>
              <a:t>I. TÌM HIỂU CHUNG</a:t>
            </a:r>
            <a:endParaRPr lang="en-GB" sz="4400">
              <a:latin typeface="Times New Roman" panose="02020603050405020304" pitchFamily="18" charset="0"/>
              <a:ea typeface="Calibri" panose="020F0502020204030204" pitchFamily="34" charset="0"/>
            </a:endParaRPr>
          </a:p>
        </p:txBody>
      </p:sp>
      <p:sp>
        <p:nvSpPr>
          <p:cNvPr id="9" name="Rectangle 8"/>
          <p:cNvSpPr/>
          <p:nvPr/>
        </p:nvSpPr>
        <p:spPr>
          <a:xfrm>
            <a:off x="3225238" y="2448729"/>
            <a:ext cx="6413166" cy="88479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pPr algn="just">
              <a:lnSpc>
                <a:spcPct val="130000"/>
              </a:lnSpc>
            </a:pPr>
            <a:r>
              <a:rPr lang="pt-BR" sz="4400" b="1">
                <a:solidFill>
                  <a:srgbClr val="0070C0"/>
                </a:solidFill>
                <a:latin typeface="Times New Roman" panose="02020603050405020304" pitchFamily="18" charset="0"/>
                <a:ea typeface="Times New Roman" panose="02020603050405020304" pitchFamily="18" charset="0"/>
              </a:rPr>
              <a:t>1.</a:t>
            </a:r>
            <a:r>
              <a:rPr lang="de-DE" sz="4400" b="1">
                <a:solidFill>
                  <a:srgbClr val="0070C0"/>
                </a:solidFill>
                <a:latin typeface="Times New Roman" panose="02020603050405020304" pitchFamily="18" charset="0"/>
                <a:ea typeface="Times New Roman" panose="02020603050405020304" pitchFamily="18" charset="0"/>
              </a:rPr>
              <a:t> Tri thức thể loại bi kịch</a:t>
            </a:r>
            <a:endParaRPr lang="en-GB" sz="440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11268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a:xfrm rot="-10800000">
            <a:off x="7911826" y="-497394"/>
            <a:ext cx="4762349" cy="4504388"/>
          </a:xfrm>
          <a:custGeom>
            <a:avLst/>
            <a:gdLst/>
            <a:ahLst/>
            <a:cxnLst/>
            <a:rect l="l" t="t" r="r" b="b"/>
            <a:pathLst>
              <a:path w="7143523" h="6756582">
                <a:moveTo>
                  <a:pt x="0" y="0"/>
                </a:moveTo>
                <a:lnTo>
                  <a:pt x="7143523" y="0"/>
                </a:lnTo>
                <a:lnTo>
                  <a:pt x="7143523" y="6756583"/>
                </a:lnTo>
                <a:lnTo>
                  <a:pt x="0" y="6756583"/>
                </a:lnTo>
                <a:lnTo>
                  <a:pt x="0" y="0"/>
                </a:lnTo>
                <a:close/>
              </a:path>
            </a:pathLst>
          </a:custGeom>
          <a:blipFill>
            <a:blip r:embed="rId2"/>
            <a:stretch>
              <a:fillRect/>
            </a:stretch>
          </a:blipFill>
        </p:spPr>
      </p:sp>
      <p:sp>
        <p:nvSpPr>
          <p:cNvPr id="9" name="Freeform 9"/>
          <p:cNvSpPr/>
          <p:nvPr/>
        </p:nvSpPr>
        <p:spPr>
          <a:xfrm rot="-10800000" flipH="1">
            <a:off x="-637254" y="-642486"/>
            <a:ext cx="4762349" cy="4504388"/>
          </a:xfrm>
          <a:custGeom>
            <a:avLst/>
            <a:gdLst/>
            <a:ahLst/>
            <a:cxnLst/>
            <a:rect l="l" t="t" r="r" b="b"/>
            <a:pathLst>
              <a:path w="7143523" h="6756582">
                <a:moveTo>
                  <a:pt x="7143523" y="0"/>
                </a:moveTo>
                <a:lnTo>
                  <a:pt x="0" y="0"/>
                </a:lnTo>
                <a:lnTo>
                  <a:pt x="0" y="6756582"/>
                </a:lnTo>
                <a:lnTo>
                  <a:pt x="7143523" y="6756582"/>
                </a:lnTo>
                <a:lnTo>
                  <a:pt x="7143523" y="0"/>
                </a:lnTo>
                <a:close/>
              </a:path>
            </a:pathLst>
          </a:custGeom>
          <a:blipFill>
            <a:blip r:embed="rId2"/>
            <a:stretch>
              <a:fillRect/>
            </a:stretch>
          </a:blipFill>
        </p:spPr>
      </p:sp>
      <p:sp>
        <p:nvSpPr>
          <p:cNvPr id="18" name="TextBox 18"/>
          <p:cNvSpPr txBox="1"/>
          <p:nvPr/>
        </p:nvSpPr>
        <p:spPr>
          <a:xfrm>
            <a:off x="5560520" y="2614955"/>
            <a:ext cx="826175" cy="770596"/>
          </a:xfrm>
          <a:prstGeom prst="rect">
            <a:avLst/>
          </a:prstGeom>
        </p:spPr>
        <p:txBody>
          <a:bodyPr lIns="0" tIns="0" rIns="0" bIns="0" rtlCol="0" anchor="t">
            <a:spAutoFit/>
          </a:bodyPr>
          <a:lstStyle/>
          <a:p>
            <a:pPr marL="0" lvl="1" algn="ctr">
              <a:lnSpc>
                <a:spcPts val="6698"/>
              </a:lnSpc>
              <a:spcBef>
                <a:spcPct val="0"/>
              </a:spcBef>
            </a:pPr>
            <a:r>
              <a:rPr lang="en-US" sz="4266">
                <a:solidFill>
                  <a:srgbClr val="FFFFFF"/>
                </a:solidFill>
                <a:latin typeface="Gaegu Bold"/>
                <a:ea typeface="Gaegu Bold"/>
                <a:cs typeface="Gaegu Bold"/>
                <a:sym typeface="Gaegu Bold"/>
              </a:rPr>
              <a:t>2</a:t>
            </a:r>
          </a:p>
        </p:txBody>
      </p:sp>
      <p:sp>
        <p:nvSpPr>
          <p:cNvPr id="19" name="TextBox 19"/>
          <p:cNvSpPr txBox="1"/>
          <p:nvPr/>
        </p:nvSpPr>
        <p:spPr>
          <a:xfrm>
            <a:off x="9047989" y="2614955"/>
            <a:ext cx="826175" cy="770596"/>
          </a:xfrm>
          <a:prstGeom prst="rect">
            <a:avLst/>
          </a:prstGeom>
        </p:spPr>
        <p:txBody>
          <a:bodyPr lIns="0" tIns="0" rIns="0" bIns="0" rtlCol="0" anchor="t">
            <a:spAutoFit/>
          </a:bodyPr>
          <a:lstStyle/>
          <a:p>
            <a:pPr marL="0" lvl="1" algn="ctr">
              <a:lnSpc>
                <a:spcPts val="6698"/>
              </a:lnSpc>
              <a:spcBef>
                <a:spcPct val="0"/>
              </a:spcBef>
            </a:pPr>
            <a:r>
              <a:rPr lang="en-US" sz="4266">
                <a:solidFill>
                  <a:srgbClr val="FFFFFF"/>
                </a:solidFill>
                <a:latin typeface="Gaegu Bold"/>
                <a:ea typeface="Gaegu Bold"/>
                <a:cs typeface="Gaegu Bold"/>
                <a:sym typeface="Gaegu Bold"/>
              </a:rPr>
              <a:t>3</a:t>
            </a:r>
          </a:p>
        </p:txBody>
      </p:sp>
      <p:sp>
        <p:nvSpPr>
          <p:cNvPr id="20" name="TextBox 20"/>
          <p:cNvSpPr txBox="1"/>
          <p:nvPr/>
        </p:nvSpPr>
        <p:spPr>
          <a:xfrm>
            <a:off x="2197931" y="2614955"/>
            <a:ext cx="826175" cy="770596"/>
          </a:xfrm>
          <a:prstGeom prst="rect">
            <a:avLst/>
          </a:prstGeom>
        </p:spPr>
        <p:txBody>
          <a:bodyPr lIns="0" tIns="0" rIns="0" bIns="0" rtlCol="0" anchor="t">
            <a:spAutoFit/>
          </a:bodyPr>
          <a:lstStyle/>
          <a:p>
            <a:pPr marL="0" lvl="1" algn="ctr">
              <a:lnSpc>
                <a:spcPts val="6698"/>
              </a:lnSpc>
              <a:spcBef>
                <a:spcPct val="0"/>
              </a:spcBef>
            </a:pPr>
            <a:r>
              <a:rPr lang="en-US" sz="4266">
                <a:solidFill>
                  <a:srgbClr val="FFFFFF"/>
                </a:solidFill>
                <a:latin typeface="Gaegu Bold"/>
                <a:ea typeface="Gaegu Bold"/>
                <a:cs typeface="Gaegu Bold"/>
                <a:sym typeface="Gaegu Bold"/>
              </a:rPr>
              <a:t>1</a:t>
            </a:r>
          </a:p>
        </p:txBody>
      </p:sp>
      <p:sp>
        <p:nvSpPr>
          <p:cNvPr id="26" name="Freeform 6"/>
          <p:cNvSpPr/>
          <p:nvPr/>
        </p:nvSpPr>
        <p:spPr>
          <a:xfrm>
            <a:off x="537785" y="4384399"/>
            <a:ext cx="10820400" cy="2840355"/>
          </a:xfrm>
          <a:custGeom>
            <a:avLst/>
            <a:gdLst/>
            <a:ahLst/>
            <a:cxnLst/>
            <a:rect l="l" t="t" r="r" b="b"/>
            <a:pathLst>
              <a:path w="16230600" h="4260532">
                <a:moveTo>
                  <a:pt x="0" y="0"/>
                </a:moveTo>
                <a:lnTo>
                  <a:pt x="16230600" y="0"/>
                </a:lnTo>
                <a:lnTo>
                  <a:pt x="16230600" y="4260532"/>
                </a:lnTo>
                <a:lnTo>
                  <a:pt x="0" y="4260532"/>
                </a:lnTo>
                <a:lnTo>
                  <a:pt x="0" y="0"/>
                </a:lnTo>
                <a:close/>
              </a:path>
            </a:pathLst>
          </a:custGeom>
          <a:blipFill>
            <a:blip r:embed="rId3"/>
            <a:stretch>
              <a:fillRect/>
            </a:stretch>
          </a:blipFill>
        </p:spPr>
      </p:sp>
      <p:sp>
        <p:nvSpPr>
          <p:cNvPr id="2" name="Rectangle 1"/>
          <p:cNvSpPr/>
          <p:nvPr/>
        </p:nvSpPr>
        <p:spPr>
          <a:xfrm>
            <a:off x="2899985" y="196263"/>
            <a:ext cx="6096000" cy="1980286"/>
          </a:xfrm>
          <a:prstGeom prst="rect">
            <a:avLst/>
          </a:prstGeom>
        </p:spPr>
        <p:txBody>
          <a:bodyPr>
            <a:spAutoFit/>
          </a:bodyPr>
          <a:lstStyle/>
          <a:p>
            <a:pPr algn="ctr">
              <a:lnSpc>
                <a:spcPct val="130000"/>
              </a:lnSpc>
            </a:pPr>
            <a:r>
              <a:rPr lang="pt-BR" sz="2667" b="1">
                <a:latin typeface="Times New Roman" panose="02020603050405020304" pitchFamily="18" charset="0"/>
                <a:ea typeface="Calibri" panose="020F0502020204030204" pitchFamily="34" charset="0"/>
              </a:rPr>
              <a:t>Phiếu học tập số 1</a:t>
            </a:r>
            <a:endParaRPr lang="vi-VN" sz="2667" b="1">
              <a:latin typeface="Times New Roman" panose="02020603050405020304" pitchFamily="18" charset="0"/>
              <a:ea typeface="Calibri" panose="020F0502020204030204" pitchFamily="34" charset="0"/>
            </a:endParaRPr>
          </a:p>
          <a:p>
            <a:pPr algn="ctr">
              <a:lnSpc>
                <a:spcPct val="130000"/>
              </a:lnSpc>
            </a:pPr>
            <a:r>
              <a:rPr lang="pt-BR" sz="2667" b="1">
                <a:latin typeface="Times New Roman" panose="02020603050405020304" pitchFamily="18" charset="0"/>
                <a:ea typeface="Calibri" panose="020F0502020204030204" pitchFamily="34" charset="0"/>
              </a:rPr>
              <a:t>Tìm hiểu Tri thức thể loại bi kịch</a:t>
            </a:r>
            <a:endParaRPr lang="en-GB" sz="2667">
              <a:latin typeface="Times New Roman" panose="02020603050405020304" pitchFamily="18" charset="0"/>
              <a:ea typeface="Calibri" panose="020F0502020204030204" pitchFamily="34" charset="0"/>
            </a:endParaRPr>
          </a:p>
          <a:p>
            <a:pPr algn="ctr"/>
            <a:r>
              <a:rPr lang="pt-BR" sz="2667">
                <a:latin typeface="Times New Roman" panose="02020603050405020304" pitchFamily="18" charset="0"/>
                <a:ea typeface="Calibri" panose="020F0502020204030204" pitchFamily="34" charset="0"/>
              </a:rPr>
              <a:t>Đọc mục Tri thức ngữ văn (SHS/tr 117), hoàn thành vào các chỗ trống sau</a:t>
            </a:r>
            <a:endParaRPr lang="en-GB" sz="2667"/>
          </a:p>
        </p:txBody>
      </p:sp>
      <p:sp>
        <p:nvSpPr>
          <p:cNvPr id="4" name="Rounded Rectangle 3"/>
          <p:cNvSpPr/>
          <p:nvPr/>
        </p:nvSpPr>
        <p:spPr>
          <a:xfrm>
            <a:off x="2098287" y="2301996"/>
            <a:ext cx="7806480" cy="3330117"/>
          </a:xfrm>
          <a:prstGeom prst="roundRect">
            <a:avLst/>
          </a:prstGeom>
          <a:solidFill>
            <a:schemeClr val="accent6">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12" name="Rectangle 11"/>
          <p:cNvSpPr/>
          <p:nvPr/>
        </p:nvSpPr>
        <p:spPr>
          <a:xfrm>
            <a:off x="2977718" y="2402388"/>
            <a:ext cx="6096000" cy="3240439"/>
          </a:xfrm>
          <a:prstGeom prst="rect">
            <a:avLst/>
          </a:prstGeom>
        </p:spPr>
        <p:txBody>
          <a:bodyPr>
            <a:spAutoFit/>
          </a:bodyPr>
          <a:lstStyle/>
          <a:p>
            <a:pPr marL="228611" indent="-228611">
              <a:lnSpc>
                <a:spcPct val="130000"/>
              </a:lnSpc>
              <a:buClr>
                <a:srgbClr val="231F20"/>
              </a:buClr>
              <a:buSzPts val="1200"/>
              <a:buFont typeface="+mj-lt"/>
              <a:buAutoNum type="alphaLcPeriod"/>
              <a:tabLst>
                <a:tab pos="215064" algn="l"/>
                <a:tab pos="3476164" algn="l"/>
              </a:tabLst>
            </a:pPr>
            <a:r>
              <a:rPr lang="en-US" sz="2667">
                <a:latin typeface="Times New Roman" panose="02020603050405020304" pitchFamily="18" charset="0"/>
                <a:ea typeface="Times New Roman" panose="02020603050405020304" pitchFamily="18" charset="0"/>
                <a:cs typeface="Times New Roman" panose="02020603050405020304" pitchFamily="18" charset="0"/>
              </a:rPr>
              <a:t>Xung </a:t>
            </a:r>
            <a:r>
              <a:rPr lang="vi-VN" sz="2667">
                <a:latin typeface="Times New Roman" panose="02020603050405020304" pitchFamily="18" charset="0"/>
                <a:ea typeface="Times New Roman" panose="02020603050405020304" pitchFamily="18" charset="0"/>
                <a:cs typeface="Times New Roman" panose="02020603050405020304" pitchFamily="18" charset="0"/>
              </a:rPr>
              <a:t>đột </a:t>
            </a:r>
            <a:r>
              <a:rPr lang="en-US" sz="2667">
                <a:latin typeface="Times New Roman" panose="02020603050405020304" pitchFamily="18" charset="0"/>
                <a:ea typeface="Times New Roman" panose="02020603050405020304" pitchFamily="18" charset="0"/>
                <a:cs typeface="Times New Roman" panose="02020603050405020304" pitchFamily="18" charset="0"/>
              </a:rPr>
              <a:t>trong bi </a:t>
            </a:r>
            <a:r>
              <a:rPr lang="vi-VN" sz="2667">
                <a:latin typeface="Times New Roman" panose="02020603050405020304" pitchFamily="18" charset="0"/>
                <a:ea typeface="Times New Roman" panose="02020603050405020304" pitchFamily="18" charset="0"/>
                <a:cs typeface="Times New Roman" panose="02020603050405020304" pitchFamily="18" charset="0"/>
              </a:rPr>
              <a:t>kịch là </a:t>
            </a:r>
            <a:r>
              <a:rPr lang="en-US" sz="2667">
                <a:latin typeface="Times New Roman" panose="02020603050405020304" pitchFamily="18" charset="0"/>
                <a:ea typeface="Times New Roman" panose="02020603050405020304" pitchFamily="18" charset="0"/>
                <a:cs typeface="Times New Roman" panose="02020603050405020304" pitchFamily="18" charset="0"/>
              </a:rPr>
              <a:t>	</a:t>
            </a:r>
            <a:endParaRPr lang="en-GB" sz="2667">
              <a:latin typeface="Times New Roman" panose="02020603050405020304" pitchFamily="18" charset="0"/>
              <a:ea typeface="Times New Roman" panose="02020603050405020304" pitchFamily="18" charset="0"/>
              <a:cs typeface="Times New Roman" panose="02020603050405020304" pitchFamily="18" charset="0"/>
            </a:endParaRPr>
          </a:p>
          <a:p>
            <a:pPr marL="228611" indent="-228611">
              <a:lnSpc>
                <a:spcPct val="130000"/>
              </a:lnSpc>
              <a:buClr>
                <a:srgbClr val="231F20"/>
              </a:buClr>
              <a:buSzPts val="1200"/>
              <a:buFont typeface="+mj-lt"/>
              <a:buAutoNum type="alphaLcPeriod"/>
              <a:tabLst>
                <a:tab pos="219298" algn="l"/>
                <a:tab pos="3476164" algn="l"/>
              </a:tabLst>
            </a:pPr>
            <a:r>
              <a:rPr lang="en-US" sz="2667">
                <a:latin typeface="Times New Roman" panose="02020603050405020304" pitchFamily="18" charset="0"/>
                <a:ea typeface="Times New Roman" panose="02020603050405020304" pitchFamily="18" charset="0"/>
                <a:cs typeface="Times New Roman" panose="02020603050405020304" pitchFamily="18" charset="0"/>
              </a:rPr>
              <a:t>Xung </a:t>
            </a:r>
            <a:r>
              <a:rPr lang="vi-VN" sz="2667">
                <a:latin typeface="Times New Roman" panose="02020603050405020304" pitchFamily="18" charset="0"/>
                <a:ea typeface="Times New Roman" panose="02020603050405020304" pitchFamily="18" charset="0"/>
                <a:cs typeface="Times New Roman" panose="02020603050405020304" pitchFamily="18" charset="0"/>
              </a:rPr>
              <a:t>đột </a:t>
            </a:r>
            <a:r>
              <a:rPr lang="en-US" sz="2667">
                <a:latin typeface="Times New Roman" panose="02020603050405020304" pitchFamily="18" charset="0"/>
                <a:ea typeface="Times New Roman" panose="02020603050405020304" pitchFamily="18" charset="0"/>
                <a:cs typeface="Times New Roman" panose="02020603050405020304" pitchFamily="18" charset="0"/>
              </a:rPr>
              <a:t>trong bi </a:t>
            </a:r>
            <a:r>
              <a:rPr lang="vi-VN" sz="2667">
                <a:latin typeface="Times New Roman" panose="02020603050405020304" pitchFamily="18" charset="0"/>
                <a:ea typeface="Times New Roman" panose="02020603050405020304" pitchFamily="18" charset="0"/>
                <a:cs typeface="Times New Roman" panose="02020603050405020304" pitchFamily="18" charset="0"/>
              </a:rPr>
              <a:t>kịch nảy </a:t>
            </a:r>
            <a:r>
              <a:rPr lang="en-US" sz="2667">
                <a:latin typeface="Times New Roman" panose="02020603050405020304" pitchFamily="18" charset="0"/>
                <a:ea typeface="Times New Roman" panose="02020603050405020304" pitchFamily="18" charset="0"/>
                <a:cs typeface="Times New Roman" panose="02020603050405020304" pitchFamily="18" charset="0"/>
              </a:rPr>
              <a:t>sinh do 	</a:t>
            </a:r>
            <a:endParaRPr lang="en-GB" sz="2667">
              <a:latin typeface="Times New Roman" panose="02020603050405020304" pitchFamily="18" charset="0"/>
              <a:ea typeface="Times New Roman" panose="02020603050405020304" pitchFamily="18" charset="0"/>
              <a:cs typeface="Times New Roman" panose="02020603050405020304" pitchFamily="18" charset="0"/>
            </a:endParaRPr>
          </a:p>
          <a:p>
            <a:pPr marL="228611" indent="-228611">
              <a:lnSpc>
                <a:spcPct val="130000"/>
              </a:lnSpc>
              <a:buClr>
                <a:srgbClr val="231F20"/>
              </a:buClr>
              <a:buSzPts val="1200"/>
              <a:buFont typeface="+mj-lt"/>
              <a:buAutoNum type="alphaLcPeriod"/>
              <a:tabLst>
                <a:tab pos="212947" algn="l"/>
                <a:tab pos="3476164" algn="l"/>
              </a:tabLst>
            </a:pPr>
            <a:r>
              <a:rPr lang="vi-VN" sz="2667">
                <a:latin typeface="Times New Roman" panose="02020603050405020304" pitchFamily="18" charset="0"/>
                <a:ea typeface="Times New Roman" panose="02020603050405020304" pitchFamily="18" charset="0"/>
                <a:cs typeface="Times New Roman" panose="02020603050405020304" pitchFamily="18" charset="0"/>
              </a:rPr>
              <a:t>Nhân vật bi kịch là những con người 	</a:t>
            </a:r>
            <a:endParaRPr lang="en-GB" sz="2667">
              <a:latin typeface="Times New Roman" panose="02020603050405020304" pitchFamily="18" charset="0"/>
              <a:ea typeface="Times New Roman" panose="02020603050405020304" pitchFamily="18" charset="0"/>
              <a:cs typeface="Times New Roman" panose="02020603050405020304" pitchFamily="18" charset="0"/>
            </a:endParaRPr>
          </a:p>
          <a:p>
            <a:pPr marL="228611" indent="-228611">
              <a:lnSpc>
                <a:spcPct val="130000"/>
              </a:lnSpc>
              <a:buClr>
                <a:srgbClr val="231F20"/>
              </a:buClr>
              <a:buSzPts val="1200"/>
              <a:buFont typeface="+mj-lt"/>
              <a:buAutoNum type="alphaLcPeriod"/>
              <a:tabLst>
                <a:tab pos="223108" algn="l"/>
                <a:tab pos="3476164" algn="l"/>
              </a:tabLst>
            </a:pPr>
            <a:r>
              <a:rPr lang="vi-VN" sz="2667">
                <a:latin typeface="Times New Roman" panose="02020603050405020304" pitchFamily="18" charset="0"/>
                <a:ea typeface="Times New Roman" panose="02020603050405020304" pitchFamily="18" charset="0"/>
                <a:cs typeface="Times New Roman" panose="02020603050405020304" pitchFamily="18" charset="0"/>
              </a:rPr>
              <a:t>Lời thoại </a:t>
            </a:r>
            <a:r>
              <a:rPr lang="en-US" sz="2667">
                <a:latin typeface="Times New Roman" panose="02020603050405020304" pitchFamily="18" charset="0"/>
                <a:ea typeface="Times New Roman" panose="02020603050405020304" pitchFamily="18" charset="0"/>
                <a:cs typeface="Times New Roman" panose="02020603050405020304" pitchFamily="18" charset="0"/>
              </a:rPr>
              <a:t>trong bi </a:t>
            </a:r>
            <a:r>
              <a:rPr lang="vi-VN" sz="2667">
                <a:latin typeface="Times New Roman" panose="02020603050405020304" pitchFamily="18" charset="0"/>
                <a:ea typeface="Times New Roman" panose="02020603050405020304" pitchFamily="18" charset="0"/>
                <a:cs typeface="Times New Roman" panose="02020603050405020304" pitchFamily="18" charset="0"/>
              </a:rPr>
              <a:t>kịch </a:t>
            </a:r>
            <a:r>
              <a:rPr lang="en-US" sz="2667">
                <a:latin typeface="Times New Roman" panose="02020603050405020304" pitchFamily="18" charset="0"/>
                <a:ea typeface="Times New Roman" panose="02020603050405020304" pitchFamily="18" charset="0"/>
                <a:cs typeface="Times New Roman" panose="02020603050405020304" pitchFamily="18" charset="0"/>
              </a:rPr>
              <a:t>	</a:t>
            </a:r>
            <a:endParaRPr lang="en-GB" sz="2667">
              <a:latin typeface="Times New Roman" panose="02020603050405020304" pitchFamily="18" charset="0"/>
              <a:ea typeface="Times New Roman" panose="02020603050405020304" pitchFamily="18" charset="0"/>
              <a:cs typeface="Times New Roman" panose="02020603050405020304" pitchFamily="18" charset="0"/>
            </a:endParaRPr>
          </a:p>
          <a:p>
            <a:pPr marL="228611" indent="-228611">
              <a:lnSpc>
                <a:spcPct val="130000"/>
              </a:lnSpc>
              <a:buClr>
                <a:srgbClr val="231F20"/>
              </a:buClr>
              <a:buSzPts val="1200"/>
              <a:buFont typeface="+mj-lt"/>
              <a:buAutoNum type="alphaLcPeriod"/>
              <a:tabLst>
                <a:tab pos="212947" algn="l"/>
                <a:tab pos="3476164" algn="l"/>
              </a:tabLst>
            </a:pPr>
            <a:r>
              <a:rPr lang="vi-VN" sz="2667">
                <a:latin typeface="Times New Roman" panose="02020603050405020304" pitchFamily="18" charset="0"/>
                <a:ea typeface="Times New Roman" panose="02020603050405020304" pitchFamily="18" charset="0"/>
                <a:cs typeface="Times New Roman" panose="02020603050405020304" pitchFamily="18" charset="0"/>
              </a:rPr>
              <a:t>Đề tài của bi kịch thường 	</a:t>
            </a:r>
            <a:endParaRPr lang="en-GB" sz="2667">
              <a:latin typeface="Times New Roman" panose="02020603050405020304" pitchFamily="18" charset="0"/>
              <a:ea typeface="Times New Roman" panose="02020603050405020304" pitchFamily="18" charset="0"/>
              <a:cs typeface="Times New Roman" panose="02020603050405020304" pitchFamily="18" charset="0"/>
            </a:endParaRPr>
          </a:p>
          <a:p>
            <a:pPr marL="228611" indent="-228611">
              <a:lnSpc>
                <a:spcPct val="130000"/>
              </a:lnSpc>
              <a:buClr>
                <a:srgbClr val="231F20"/>
              </a:buClr>
              <a:buSzPts val="1200"/>
              <a:buFont typeface="+mj-lt"/>
              <a:buAutoNum type="alphaLcPeriod"/>
              <a:tabLst>
                <a:tab pos="212947" algn="l"/>
                <a:tab pos="3476164" algn="l"/>
              </a:tabLst>
            </a:pPr>
            <a:r>
              <a:rPr lang="vi-VN" sz="2667">
                <a:latin typeface="Times New Roman" panose="02020603050405020304" pitchFamily="18" charset="0"/>
                <a:ea typeface="Times New Roman" panose="02020603050405020304" pitchFamily="18" charset="0"/>
                <a:cs typeface="Times New Roman" panose="02020603050405020304" pitchFamily="18" charset="0"/>
              </a:rPr>
              <a:t>Cốt truyện của bi kịch </a:t>
            </a:r>
            <a:r>
              <a:rPr lang="vi-VN" sz="867">
                <a:latin typeface="Times New Roman" panose="02020603050405020304" pitchFamily="18" charset="0"/>
                <a:ea typeface="Times New Roman" panose="02020603050405020304" pitchFamily="18" charset="0"/>
                <a:cs typeface="Times New Roman" panose="02020603050405020304" pitchFamily="18" charset="0"/>
              </a:rPr>
              <a:t>	</a:t>
            </a:r>
            <a:endParaRPr lang="en-GB" sz="867">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72299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7053" y="0"/>
            <a:ext cx="5289347" cy="4241801"/>
          </a:xfrm>
          <a:custGeom>
            <a:avLst/>
            <a:gdLst/>
            <a:ahLst/>
            <a:cxnLst/>
            <a:rect l="l" t="t" r="r" b="b"/>
            <a:pathLst>
              <a:path w="11900768" h="4046261">
                <a:moveTo>
                  <a:pt x="0" y="0"/>
                </a:moveTo>
                <a:lnTo>
                  <a:pt x="11900768" y="0"/>
                </a:lnTo>
                <a:lnTo>
                  <a:pt x="11900768" y="4046261"/>
                </a:lnTo>
                <a:lnTo>
                  <a:pt x="0" y="4046261"/>
                </a:lnTo>
                <a:lnTo>
                  <a:pt x="0" y="0"/>
                </a:lnTo>
                <a:close/>
              </a:path>
            </a:pathLst>
          </a:custGeom>
          <a:blipFill>
            <a:blip r:embed="rId2">
              <a:alphaModFix amt="42000"/>
              <a:extLst>
                <a:ext uri="{96DAC541-7B7A-43D3-8B79-37D633B846F1}">
                  <asvg:svgBlip xmlns:asvg="http://schemas.microsoft.com/office/drawing/2016/SVG/main" r:embed="rId3"/>
                </a:ext>
              </a:extLst>
            </a:blip>
            <a:stretch>
              <a:fillRect/>
            </a:stretch>
          </a:blipFill>
        </p:spPr>
      </p:sp>
      <p:sp>
        <p:nvSpPr>
          <p:cNvPr id="3" name="Freeform 3"/>
          <p:cNvSpPr/>
          <p:nvPr/>
        </p:nvSpPr>
        <p:spPr>
          <a:xfrm>
            <a:off x="9400268" y="4606647"/>
            <a:ext cx="3043765" cy="2602419"/>
          </a:xfrm>
          <a:custGeom>
            <a:avLst/>
            <a:gdLst/>
            <a:ahLst/>
            <a:cxnLst/>
            <a:rect l="l" t="t" r="r" b="b"/>
            <a:pathLst>
              <a:path w="4565648" h="3903629">
                <a:moveTo>
                  <a:pt x="0" y="0"/>
                </a:moveTo>
                <a:lnTo>
                  <a:pt x="4565649" y="0"/>
                </a:lnTo>
                <a:lnTo>
                  <a:pt x="4565649" y="3903629"/>
                </a:lnTo>
                <a:lnTo>
                  <a:pt x="0" y="3903629"/>
                </a:lnTo>
                <a:lnTo>
                  <a:pt x="0" y="0"/>
                </a:lnTo>
                <a:close/>
              </a:path>
            </a:pathLst>
          </a:custGeom>
          <a:blipFill>
            <a:blip r:embed="rId4"/>
            <a:stretch>
              <a:fillRect/>
            </a:stretch>
          </a:blipFill>
        </p:spPr>
      </p:sp>
      <p:sp>
        <p:nvSpPr>
          <p:cNvPr id="4" name="Freeform 4"/>
          <p:cNvSpPr/>
          <p:nvPr/>
        </p:nvSpPr>
        <p:spPr>
          <a:xfrm>
            <a:off x="-1309178" y="3601627"/>
            <a:ext cx="3097888" cy="3607439"/>
          </a:xfrm>
          <a:custGeom>
            <a:avLst/>
            <a:gdLst/>
            <a:ahLst/>
            <a:cxnLst/>
            <a:rect l="l" t="t" r="r" b="b"/>
            <a:pathLst>
              <a:path w="4646832" h="5411159">
                <a:moveTo>
                  <a:pt x="0" y="0"/>
                </a:moveTo>
                <a:lnTo>
                  <a:pt x="4646832" y="0"/>
                </a:lnTo>
                <a:lnTo>
                  <a:pt x="4646832" y="5411159"/>
                </a:lnTo>
                <a:lnTo>
                  <a:pt x="0" y="5411159"/>
                </a:lnTo>
                <a:lnTo>
                  <a:pt x="0" y="0"/>
                </a:lnTo>
                <a:close/>
              </a:path>
            </a:pathLst>
          </a:custGeom>
          <a:blipFill>
            <a:blip r:embed="rId5"/>
            <a:stretch>
              <a:fillRect/>
            </a:stretch>
          </a:blipFill>
        </p:spPr>
      </p:sp>
      <p:sp>
        <p:nvSpPr>
          <p:cNvPr id="5" name="Freeform 5"/>
          <p:cNvSpPr/>
          <p:nvPr/>
        </p:nvSpPr>
        <p:spPr>
          <a:xfrm>
            <a:off x="494983" y="5260590"/>
            <a:ext cx="1293727" cy="1823221"/>
          </a:xfrm>
          <a:custGeom>
            <a:avLst/>
            <a:gdLst/>
            <a:ahLst/>
            <a:cxnLst/>
            <a:rect l="l" t="t" r="r" b="b"/>
            <a:pathLst>
              <a:path w="1940590" h="2734831">
                <a:moveTo>
                  <a:pt x="0" y="0"/>
                </a:moveTo>
                <a:lnTo>
                  <a:pt x="1940590" y="0"/>
                </a:lnTo>
                <a:lnTo>
                  <a:pt x="1940590" y="2734830"/>
                </a:lnTo>
                <a:lnTo>
                  <a:pt x="0" y="2734830"/>
                </a:lnTo>
                <a:lnTo>
                  <a:pt x="0" y="0"/>
                </a:lnTo>
                <a:close/>
              </a:path>
            </a:pathLst>
          </a:custGeom>
          <a:blipFill>
            <a:blip r:embed="rId6"/>
            <a:stretch>
              <a:fillRect/>
            </a:stretch>
          </a:blipFill>
        </p:spPr>
      </p:sp>
      <p:sp>
        <p:nvSpPr>
          <p:cNvPr id="6" name="Freeform 6"/>
          <p:cNvSpPr/>
          <p:nvPr/>
        </p:nvSpPr>
        <p:spPr>
          <a:xfrm>
            <a:off x="340431" y="5036058"/>
            <a:ext cx="10820400" cy="2272284"/>
          </a:xfrm>
          <a:custGeom>
            <a:avLst/>
            <a:gdLst/>
            <a:ahLst/>
            <a:cxnLst/>
            <a:rect l="l" t="t" r="r" b="b"/>
            <a:pathLst>
              <a:path w="16230600" h="3408426">
                <a:moveTo>
                  <a:pt x="0" y="0"/>
                </a:moveTo>
                <a:lnTo>
                  <a:pt x="16230600" y="0"/>
                </a:lnTo>
                <a:lnTo>
                  <a:pt x="16230600" y="3408426"/>
                </a:lnTo>
                <a:lnTo>
                  <a:pt x="0" y="3408426"/>
                </a:lnTo>
                <a:lnTo>
                  <a:pt x="0" y="0"/>
                </a:lnTo>
                <a:close/>
              </a:path>
            </a:pathLst>
          </a:custGeom>
          <a:blipFill>
            <a:blip r:embed="rId7"/>
            <a:stretch>
              <a:fillRect/>
            </a:stretch>
          </a:blipFill>
        </p:spPr>
      </p:sp>
      <p:sp>
        <p:nvSpPr>
          <p:cNvPr id="8" name="TextBox 8"/>
          <p:cNvSpPr txBox="1"/>
          <p:nvPr/>
        </p:nvSpPr>
        <p:spPr>
          <a:xfrm>
            <a:off x="1320800" y="454825"/>
            <a:ext cx="3403369" cy="359073"/>
          </a:xfrm>
          <a:prstGeom prst="rect">
            <a:avLst/>
          </a:prstGeom>
        </p:spPr>
        <p:txBody>
          <a:bodyPr wrap="square" lIns="0" tIns="0" rIns="0" bIns="0" rtlCol="0" anchor="t">
            <a:spAutoFit/>
          </a:bodyPr>
          <a:lstStyle/>
          <a:p>
            <a:pPr algn="ctr">
              <a:lnSpc>
                <a:spcPts val="2831"/>
              </a:lnSpc>
            </a:pPr>
            <a:r>
              <a:rPr lang="de-DE" sz="2933" b="1">
                <a:latin typeface="Times New Roman" panose="02020603050405020304" pitchFamily="18" charset="0"/>
                <a:cs typeface="Times New Roman" panose="02020603050405020304" pitchFamily="18" charset="0"/>
              </a:rPr>
              <a:t>Xung đột trong kịch</a:t>
            </a:r>
            <a:r>
              <a:rPr lang="de-DE" sz="2933">
                <a:latin typeface="Times New Roman" panose="02020603050405020304" pitchFamily="18" charset="0"/>
                <a:cs typeface="Times New Roman" panose="02020603050405020304" pitchFamily="18" charset="0"/>
              </a:rPr>
              <a:t> </a:t>
            </a:r>
            <a:endParaRPr lang="en-US" sz="2933">
              <a:solidFill>
                <a:srgbClr val="805B5B"/>
              </a:solidFill>
              <a:latin typeface="Times New Roman" panose="02020603050405020304" pitchFamily="18" charset="0"/>
              <a:ea typeface="Marykate"/>
              <a:cs typeface="Times New Roman" panose="02020603050405020304" pitchFamily="18" charset="0"/>
              <a:sym typeface="Marykate"/>
            </a:endParaRPr>
          </a:p>
        </p:txBody>
      </p:sp>
      <p:sp>
        <p:nvSpPr>
          <p:cNvPr id="9" name="Freeform 2"/>
          <p:cNvSpPr/>
          <p:nvPr/>
        </p:nvSpPr>
        <p:spPr>
          <a:xfrm>
            <a:off x="5626045" y="0"/>
            <a:ext cx="6558698" cy="4936782"/>
          </a:xfrm>
          <a:custGeom>
            <a:avLst/>
            <a:gdLst/>
            <a:ahLst/>
            <a:cxnLst/>
            <a:rect l="l" t="t" r="r" b="b"/>
            <a:pathLst>
              <a:path w="11900768" h="4046261">
                <a:moveTo>
                  <a:pt x="0" y="0"/>
                </a:moveTo>
                <a:lnTo>
                  <a:pt x="11900768" y="0"/>
                </a:lnTo>
                <a:lnTo>
                  <a:pt x="11900768" y="4046261"/>
                </a:lnTo>
                <a:lnTo>
                  <a:pt x="0" y="4046261"/>
                </a:lnTo>
                <a:lnTo>
                  <a:pt x="0" y="0"/>
                </a:lnTo>
                <a:close/>
              </a:path>
            </a:pathLst>
          </a:custGeom>
          <a:blipFill>
            <a:blip r:embed="rId2">
              <a:alphaModFix amt="42000"/>
              <a:extLst>
                <a:ext uri="{96DAC541-7B7A-43D3-8B79-37D633B846F1}">
                  <asvg:svgBlip xmlns:asvg="http://schemas.microsoft.com/office/drawing/2016/SVG/main" r:embed="rId3"/>
                </a:ext>
              </a:extLst>
            </a:blip>
            <a:stretch>
              <a:fillRect/>
            </a:stretch>
          </a:blipFill>
        </p:spPr>
      </p:sp>
      <p:sp>
        <p:nvSpPr>
          <p:cNvPr id="10" name="TextBox 8"/>
          <p:cNvSpPr txBox="1"/>
          <p:nvPr/>
        </p:nvSpPr>
        <p:spPr>
          <a:xfrm>
            <a:off x="7242188" y="407405"/>
            <a:ext cx="3403369" cy="359073"/>
          </a:xfrm>
          <a:prstGeom prst="rect">
            <a:avLst/>
          </a:prstGeom>
        </p:spPr>
        <p:txBody>
          <a:bodyPr wrap="square" lIns="0" tIns="0" rIns="0" bIns="0" rtlCol="0" anchor="t">
            <a:spAutoFit/>
          </a:bodyPr>
          <a:lstStyle/>
          <a:p>
            <a:pPr algn="ctr">
              <a:lnSpc>
                <a:spcPts val="2831"/>
              </a:lnSpc>
            </a:pPr>
            <a:r>
              <a:rPr lang="en-US" sz="2933" b="1">
                <a:latin typeface="Times New Roman" panose="02020603050405020304" pitchFamily="18" charset="0"/>
                <a:cs typeface="Times New Roman" panose="02020603050405020304" pitchFamily="18" charset="0"/>
              </a:rPr>
              <a:t>Nhân vật </a:t>
            </a:r>
            <a:r>
              <a:rPr lang="vi-VN" sz="2933" b="1">
                <a:latin typeface="Times New Roman" panose="02020603050405020304" pitchFamily="18" charset="0"/>
                <a:cs typeface="Times New Roman" panose="02020603050405020304" pitchFamily="18" charset="0"/>
              </a:rPr>
              <a:t>bi </a:t>
            </a:r>
            <a:r>
              <a:rPr lang="en-US" sz="2933" b="1">
                <a:latin typeface="Times New Roman" panose="02020603050405020304" pitchFamily="18" charset="0"/>
                <a:cs typeface="Times New Roman" panose="02020603050405020304" pitchFamily="18" charset="0"/>
              </a:rPr>
              <a:t>kịch</a:t>
            </a:r>
            <a:endParaRPr lang="en-US" sz="2933">
              <a:solidFill>
                <a:srgbClr val="805B5B"/>
              </a:solidFill>
              <a:latin typeface="Times New Roman" panose="02020603050405020304" pitchFamily="18" charset="0"/>
              <a:ea typeface="Marykate"/>
              <a:cs typeface="Times New Roman" panose="02020603050405020304" pitchFamily="18" charset="0"/>
              <a:sym typeface="Marykate"/>
            </a:endParaRPr>
          </a:p>
        </p:txBody>
      </p:sp>
      <p:sp>
        <p:nvSpPr>
          <p:cNvPr id="11" name="Rectangle 10"/>
          <p:cNvSpPr/>
          <p:nvPr/>
        </p:nvSpPr>
        <p:spPr>
          <a:xfrm>
            <a:off x="812800" y="1243309"/>
            <a:ext cx="4197497" cy="1734064"/>
          </a:xfrm>
          <a:prstGeom prst="rect">
            <a:avLst/>
          </a:prstGeom>
        </p:spPr>
        <p:txBody>
          <a:bodyPr wrap="square">
            <a:spAutoFit/>
          </a:bodyPr>
          <a:lstStyle/>
          <a:p>
            <a:pPr algn="just"/>
            <a:r>
              <a:rPr lang="vi-VN" sz="2667">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a:t>
            </a:r>
            <a:r>
              <a:rPr lang="de-DE" sz="2667">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à</a:t>
            </a:r>
            <a:r>
              <a:rPr lang="de-DE" sz="2667"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667">
                <a:latin typeface="Times New Roman" panose="02020603050405020304" pitchFamily="18" charset="0"/>
                <a:ea typeface="Times New Roman" panose="02020603050405020304" pitchFamily="18" charset="0"/>
                <a:cs typeface="Times New Roman" panose="02020603050405020304" pitchFamily="18" charset="0"/>
              </a:rPr>
              <a:t>xung đột không thể giải quyết giữa khát vọng cao đẹp của con người với khả năng, tình thế thực hiện.</a:t>
            </a:r>
            <a:endParaRPr lang="en-GB" sz="2667">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Rectangle 11"/>
          <p:cNvSpPr/>
          <p:nvPr/>
        </p:nvSpPr>
        <p:spPr>
          <a:xfrm>
            <a:off x="6102147" y="1014310"/>
            <a:ext cx="5683453" cy="3375796"/>
          </a:xfrm>
          <a:prstGeom prst="rect">
            <a:avLst/>
          </a:prstGeom>
        </p:spPr>
        <p:txBody>
          <a:bodyPr wrap="square">
            <a:spAutoFit/>
          </a:bodyPr>
          <a:lstStyle/>
          <a:p>
            <a:pPr algn="just"/>
            <a:r>
              <a:rPr lang="vi-VN" sz="2667">
                <a:latin typeface="Times New Roman" panose="02020603050405020304" pitchFamily="18" charset="0"/>
                <a:ea typeface="Times New Roman" panose="02020603050405020304" pitchFamily="18" charset="0"/>
                <a:cs typeface="Times New Roman" panose="02020603050405020304" pitchFamily="18" charset="0"/>
              </a:rPr>
              <a:t>Là những con người có sức mạnh lớn lao, phẩm chất cao cả, mang trong mình những lí tưởng, khát vọng đẹp đẽ,... nhưng phải đối mặt với số phận nghiệt ngã, những quyết định khó khăn, sự không thuận lợi của hoàn cảnh,...</a:t>
            </a:r>
            <a:endParaRPr lang="en-GB" sz="2667">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vi-VN" sz="2667" b="1">
                <a:latin typeface="Times New Roman" panose="02020603050405020304" pitchFamily="18" charset="0"/>
                <a:ea typeface="Times New Roman" panose="02020603050405020304" pitchFamily="18" charset="0"/>
                <a:cs typeface="Times New Roman" panose="02020603050405020304" pitchFamily="18" charset="0"/>
              </a:rPr>
              <a:t>Phẩm chất, khát vọng &gt; &lt; Số phận, hoàn cảnh</a:t>
            </a:r>
            <a:endParaRPr lang="en-GB" sz="2667" b="1">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6229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ircle(in)">
                                      <p:cBhvr>
                                        <p:cTn id="24" dur="2000"/>
                                        <p:tgtEl>
                                          <p:spTgt spid="9"/>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2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0" y="1075492"/>
            <a:ext cx="12192000" cy="4843326"/>
            <a:chOff x="0" y="0"/>
            <a:chExt cx="4816593" cy="1081858"/>
          </a:xfrm>
        </p:grpSpPr>
        <p:sp>
          <p:nvSpPr>
            <p:cNvPr id="6" name="Freeform 6"/>
            <p:cNvSpPr/>
            <p:nvPr/>
          </p:nvSpPr>
          <p:spPr>
            <a:xfrm>
              <a:off x="0" y="0"/>
              <a:ext cx="4816592" cy="1081858"/>
            </a:xfrm>
            <a:custGeom>
              <a:avLst/>
              <a:gdLst/>
              <a:ahLst/>
              <a:cxnLst/>
              <a:rect l="l" t="t" r="r" b="b"/>
              <a:pathLst>
                <a:path w="4816592" h="1081858">
                  <a:moveTo>
                    <a:pt x="0" y="0"/>
                  </a:moveTo>
                  <a:lnTo>
                    <a:pt x="4816592" y="0"/>
                  </a:lnTo>
                  <a:lnTo>
                    <a:pt x="4816592" y="1081858"/>
                  </a:lnTo>
                  <a:lnTo>
                    <a:pt x="0" y="1081858"/>
                  </a:lnTo>
                  <a:close/>
                </a:path>
              </a:pathLst>
            </a:custGeom>
            <a:solidFill>
              <a:srgbClr val="FFE8A5">
                <a:alpha val="49804"/>
              </a:srgbClr>
            </a:solidFill>
          </p:spPr>
        </p:sp>
        <p:sp>
          <p:nvSpPr>
            <p:cNvPr id="7" name="TextBox 7"/>
            <p:cNvSpPr txBox="1"/>
            <p:nvPr/>
          </p:nvSpPr>
          <p:spPr>
            <a:xfrm>
              <a:off x="0" y="-114300"/>
              <a:ext cx="4816593" cy="1196158"/>
            </a:xfrm>
            <a:prstGeom prst="rect">
              <a:avLst/>
            </a:prstGeom>
          </p:spPr>
          <p:txBody>
            <a:bodyPr lIns="33867" tIns="33867" rIns="33867" bIns="33867" rtlCol="0" anchor="ctr"/>
            <a:lstStyle/>
            <a:p>
              <a:pPr algn="ctr">
                <a:lnSpc>
                  <a:spcPts val="2315"/>
                </a:lnSpc>
              </a:pPr>
              <a:endParaRPr sz="1200">
                <a:solidFill>
                  <a:prstClr val="black"/>
                </a:solidFill>
              </a:endParaRPr>
            </a:p>
          </p:txBody>
        </p:sp>
      </p:grpSp>
      <p:sp>
        <p:nvSpPr>
          <p:cNvPr id="8" name="Freeform 8"/>
          <p:cNvSpPr/>
          <p:nvPr/>
        </p:nvSpPr>
        <p:spPr>
          <a:xfrm rot="-10800000">
            <a:off x="7911826" y="-497394"/>
            <a:ext cx="4762349" cy="4504388"/>
          </a:xfrm>
          <a:custGeom>
            <a:avLst/>
            <a:gdLst/>
            <a:ahLst/>
            <a:cxnLst/>
            <a:rect l="l" t="t" r="r" b="b"/>
            <a:pathLst>
              <a:path w="7143523" h="6756582">
                <a:moveTo>
                  <a:pt x="0" y="0"/>
                </a:moveTo>
                <a:lnTo>
                  <a:pt x="7143523" y="0"/>
                </a:lnTo>
                <a:lnTo>
                  <a:pt x="7143523" y="6756583"/>
                </a:lnTo>
                <a:lnTo>
                  <a:pt x="0" y="6756583"/>
                </a:lnTo>
                <a:lnTo>
                  <a:pt x="0" y="0"/>
                </a:lnTo>
                <a:close/>
              </a:path>
            </a:pathLst>
          </a:custGeom>
          <a:blipFill>
            <a:blip r:embed="rId2"/>
            <a:stretch>
              <a:fillRect/>
            </a:stretch>
          </a:blipFill>
        </p:spPr>
      </p:sp>
      <p:sp>
        <p:nvSpPr>
          <p:cNvPr id="9" name="Freeform 9"/>
          <p:cNvSpPr/>
          <p:nvPr/>
        </p:nvSpPr>
        <p:spPr>
          <a:xfrm rot="-10800000" flipH="1">
            <a:off x="-637254" y="-642486"/>
            <a:ext cx="4762349" cy="4504388"/>
          </a:xfrm>
          <a:custGeom>
            <a:avLst/>
            <a:gdLst/>
            <a:ahLst/>
            <a:cxnLst/>
            <a:rect l="l" t="t" r="r" b="b"/>
            <a:pathLst>
              <a:path w="7143523" h="6756582">
                <a:moveTo>
                  <a:pt x="7143523" y="0"/>
                </a:moveTo>
                <a:lnTo>
                  <a:pt x="0" y="0"/>
                </a:lnTo>
                <a:lnTo>
                  <a:pt x="0" y="6756582"/>
                </a:lnTo>
                <a:lnTo>
                  <a:pt x="7143523" y="6756582"/>
                </a:lnTo>
                <a:lnTo>
                  <a:pt x="7143523" y="0"/>
                </a:lnTo>
                <a:close/>
              </a:path>
            </a:pathLst>
          </a:custGeom>
          <a:blipFill>
            <a:blip r:embed="rId2"/>
            <a:stretch>
              <a:fillRect/>
            </a:stretch>
          </a:blipFill>
        </p:spPr>
      </p:sp>
      <p:grpSp>
        <p:nvGrpSpPr>
          <p:cNvPr id="12" name="Group 12"/>
          <p:cNvGrpSpPr/>
          <p:nvPr/>
        </p:nvGrpSpPr>
        <p:grpSpPr>
          <a:xfrm>
            <a:off x="1768112" y="720625"/>
            <a:ext cx="826175" cy="826175"/>
            <a:chOff x="0" y="0"/>
            <a:chExt cx="6350000" cy="6350000"/>
          </a:xfrm>
          <a:scene3d>
            <a:camera prst="orthographicFront">
              <a:rot lat="0" lon="0" rev="0"/>
            </a:camera>
            <a:lightRig rig="glow" dir="t">
              <a:rot lat="0" lon="0" rev="4800000"/>
            </a:lightRig>
          </a:scene3d>
        </p:grpSpPr>
        <p:sp>
          <p:nvSpPr>
            <p:cNvPr id="13" name="Freeform 1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9658"/>
            </a:solidFill>
            <a:ln>
              <a:noFill/>
            </a:ln>
            <a:effectLst>
              <a:outerShdw blurRad="190500" dist="228600" dir="2700000" algn="ctr">
                <a:srgbClr val="000000">
                  <a:alpha val="30000"/>
                </a:srgbClr>
              </a:outerShdw>
            </a:effectLst>
            <a:sp3d prstMaterial="matte">
              <a:bevelT w="127000" h="63500"/>
            </a:sp3d>
          </p:spPr>
        </p:sp>
      </p:grpSp>
      <p:grpSp>
        <p:nvGrpSpPr>
          <p:cNvPr id="14" name="Group 14"/>
          <p:cNvGrpSpPr/>
          <p:nvPr/>
        </p:nvGrpSpPr>
        <p:grpSpPr>
          <a:xfrm>
            <a:off x="5340594" y="679599"/>
            <a:ext cx="826175" cy="826175"/>
            <a:chOff x="0" y="0"/>
            <a:chExt cx="6350000" cy="6350000"/>
          </a:xfrm>
          <a:scene3d>
            <a:camera prst="orthographicFront">
              <a:rot lat="0" lon="0" rev="0"/>
            </a:camera>
            <a:lightRig rig="glow" dir="t">
              <a:rot lat="0" lon="0" rev="4800000"/>
            </a:lightRig>
          </a:scene3d>
        </p:grpSpPr>
        <p:sp>
          <p:nvSpPr>
            <p:cNvPr id="15" name="Freeform 1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9658"/>
            </a:solidFill>
            <a:ln>
              <a:noFill/>
            </a:ln>
            <a:effectLst>
              <a:outerShdw blurRad="190500" dist="228600" dir="2700000" algn="ctr">
                <a:srgbClr val="000000">
                  <a:alpha val="30000"/>
                </a:srgbClr>
              </a:outerShdw>
            </a:effectLst>
            <a:sp3d prstMaterial="matte">
              <a:bevelT w="127000" h="63500"/>
            </a:sp3d>
          </p:spPr>
        </p:sp>
      </p:grpSp>
      <p:grpSp>
        <p:nvGrpSpPr>
          <p:cNvPr id="16" name="Group 16"/>
          <p:cNvGrpSpPr/>
          <p:nvPr/>
        </p:nvGrpSpPr>
        <p:grpSpPr>
          <a:xfrm>
            <a:off x="8890001" y="783533"/>
            <a:ext cx="826175" cy="826175"/>
            <a:chOff x="0" y="0"/>
            <a:chExt cx="6350000" cy="6350000"/>
          </a:xfrm>
          <a:scene3d>
            <a:camera prst="orthographicFront">
              <a:rot lat="0" lon="0" rev="0"/>
            </a:camera>
            <a:lightRig rig="glow" dir="t">
              <a:rot lat="0" lon="0" rev="4800000"/>
            </a:lightRig>
          </a:scene3d>
        </p:grpSpPr>
        <p:sp>
          <p:nvSpPr>
            <p:cNvPr id="17" name="Freeform 1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9658"/>
            </a:solidFill>
            <a:ln>
              <a:noFill/>
            </a:ln>
            <a:effectLst>
              <a:outerShdw blurRad="190500" dist="228600" dir="2700000" algn="ctr">
                <a:srgbClr val="000000">
                  <a:alpha val="30000"/>
                </a:srgbClr>
              </a:outerShdw>
            </a:effectLst>
            <a:sp3d prstMaterial="matte">
              <a:bevelT w="127000" h="63500"/>
            </a:sp3d>
          </p:spPr>
        </p:sp>
      </p:grpSp>
      <p:sp>
        <p:nvSpPr>
          <p:cNvPr id="21" name="TextBox 21"/>
          <p:cNvSpPr txBox="1"/>
          <p:nvPr/>
        </p:nvSpPr>
        <p:spPr>
          <a:xfrm>
            <a:off x="1058283" y="1739521"/>
            <a:ext cx="2245832" cy="820866"/>
          </a:xfrm>
          <a:prstGeom prst="rect">
            <a:avLst/>
          </a:prstGeom>
        </p:spPr>
        <p:txBody>
          <a:bodyPr wrap="square" lIns="0" tIns="0" rIns="0" bIns="0" rtlCol="0" anchor="t">
            <a:spAutoFit/>
          </a:bodyPr>
          <a:lstStyle/>
          <a:p>
            <a:pPr algn="ctr"/>
            <a:r>
              <a:rPr lang="en-US" sz="2667" b="1">
                <a:latin typeface="Times New Roman" panose="02020603050405020304" pitchFamily="18" charset="0"/>
                <a:cs typeface="Times New Roman" panose="02020603050405020304" pitchFamily="18" charset="0"/>
              </a:rPr>
              <a:t>Lời thoại </a:t>
            </a:r>
            <a:r>
              <a:rPr lang="vi-VN" sz="2667" b="1">
                <a:latin typeface="Times New Roman" panose="02020603050405020304" pitchFamily="18" charset="0"/>
                <a:cs typeface="Times New Roman" panose="02020603050405020304" pitchFamily="18" charset="0"/>
              </a:rPr>
              <a:t>trong bi </a:t>
            </a:r>
            <a:r>
              <a:rPr lang="en-US" sz="2667" b="1">
                <a:latin typeface="Times New Roman" panose="02020603050405020304" pitchFamily="18" charset="0"/>
                <a:cs typeface="Times New Roman" panose="02020603050405020304" pitchFamily="18" charset="0"/>
              </a:rPr>
              <a:t>kịch</a:t>
            </a:r>
            <a:r>
              <a:rPr lang="en-US" sz="2667">
                <a:latin typeface="Times New Roman" panose="02020603050405020304" pitchFamily="18" charset="0"/>
                <a:cs typeface="Times New Roman" panose="02020603050405020304" pitchFamily="18" charset="0"/>
              </a:rPr>
              <a:t> </a:t>
            </a:r>
            <a:endParaRPr lang="en-US" sz="2400">
              <a:solidFill>
                <a:srgbClr val="805B5B"/>
              </a:solidFill>
              <a:latin typeface="Times New Roman" panose="02020603050405020304" pitchFamily="18" charset="0"/>
              <a:ea typeface="Marykate"/>
              <a:cs typeface="Times New Roman" panose="02020603050405020304" pitchFamily="18" charset="0"/>
              <a:sym typeface="Marykate"/>
            </a:endParaRPr>
          </a:p>
        </p:txBody>
      </p:sp>
      <p:sp>
        <p:nvSpPr>
          <p:cNvPr id="22" name="TextBox 22"/>
          <p:cNvSpPr txBox="1"/>
          <p:nvPr/>
        </p:nvSpPr>
        <p:spPr>
          <a:xfrm>
            <a:off x="4265191" y="1903374"/>
            <a:ext cx="3164461" cy="359073"/>
          </a:xfrm>
          <a:prstGeom prst="rect">
            <a:avLst/>
          </a:prstGeom>
        </p:spPr>
        <p:txBody>
          <a:bodyPr lIns="0" tIns="0" rIns="0" bIns="0" rtlCol="0" anchor="t">
            <a:spAutoFit/>
          </a:bodyPr>
          <a:lstStyle/>
          <a:p>
            <a:pPr algn="ctr">
              <a:lnSpc>
                <a:spcPts val="2831"/>
              </a:lnSpc>
            </a:pPr>
            <a:r>
              <a:rPr lang="en-US" sz="2667" b="1">
                <a:latin typeface="Times New Roman" panose="02020603050405020304" pitchFamily="18" charset="0"/>
                <a:cs typeface="Times New Roman" panose="02020603050405020304" pitchFamily="18" charset="0"/>
              </a:rPr>
              <a:t>Đề tài </a:t>
            </a:r>
            <a:r>
              <a:rPr lang="vi-VN" sz="2667" b="1">
                <a:latin typeface="Times New Roman" panose="02020603050405020304" pitchFamily="18" charset="0"/>
                <a:cs typeface="Times New Roman" panose="02020603050405020304" pitchFamily="18" charset="0"/>
              </a:rPr>
              <a:t>bi </a:t>
            </a:r>
            <a:r>
              <a:rPr lang="en-US" sz="2667" b="1">
                <a:latin typeface="Times New Roman" panose="02020603050405020304" pitchFamily="18" charset="0"/>
                <a:cs typeface="Times New Roman" panose="02020603050405020304" pitchFamily="18" charset="0"/>
              </a:rPr>
              <a:t>kịch</a:t>
            </a:r>
            <a:r>
              <a:rPr lang="en-US" sz="2667">
                <a:latin typeface="Times New Roman" panose="02020603050405020304" pitchFamily="18" charset="0"/>
                <a:cs typeface="Times New Roman" panose="02020603050405020304" pitchFamily="18" charset="0"/>
              </a:rPr>
              <a:t> </a:t>
            </a:r>
            <a:endParaRPr lang="en-US" sz="2400">
              <a:solidFill>
                <a:srgbClr val="805B5B"/>
              </a:solidFill>
              <a:latin typeface="Times New Roman" panose="02020603050405020304" pitchFamily="18" charset="0"/>
              <a:ea typeface="Marykate"/>
              <a:cs typeface="Times New Roman" panose="02020603050405020304" pitchFamily="18" charset="0"/>
              <a:sym typeface="Marykate"/>
            </a:endParaRPr>
          </a:p>
        </p:txBody>
      </p:sp>
      <p:sp>
        <p:nvSpPr>
          <p:cNvPr id="23" name="TextBox 23"/>
          <p:cNvSpPr txBox="1"/>
          <p:nvPr/>
        </p:nvSpPr>
        <p:spPr>
          <a:xfrm>
            <a:off x="8102800" y="1790402"/>
            <a:ext cx="2400574" cy="820866"/>
          </a:xfrm>
          <a:prstGeom prst="rect">
            <a:avLst/>
          </a:prstGeom>
        </p:spPr>
        <p:txBody>
          <a:bodyPr wrap="square" lIns="0" tIns="0" rIns="0" bIns="0" rtlCol="0" anchor="t">
            <a:spAutoFit/>
          </a:bodyPr>
          <a:lstStyle/>
          <a:p>
            <a:pPr algn="ctr"/>
            <a:r>
              <a:rPr lang="vi-VN" sz="2667" b="1">
                <a:latin typeface="Times New Roman" panose="02020603050405020304" pitchFamily="18" charset="0"/>
                <a:cs typeface="Times New Roman" panose="02020603050405020304" pitchFamily="18" charset="0"/>
              </a:rPr>
              <a:t>Cốt truyện của bi kịch</a:t>
            </a:r>
            <a:r>
              <a:rPr lang="vi-VN" sz="2667">
                <a:latin typeface="Times New Roman" panose="02020603050405020304" pitchFamily="18" charset="0"/>
                <a:cs typeface="Times New Roman" panose="02020603050405020304" pitchFamily="18" charset="0"/>
              </a:rPr>
              <a:t> </a:t>
            </a:r>
            <a:endParaRPr lang="en-US" sz="2400">
              <a:solidFill>
                <a:srgbClr val="805B5B"/>
              </a:solidFill>
              <a:latin typeface="Times New Roman" panose="02020603050405020304" pitchFamily="18" charset="0"/>
              <a:ea typeface="Marykate"/>
              <a:cs typeface="Times New Roman" panose="02020603050405020304" pitchFamily="18" charset="0"/>
              <a:sym typeface="Marykate"/>
            </a:endParaRPr>
          </a:p>
        </p:txBody>
      </p:sp>
      <p:grpSp>
        <p:nvGrpSpPr>
          <p:cNvPr id="24" name="Group 2"/>
          <p:cNvGrpSpPr/>
          <p:nvPr/>
        </p:nvGrpSpPr>
        <p:grpSpPr>
          <a:xfrm>
            <a:off x="32067" y="5918819"/>
            <a:ext cx="12192000" cy="956354"/>
            <a:chOff x="0" y="0"/>
            <a:chExt cx="4816593" cy="377819"/>
          </a:xfrm>
        </p:grpSpPr>
        <p:sp>
          <p:nvSpPr>
            <p:cNvPr id="25" name="Freeform 3"/>
            <p:cNvSpPr/>
            <p:nvPr/>
          </p:nvSpPr>
          <p:spPr>
            <a:xfrm>
              <a:off x="0" y="0"/>
              <a:ext cx="4816592" cy="377819"/>
            </a:xfrm>
            <a:custGeom>
              <a:avLst/>
              <a:gdLst/>
              <a:ahLst/>
              <a:cxnLst/>
              <a:rect l="l" t="t" r="r" b="b"/>
              <a:pathLst>
                <a:path w="4816592" h="377819">
                  <a:moveTo>
                    <a:pt x="0" y="0"/>
                  </a:moveTo>
                  <a:lnTo>
                    <a:pt x="4816592" y="0"/>
                  </a:lnTo>
                  <a:lnTo>
                    <a:pt x="4816592" y="377819"/>
                  </a:lnTo>
                  <a:lnTo>
                    <a:pt x="0" y="377819"/>
                  </a:lnTo>
                  <a:close/>
                </a:path>
              </a:pathLst>
            </a:custGeom>
            <a:solidFill>
              <a:srgbClr val="FDC49B"/>
            </a:solidFill>
          </p:spPr>
        </p:sp>
        <p:sp>
          <p:nvSpPr>
            <p:cNvPr id="26" name="TextBox 4"/>
            <p:cNvSpPr txBox="1"/>
            <p:nvPr/>
          </p:nvSpPr>
          <p:spPr>
            <a:xfrm>
              <a:off x="0" y="-114300"/>
              <a:ext cx="4816593" cy="492119"/>
            </a:xfrm>
            <a:prstGeom prst="rect">
              <a:avLst/>
            </a:prstGeom>
          </p:spPr>
          <p:txBody>
            <a:bodyPr lIns="33867" tIns="33867" rIns="33867" bIns="33867" rtlCol="0" anchor="ctr"/>
            <a:lstStyle/>
            <a:p>
              <a:pPr algn="ctr">
                <a:lnSpc>
                  <a:spcPts val="2315"/>
                </a:lnSpc>
              </a:pPr>
              <a:endParaRPr sz="1200">
                <a:solidFill>
                  <a:prstClr val="black"/>
                </a:solidFill>
              </a:endParaRPr>
            </a:p>
          </p:txBody>
        </p:sp>
      </p:grpSp>
      <p:grpSp>
        <p:nvGrpSpPr>
          <p:cNvPr id="27" name="Group 2"/>
          <p:cNvGrpSpPr/>
          <p:nvPr/>
        </p:nvGrpSpPr>
        <p:grpSpPr>
          <a:xfrm>
            <a:off x="0" y="5929438"/>
            <a:ext cx="12192000" cy="956354"/>
            <a:chOff x="0" y="0"/>
            <a:chExt cx="4816593" cy="377819"/>
          </a:xfrm>
        </p:grpSpPr>
        <p:sp>
          <p:nvSpPr>
            <p:cNvPr id="28" name="Freeform 3"/>
            <p:cNvSpPr/>
            <p:nvPr/>
          </p:nvSpPr>
          <p:spPr>
            <a:xfrm>
              <a:off x="0" y="0"/>
              <a:ext cx="4816592" cy="377819"/>
            </a:xfrm>
            <a:custGeom>
              <a:avLst/>
              <a:gdLst/>
              <a:ahLst/>
              <a:cxnLst/>
              <a:rect l="l" t="t" r="r" b="b"/>
              <a:pathLst>
                <a:path w="4816592" h="377819">
                  <a:moveTo>
                    <a:pt x="0" y="0"/>
                  </a:moveTo>
                  <a:lnTo>
                    <a:pt x="4816592" y="0"/>
                  </a:lnTo>
                  <a:lnTo>
                    <a:pt x="4816592" y="377819"/>
                  </a:lnTo>
                  <a:lnTo>
                    <a:pt x="0" y="377819"/>
                  </a:lnTo>
                  <a:close/>
                </a:path>
              </a:pathLst>
            </a:custGeom>
            <a:solidFill>
              <a:srgbClr val="FDC49B"/>
            </a:solidFill>
          </p:spPr>
        </p:sp>
        <p:sp>
          <p:nvSpPr>
            <p:cNvPr id="29" name="TextBox 4"/>
            <p:cNvSpPr txBox="1"/>
            <p:nvPr/>
          </p:nvSpPr>
          <p:spPr>
            <a:xfrm>
              <a:off x="0" y="-114300"/>
              <a:ext cx="4816593" cy="492119"/>
            </a:xfrm>
            <a:prstGeom prst="rect">
              <a:avLst/>
            </a:prstGeom>
          </p:spPr>
          <p:txBody>
            <a:bodyPr lIns="33867" tIns="33867" rIns="33867" bIns="33867" rtlCol="0" anchor="ctr"/>
            <a:lstStyle/>
            <a:p>
              <a:pPr algn="ctr">
                <a:lnSpc>
                  <a:spcPts val="2315"/>
                </a:lnSpc>
              </a:pPr>
              <a:endParaRPr sz="1200">
                <a:solidFill>
                  <a:prstClr val="black"/>
                </a:solidFill>
              </a:endParaRPr>
            </a:p>
          </p:txBody>
        </p:sp>
      </p:grpSp>
      <p:sp>
        <p:nvSpPr>
          <p:cNvPr id="33" name="Rectangle 32"/>
          <p:cNvSpPr/>
          <p:nvPr/>
        </p:nvSpPr>
        <p:spPr>
          <a:xfrm>
            <a:off x="723606" y="2724498"/>
            <a:ext cx="2641599" cy="2554930"/>
          </a:xfrm>
          <a:prstGeom prst="rect">
            <a:avLst/>
          </a:prstGeom>
        </p:spPr>
        <p:txBody>
          <a:bodyPr wrap="square">
            <a:spAutoFit/>
          </a:bodyPr>
          <a:lstStyle/>
          <a:p>
            <a:pPr algn="just"/>
            <a:r>
              <a:rPr lang="vi-VN" sz="2667">
                <a:latin typeface="Times New Roman" panose="02020603050405020304" pitchFamily="18" charset="0"/>
                <a:ea typeface="Times New Roman" panose="02020603050405020304" pitchFamily="18" charset="0"/>
              </a:rPr>
              <a:t>Thể hiện sự căng thẳng, những giằng xé nội tâm, có tính hùng biện, triết lí, mĩ lệ, trau chuốt...</a:t>
            </a:r>
            <a:endParaRPr lang="en-GB" sz="2667">
              <a:latin typeface="Times New Roman" panose="02020603050405020304" pitchFamily="18" charset="0"/>
              <a:ea typeface="Times New Roman" panose="02020603050405020304" pitchFamily="18" charset="0"/>
            </a:endParaRPr>
          </a:p>
        </p:txBody>
      </p:sp>
      <p:sp>
        <p:nvSpPr>
          <p:cNvPr id="34" name="Rectangle 33"/>
          <p:cNvSpPr/>
          <p:nvPr/>
        </p:nvSpPr>
        <p:spPr>
          <a:xfrm>
            <a:off x="4269050" y="2623065"/>
            <a:ext cx="2882885" cy="2554930"/>
          </a:xfrm>
          <a:prstGeom prst="rect">
            <a:avLst/>
          </a:prstGeom>
        </p:spPr>
        <p:txBody>
          <a:bodyPr wrap="square">
            <a:spAutoFit/>
          </a:bodyPr>
          <a:lstStyle/>
          <a:p>
            <a:pPr algn="just"/>
            <a:r>
              <a:rPr lang="vi-VN" sz="2667">
                <a:latin typeface="Times New Roman" panose="02020603050405020304" pitchFamily="18" charset="0"/>
                <a:ea typeface="Calibri" panose="020F0502020204030204" pitchFamily="34" charset="0"/>
              </a:rPr>
              <a:t>T</a:t>
            </a:r>
            <a:r>
              <a:rPr lang="en-US" sz="2667">
                <a:latin typeface="Times New Roman" panose="02020603050405020304" pitchFamily="18" charset="0"/>
                <a:ea typeface="Calibri" panose="020F0502020204030204" pitchFamily="34" charset="0"/>
              </a:rPr>
              <a:t>hường mượn từ lịch sử hay huyền thoại, đề cập những vấn đề lớn, có tính vĩnh cửu của cuộc sống con người.</a:t>
            </a:r>
            <a:endParaRPr lang="en-GB" sz="2667"/>
          </a:p>
        </p:txBody>
      </p:sp>
      <p:sp>
        <p:nvSpPr>
          <p:cNvPr id="35" name="Rectangle 34"/>
          <p:cNvSpPr/>
          <p:nvPr/>
        </p:nvSpPr>
        <p:spPr>
          <a:xfrm>
            <a:off x="7945366" y="2815981"/>
            <a:ext cx="2715442" cy="2554930"/>
          </a:xfrm>
          <a:prstGeom prst="rect">
            <a:avLst/>
          </a:prstGeom>
        </p:spPr>
        <p:txBody>
          <a:bodyPr wrap="square">
            <a:spAutoFit/>
          </a:bodyPr>
          <a:lstStyle/>
          <a:p>
            <a:pPr algn="just"/>
            <a:r>
              <a:rPr lang="vi-VN" sz="2667">
                <a:latin typeface="Times New Roman" panose="02020603050405020304" pitchFamily="18" charset="0"/>
                <a:ea typeface="Calibri" panose="020F0502020204030204" pitchFamily="34" charset="0"/>
              </a:rPr>
              <a:t>Biểu thị chuỗi hành động tuân theo quy tắc nhân quả, dẫn tới kết cục bi thảm của nhân vật chính.</a:t>
            </a:r>
            <a:endParaRPr lang="en-GB" sz="2667"/>
          </a:p>
        </p:txBody>
      </p:sp>
    </p:spTree>
    <p:extLst>
      <p:ext uri="{BB962C8B-B14F-4D97-AF65-F5344CB8AC3E}">
        <p14:creationId xmlns:p14="http://schemas.microsoft.com/office/powerpoint/2010/main" val="3257626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arn(inVertical)">
                                      <p:cBhvr>
                                        <p:cTn id="15" dur="5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wipe(down)">
                                      <p:cBhvr>
                                        <p:cTn id="28" dur="500"/>
                                        <p:tgtEl>
                                          <p:spTgt spid="3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down)">
                                      <p:cBhvr>
                                        <p:cTn id="33" dur="500"/>
                                        <p:tgtEl>
                                          <p:spTgt spid="16"/>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down)">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wipe(down)">
                                      <p:cBhvr>
                                        <p:cTn id="4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33" grpId="0"/>
      <p:bldP spid="34" grpId="0"/>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 y="0"/>
            <a:ext cx="12257057" cy="6858000"/>
          </a:xfrm>
          <a:prstGeom prst="rect">
            <a:avLst/>
          </a:prstGeom>
        </p:spPr>
      </p:pic>
      <p:grpSp>
        <p:nvGrpSpPr>
          <p:cNvPr id="4" name="Group 2"/>
          <p:cNvGrpSpPr/>
          <p:nvPr/>
        </p:nvGrpSpPr>
        <p:grpSpPr>
          <a:xfrm>
            <a:off x="12096" y="177800"/>
            <a:ext cx="5372705" cy="2336800"/>
            <a:chOff x="0" y="0"/>
            <a:chExt cx="2408296" cy="2720313"/>
          </a:xfrm>
          <a:scene3d>
            <a:camera prst="orthographicFront">
              <a:rot lat="0" lon="0" rev="0"/>
            </a:camera>
            <a:lightRig rig="contrasting" dir="t">
              <a:rot lat="0" lon="0" rev="1500000"/>
            </a:lightRig>
          </a:scene3d>
        </p:grpSpPr>
        <p:sp>
          <p:nvSpPr>
            <p:cNvPr id="5" name="Freeform 3"/>
            <p:cNvSpPr/>
            <p:nvPr/>
          </p:nvSpPr>
          <p:spPr>
            <a:xfrm>
              <a:off x="0" y="0"/>
              <a:ext cx="2408296" cy="2720313"/>
            </a:xfrm>
            <a:custGeom>
              <a:avLst/>
              <a:gdLst/>
              <a:ahLst/>
              <a:cxnLst/>
              <a:rect l="l" t="t" r="r" b="b"/>
              <a:pathLst>
                <a:path w="2408296" h="2720313">
                  <a:moveTo>
                    <a:pt x="0" y="0"/>
                  </a:moveTo>
                  <a:lnTo>
                    <a:pt x="2408296" y="0"/>
                  </a:lnTo>
                  <a:lnTo>
                    <a:pt x="2408296" y="2720313"/>
                  </a:lnTo>
                  <a:lnTo>
                    <a:pt x="0" y="2720313"/>
                  </a:lnTo>
                  <a:close/>
                </a:path>
              </a:pathLst>
            </a:custGeom>
            <a:solidFill>
              <a:srgbClr val="FDC49B"/>
            </a:solidFill>
            <a:ln>
              <a:noFill/>
            </a:ln>
            <a:effectLst>
              <a:outerShdw blurRad="149987" dist="250190" dir="8460000" algn="ctr">
                <a:srgbClr val="000000">
                  <a:alpha val="28000"/>
                </a:srgbClr>
              </a:outerShdw>
            </a:effectLst>
            <a:sp3d prstMaterial="metal">
              <a:bevelT w="88900" h="88900"/>
            </a:sp3d>
          </p:spPr>
        </p:sp>
        <p:sp>
          <p:nvSpPr>
            <p:cNvPr id="6" name="TextBox 4"/>
            <p:cNvSpPr txBox="1"/>
            <p:nvPr/>
          </p:nvSpPr>
          <p:spPr>
            <a:xfrm>
              <a:off x="0" y="-114300"/>
              <a:ext cx="2408296" cy="2834613"/>
            </a:xfrm>
            <a:prstGeom prst="rect">
              <a:avLst/>
            </a:prstGeom>
            <a:ln>
              <a:noFill/>
            </a:ln>
            <a:effectLst>
              <a:outerShdw blurRad="149987" dist="250190" dir="8460000" algn="ctr">
                <a:srgbClr val="000000">
                  <a:alpha val="28000"/>
                </a:srgbClr>
              </a:outerShdw>
            </a:effectLst>
            <a:sp3d prstMaterial="metal">
              <a:bevelT w="88900" h="88900"/>
            </a:sp3d>
          </p:spPr>
          <p:txBody>
            <a:bodyPr lIns="33867" tIns="33867" rIns="33867" bIns="33867" rtlCol="0" anchor="ctr"/>
            <a:lstStyle/>
            <a:p>
              <a:pPr algn="ctr">
                <a:lnSpc>
                  <a:spcPts val="2315"/>
                </a:lnSpc>
              </a:pPr>
              <a:endParaRPr sz="1200">
                <a:solidFill>
                  <a:prstClr val="black"/>
                </a:solidFill>
              </a:endParaRPr>
            </a:p>
          </p:txBody>
        </p:sp>
      </p:grpSp>
      <p:sp>
        <p:nvSpPr>
          <p:cNvPr id="7" name="TextBox 9"/>
          <p:cNvSpPr txBox="1"/>
          <p:nvPr/>
        </p:nvSpPr>
        <p:spPr>
          <a:xfrm>
            <a:off x="928330" y="306612"/>
            <a:ext cx="5149399" cy="553998"/>
          </a:xfrm>
          <a:prstGeom prst="rect">
            <a:avLst/>
          </a:prstGeom>
        </p:spPr>
        <p:txBody>
          <a:bodyPr lIns="0" tIns="0" rIns="0" bIns="0" rtlCol="0" anchor="t">
            <a:spAutoFit/>
          </a:bodyPr>
          <a:lstStyle/>
          <a:p>
            <a:r>
              <a:rPr lang="vi-VN" sz="3600" b="1">
                <a:latin typeface="Times New Roman" panose="02020603050405020304" pitchFamily="18" charset="0"/>
                <a:cs typeface="Times New Roman" panose="02020603050405020304" pitchFamily="18" charset="0"/>
              </a:rPr>
              <a:t>2. Đọc văn bản</a:t>
            </a:r>
            <a:endParaRPr lang="en-GB" sz="3600">
              <a:latin typeface="Times New Roman" panose="02020603050405020304" pitchFamily="18" charset="0"/>
              <a:cs typeface="Times New Roman" panose="02020603050405020304" pitchFamily="18" charset="0"/>
            </a:endParaRPr>
          </a:p>
        </p:txBody>
      </p:sp>
      <p:sp>
        <p:nvSpPr>
          <p:cNvPr id="8" name="Rectangle 7"/>
          <p:cNvSpPr/>
          <p:nvPr/>
        </p:nvSpPr>
        <p:spPr>
          <a:xfrm>
            <a:off x="406348" y="989422"/>
            <a:ext cx="1029449" cy="620619"/>
          </a:xfrm>
          <a:prstGeom prst="rect">
            <a:avLst/>
          </a:prstGeom>
        </p:spPr>
        <p:txBody>
          <a:bodyPr wrap="none">
            <a:spAutoFit/>
          </a:bodyPr>
          <a:lstStyle/>
          <a:p>
            <a:pPr algn="just">
              <a:lnSpc>
                <a:spcPct val="130000"/>
              </a:lnSpc>
              <a:tabLst>
                <a:tab pos="924606" algn="l"/>
              </a:tabLst>
            </a:pPr>
            <a:r>
              <a:rPr lang="vi-VN" sz="2933" b="1">
                <a:latin typeface="Times New Roman" panose="02020603050405020304" pitchFamily="18" charset="0"/>
                <a:ea typeface="Calibri" panose="020F0502020204030204" pitchFamily="34" charset="0"/>
                <a:cs typeface="Times New Roman" panose="02020603050405020304" pitchFamily="18" charset="0"/>
              </a:rPr>
              <a:t>- </a:t>
            </a:r>
            <a:r>
              <a:rPr lang="vi-VN" sz="2933">
                <a:latin typeface="Times New Roman" panose="02020603050405020304" pitchFamily="18" charset="0"/>
                <a:ea typeface="Calibri" panose="020F0502020204030204" pitchFamily="34" charset="0"/>
                <a:cs typeface="Times New Roman" panose="02020603050405020304" pitchFamily="18" charset="0"/>
              </a:rPr>
              <a:t>Đọc</a:t>
            </a:r>
            <a:endParaRPr lang="en-GB" sz="2933">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p:nvPr/>
        </p:nvSpPr>
        <p:spPr>
          <a:xfrm>
            <a:off x="436858" y="1641281"/>
            <a:ext cx="4881080" cy="543675"/>
          </a:xfrm>
          <a:prstGeom prst="rect">
            <a:avLst/>
          </a:prstGeom>
        </p:spPr>
        <p:txBody>
          <a:bodyPr wrap="none">
            <a:spAutoFit/>
          </a:bodyPr>
          <a:lstStyle/>
          <a:p>
            <a:r>
              <a:rPr lang="vi-VN" sz="2933">
                <a:latin typeface="Times New Roman" panose="02020603050405020304" pitchFamily="18" charset="0"/>
                <a:ea typeface="Calibri" panose="020F0502020204030204" pitchFamily="34" charset="0"/>
                <a:cs typeface="Times New Roman" panose="02020603050405020304" pitchFamily="18" charset="0"/>
              </a:rPr>
              <a:t>- Tìm hiểu chú thích </a:t>
            </a:r>
            <a:r>
              <a:rPr lang="vi-VN" sz="2933" baseline="30000">
                <a:latin typeface="Times New Roman" panose="02020603050405020304" pitchFamily="18" charset="0"/>
                <a:ea typeface="Calibri" panose="020F0502020204030204" pitchFamily="34" charset="0"/>
                <a:cs typeface="Times New Roman" panose="02020603050405020304" pitchFamily="18" charset="0"/>
              </a:rPr>
              <a:t>(1)</a:t>
            </a:r>
            <a:r>
              <a:rPr lang="vi-VN" sz="2933">
                <a:latin typeface="Times New Roman" panose="02020603050405020304" pitchFamily="18" charset="0"/>
                <a:ea typeface="Calibri" panose="020F0502020204030204" pitchFamily="34" charset="0"/>
                <a:cs typeface="Times New Roman" panose="02020603050405020304" pitchFamily="18" charset="0"/>
              </a:rPr>
              <a:t>, từ khó </a:t>
            </a:r>
            <a:endParaRPr lang="en-GB" sz="2933">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7097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690</Words>
  <Application>Microsoft Office PowerPoint</Application>
  <PresentationFormat>Widescreen</PresentationFormat>
  <Paragraphs>52</Paragraphs>
  <Slides>14</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#9Slide07 SVNUT Triumph Press</vt:lpstr>
      <vt:lpstr>Arial</vt:lpstr>
      <vt:lpstr>Calibri</vt:lpstr>
      <vt:lpstr>Calibri Light</vt:lpstr>
      <vt:lpstr>Gaegu Bold</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PC_CHIEU</dc:creator>
  <cp:lastModifiedBy>loài cỏ lạ</cp:lastModifiedBy>
  <cp:revision>1</cp:revision>
  <dcterms:created xsi:type="dcterms:W3CDTF">2024-12-10T07:47:09Z</dcterms:created>
  <dcterms:modified xsi:type="dcterms:W3CDTF">2024-12-10T07:48:22Z</dcterms:modified>
</cp:coreProperties>
</file>