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3705" r:id="rId2"/>
    <p:sldMasterId id="2147483723" r:id="rId3"/>
    <p:sldMasterId id="2147483735" r:id="rId4"/>
  </p:sldMasterIdLst>
  <p:notesMasterIdLst>
    <p:notesMasterId r:id="rId41"/>
  </p:notesMasterIdLst>
  <p:sldIdLst>
    <p:sldId id="358" r:id="rId5"/>
    <p:sldId id="270" r:id="rId6"/>
    <p:sldId id="257" r:id="rId7"/>
    <p:sldId id="326" r:id="rId8"/>
    <p:sldId id="259" r:id="rId9"/>
    <p:sldId id="359" r:id="rId10"/>
    <p:sldId id="484" r:id="rId11"/>
    <p:sldId id="360" r:id="rId12"/>
    <p:sldId id="336" r:id="rId13"/>
    <p:sldId id="339" r:id="rId14"/>
    <p:sldId id="313" r:id="rId15"/>
    <p:sldId id="311" r:id="rId16"/>
    <p:sldId id="479" r:id="rId17"/>
    <p:sldId id="487" r:id="rId18"/>
    <p:sldId id="304" r:id="rId19"/>
    <p:sldId id="343" r:id="rId20"/>
    <p:sldId id="480" r:id="rId21"/>
    <p:sldId id="481" r:id="rId22"/>
    <p:sldId id="345" r:id="rId23"/>
    <p:sldId id="485" r:id="rId24"/>
    <p:sldId id="486" r:id="rId25"/>
    <p:sldId id="352" r:id="rId26"/>
    <p:sldId id="353" r:id="rId27"/>
    <p:sldId id="354" r:id="rId28"/>
    <p:sldId id="355" r:id="rId29"/>
    <p:sldId id="316" r:id="rId30"/>
    <p:sldId id="273" r:id="rId31"/>
    <p:sldId id="317" r:id="rId32"/>
    <p:sldId id="278" r:id="rId33"/>
    <p:sldId id="275" r:id="rId34"/>
    <p:sldId id="277" r:id="rId35"/>
    <p:sldId id="318" r:id="rId36"/>
    <p:sldId id="279" r:id="rId37"/>
    <p:sldId id="319" r:id="rId38"/>
    <p:sldId id="357" r:id="rId39"/>
    <p:sldId id="321" r:id="rId4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4A4"/>
    <a:srgbClr val="FF0066"/>
    <a:srgbClr val="B6E2A1"/>
    <a:srgbClr val="FEBE8C"/>
    <a:srgbClr val="CCCCFF"/>
    <a:srgbClr val="0000CC"/>
    <a:srgbClr val="9E2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1F08DD-3CA5-4862-B4AC-481FBDD0DD21}" v="86" dt="2024-09-28T02:35:20.9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92653" autoAdjust="0"/>
  </p:normalViewPr>
  <p:slideViewPr>
    <p:cSldViewPr snapToGrid="0">
      <p:cViewPr varScale="1">
        <p:scale>
          <a:sx n="65" d="100"/>
          <a:sy n="65" d="100"/>
        </p:scale>
        <p:origin x="8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ucphuc1416@gmail.com" userId="fd3ef0c72f9cabf4" providerId="LiveId" clId="{CC1F08DD-3CA5-4862-B4AC-481FBDD0DD21}"/>
    <pc:docChg chg="modSld">
      <pc:chgData name="trucphuc1416@gmail.com" userId="fd3ef0c72f9cabf4" providerId="LiveId" clId="{CC1F08DD-3CA5-4862-B4AC-481FBDD0DD21}" dt="2024-09-28T02:35:20.903" v="86"/>
      <pc:docMkLst>
        <pc:docMk/>
      </pc:docMkLst>
      <pc:sldChg chg="addSp modSp mod">
        <pc:chgData name="trucphuc1416@gmail.com" userId="fd3ef0c72f9cabf4" providerId="LiveId" clId="{CC1F08DD-3CA5-4862-B4AC-481FBDD0DD21}" dt="2024-09-28T02:29:08.903" v="72" actId="1076"/>
        <pc:sldMkLst>
          <pc:docMk/>
          <pc:sldMk cId="4189522065" sldId="336"/>
        </pc:sldMkLst>
        <pc:spChg chg="mod">
          <ac:chgData name="trucphuc1416@gmail.com" userId="fd3ef0c72f9cabf4" providerId="LiveId" clId="{CC1F08DD-3CA5-4862-B4AC-481FBDD0DD21}" dt="2024-09-28T02:26:14.480" v="70" actId="14100"/>
          <ac:spMkLst>
            <pc:docMk/>
            <pc:sldMk cId="4189522065" sldId="336"/>
            <ac:spMk id="6" creationId="{00000000-0000-0000-0000-000000000000}"/>
          </ac:spMkLst>
        </pc:spChg>
        <pc:picChg chg="add mod">
          <ac:chgData name="trucphuc1416@gmail.com" userId="fd3ef0c72f9cabf4" providerId="LiveId" clId="{CC1F08DD-3CA5-4862-B4AC-481FBDD0DD21}" dt="2024-09-28T02:29:08.903" v="72" actId="1076"/>
          <ac:picMkLst>
            <pc:docMk/>
            <pc:sldMk cId="4189522065" sldId="336"/>
            <ac:picMk id="2" creationId="{F96F78E5-F91A-D852-E068-41C1D866E0D9}"/>
          </ac:picMkLst>
        </pc:picChg>
      </pc:sldChg>
      <pc:sldChg chg="addSp modSp">
        <pc:chgData name="trucphuc1416@gmail.com" userId="fd3ef0c72f9cabf4" providerId="LiveId" clId="{CC1F08DD-3CA5-4862-B4AC-481FBDD0DD21}" dt="2024-09-28T02:30:24.814" v="74" actId="1076"/>
        <pc:sldMkLst>
          <pc:docMk/>
          <pc:sldMk cId="2317629716" sldId="338"/>
        </pc:sldMkLst>
        <pc:picChg chg="add mod">
          <ac:chgData name="trucphuc1416@gmail.com" userId="fd3ef0c72f9cabf4" providerId="LiveId" clId="{CC1F08DD-3CA5-4862-B4AC-481FBDD0DD21}" dt="2024-09-28T02:30:24.814" v="74" actId="1076"/>
          <ac:picMkLst>
            <pc:docMk/>
            <pc:sldMk cId="2317629716" sldId="338"/>
            <ac:picMk id="3" creationId="{DFD7A435-EA67-D629-B74C-1497AE55A2DB}"/>
          </ac:picMkLst>
        </pc:picChg>
      </pc:sldChg>
      <pc:sldChg chg="addSp modSp">
        <pc:chgData name="trucphuc1416@gmail.com" userId="fd3ef0c72f9cabf4" providerId="LiveId" clId="{CC1F08DD-3CA5-4862-B4AC-481FBDD0DD21}" dt="2024-09-28T02:31:57.127" v="77" actId="1076"/>
        <pc:sldMkLst>
          <pc:docMk/>
          <pc:sldMk cId="3777411645" sldId="343"/>
        </pc:sldMkLst>
        <pc:picChg chg="add mod">
          <ac:chgData name="trucphuc1416@gmail.com" userId="fd3ef0c72f9cabf4" providerId="LiveId" clId="{CC1F08DD-3CA5-4862-B4AC-481FBDD0DD21}" dt="2024-09-28T02:31:57.127" v="77" actId="1076"/>
          <ac:picMkLst>
            <pc:docMk/>
            <pc:sldMk cId="3777411645" sldId="343"/>
            <ac:picMk id="4" creationId="{EDE3EFD3-025A-F239-5BDB-D6DC168EB04A}"/>
          </ac:picMkLst>
        </pc:picChg>
      </pc:sldChg>
      <pc:sldChg chg="addSp modSp modAnim">
        <pc:chgData name="trucphuc1416@gmail.com" userId="fd3ef0c72f9cabf4" providerId="LiveId" clId="{CC1F08DD-3CA5-4862-B4AC-481FBDD0DD21}" dt="2024-09-28T02:35:20.903" v="86"/>
        <pc:sldMkLst>
          <pc:docMk/>
          <pc:sldMk cId="1160360342" sldId="351"/>
        </pc:sldMkLst>
        <pc:spChg chg="mod">
          <ac:chgData name="trucphuc1416@gmail.com" userId="fd3ef0c72f9cabf4" providerId="LiveId" clId="{CC1F08DD-3CA5-4862-B4AC-481FBDD0DD21}" dt="2024-09-28T02:34:33.313" v="83" actId="13926"/>
          <ac:spMkLst>
            <pc:docMk/>
            <pc:sldMk cId="1160360342" sldId="351"/>
            <ac:spMk id="4" creationId="{00000000-0000-0000-0000-000000000000}"/>
          </ac:spMkLst>
        </pc:spChg>
        <pc:spChg chg="mod">
          <ac:chgData name="trucphuc1416@gmail.com" userId="fd3ef0c72f9cabf4" providerId="LiveId" clId="{CC1F08DD-3CA5-4862-B4AC-481FBDD0DD21}" dt="2024-09-28T02:34:55.462" v="84" actId="13926"/>
          <ac:spMkLst>
            <pc:docMk/>
            <pc:sldMk cId="1160360342" sldId="351"/>
            <ac:spMk id="5" creationId="{00000000-0000-0000-0000-000000000000}"/>
          </ac:spMkLst>
        </pc:spChg>
        <pc:picChg chg="add mod">
          <ac:chgData name="trucphuc1416@gmail.com" userId="fd3ef0c72f9cabf4" providerId="LiveId" clId="{CC1F08DD-3CA5-4862-B4AC-481FBDD0DD21}" dt="2024-09-28T02:32:41.536" v="79" actId="1076"/>
          <ac:picMkLst>
            <pc:docMk/>
            <pc:sldMk cId="1160360342" sldId="351"/>
            <ac:picMk id="3" creationId="{8FD1B538-F04C-5588-CD77-94000498D644}"/>
          </ac:picMkLst>
        </pc:picChg>
      </pc:sldChg>
      <pc:sldChg chg="modSp">
        <pc:chgData name="trucphuc1416@gmail.com" userId="fd3ef0c72f9cabf4" providerId="LiveId" clId="{CC1F08DD-3CA5-4862-B4AC-481FBDD0DD21}" dt="2024-09-28T02:17:46.499" v="69" actId="14100"/>
        <pc:sldMkLst>
          <pc:docMk/>
          <pc:sldMk cId="143296130" sldId="358"/>
        </pc:sldMkLst>
        <pc:spChg chg="mod">
          <ac:chgData name="trucphuc1416@gmail.com" userId="fd3ef0c72f9cabf4" providerId="LiveId" clId="{CC1F08DD-3CA5-4862-B4AC-481FBDD0DD21}" dt="2024-09-28T02:17:46.499" v="69" actId="14100"/>
          <ac:spMkLst>
            <pc:docMk/>
            <pc:sldMk cId="143296130" sldId="358"/>
            <ac:spMk id="4100" creationId="{D5A4B137-0ED2-4A55-A09C-3A70FB608E3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4A5C1DA-AEF7-49ED-9B46-0D0C7A3BF73B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793FC4F-BE19-4395-B95B-6CE17988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7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2CD74-468B-4C90-9D6C-ED1F93E3CEB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44749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80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2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93FC4F-BE19-4395-B95B-6CE1798826B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6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78163-B7EB-454B-9FD1-02BF88D51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22FF71-2A0F-410B-B61F-28A039C62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00D1C-6A24-4005-934B-40C9A2B2F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F1720-AE2F-4BD8-BA44-C1D74E7DB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FA876-505F-4389-BBD6-99754ECF7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4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66B67-B998-423A-95B9-C600DC280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41F78F-0536-45DC-AAF8-8A17D17DA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468CF-C74C-4EF0-B35D-89ED93FD9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E0BB6-0F5C-4085-B57A-4D31193A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C893A-A5EA-4091-A01A-D0ECB9A6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9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03B662-4BFE-4C3C-A743-43E2BD0C9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3022C9-2918-4896-8E40-BA52C981CB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48BAC-4344-4463-B5C7-30A7BA921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AADBC-07B9-4969-A1C7-A2BBFFCF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09A5C-4659-4E2A-95CE-8178D8F10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43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0168" y="609600"/>
            <a:ext cx="10773833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8860BC-4766-45BB-891A-098D8E3DA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CBE5B-5DA4-4487-9290-3E1CE5C2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7C75F1-CB9E-407E-94C5-B4717E74F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 smtClean="0"/>
            </a:lvl2pPr>
          </a:lstStyle>
          <a:p>
            <a:pPr lvl="1">
              <a:defRPr/>
            </a:pPr>
            <a:fld id="{1AA2C224-5489-45F2-A181-86FF6404FE56}" type="slidenum">
              <a:rPr lang="ar-SA" altLang="en-US"/>
              <a:pPr lvl="1">
                <a:defRPr/>
              </a:pPr>
              <a:t>‹#›</a:t>
            </a:fld>
            <a:endParaRPr lang="en-US" alt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2043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730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34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46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98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678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05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45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62C7-38D6-42F2-B18E-E2796A442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DE2A-5701-4116-96D4-CC52B62D3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E803-BD98-4529-8A6A-DD0519904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0A981-13B5-40FA-A0B2-540DBCBCE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D0CEF-8821-4B08-8C9C-93870EF5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37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11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68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29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73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31575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49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5769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345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3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79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5A21E-A231-4538-A7AA-5D37B2B23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3A9BC-4EF2-4B7D-887E-DC0C3CBE4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D531C-6D2F-43D7-9B58-D763A6A6A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CCB51-8086-4F04-84CC-3F4CCF6D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D7469-1682-4FFB-8E24-C08349A6B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89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3596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057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029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41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86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154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66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836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325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75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FCF44-9117-44EC-8BCA-588FA8C5C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E39E-EBE6-489C-82E4-E0A639E5E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C89506-B24E-40B0-ACF0-6D075FB1D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9CE9F-5887-4443-904C-770CFDEB2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CF8DC-F291-4AC4-B18B-EEF29221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68CA6-F076-41CE-903B-EC3DFA49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32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234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403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38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30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758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952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806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41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414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54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CB9E2-DC06-48D7-B20D-4E6AFE22C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EFE42-F5F5-43F5-BA11-B61C26031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EC66F0-E6E1-4E0A-8DB9-33BD915E8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CC362-40E6-469B-95CA-DC6CABB9F1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77B811-E7B8-46E8-B7A5-813C0D509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C853F7-07E7-4439-B5AF-59F4F045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E58784-75FC-400E-8BAD-698F3817D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745C7B-5CF2-4962-9044-AD37C5E89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290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418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88580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850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45791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209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963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8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B8F9-B5A4-4B20-809A-E49D02771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CABCBB-B3CB-4C92-A47C-EC50FF67E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F6F404-3F73-4BE5-B677-29632B06C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45B83-432B-4E33-81B1-E875A7FCC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65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74EBBE-7216-4B44-A3FB-D13DD334B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35BA1E-309B-4D4E-A234-C15BD368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A7B78-7D4E-4327-B235-F3C562FA4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1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2AE2C-1429-4ACA-8B0E-517827E41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67694-9956-4B44-94B6-05EC8DAF1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7FC4E6-D6EB-421A-8077-237C36822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27434A-B104-4177-A08F-036704A58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E43B4A-F0DD-46DA-9615-45564A85E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E9F-F5D2-4E48-9AC1-5805DAEDC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4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90BA2-79C5-479A-A4DB-8485D5A79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D452BD-E528-4CF2-A824-618BF2E3C8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40F09-93BA-4761-8496-A14CECD58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178F8-9063-4402-A00C-FA37BC54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CEE75-9BE1-4560-993D-3E618AF77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790F-753B-4576-A5C8-9FD37182E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6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C767F0D-CE45-429F-9054-B7A6FA2FD6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2C3BDAE-5BCE-4C52-AE1C-394F97D838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5BDF73B-78D1-4472-BD32-E03594AF20E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7206319-A269-47D8-955E-815418A7625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93CE67E-089A-4C1D-A17E-64060ADC07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0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5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693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0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886BF-161E-47AF-B3EE-0BD0037BFE49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9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34.xml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14.xml"/><Relationship Id="rId7" Type="http://schemas.openxmlformats.org/officeDocument/2006/relationships/slide" Target="slide28.xml"/><Relationship Id="rId12" Type="http://schemas.openxmlformats.org/officeDocument/2006/relationships/slide" Target="slide33.xml"/><Relationship Id="rId17" Type="http://schemas.openxmlformats.org/officeDocument/2006/relationships/image" Target="../media/image44.gif"/><Relationship Id="rId2" Type="http://schemas.openxmlformats.org/officeDocument/2006/relationships/audio" Target="../media/media4.wav"/><Relationship Id="rId16" Type="http://schemas.openxmlformats.org/officeDocument/2006/relationships/image" Target="../media/image43.gif"/><Relationship Id="rId1" Type="http://schemas.microsoft.com/office/2007/relationships/media" Target="../media/media4.wav"/><Relationship Id="rId6" Type="http://schemas.openxmlformats.org/officeDocument/2006/relationships/slide" Target="slide27.xml"/><Relationship Id="rId11" Type="http://schemas.openxmlformats.org/officeDocument/2006/relationships/slide" Target="slide32.xml"/><Relationship Id="rId5" Type="http://schemas.openxmlformats.org/officeDocument/2006/relationships/image" Target="../media/image41.png"/><Relationship Id="rId15" Type="http://schemas.openxmlformats.org/officeDocument/2006/relationships/image" Target="../media/image42.gif"/><Relationship Id="rId10" Type="http://schemas.openxmlformats.org/officeDocument/2006/relationships/slide" Target="slide31.xml"/><Relationship Id="rId4" Type="http://schemas.openxmlformats.org/officeDocument/2006/relationships/notesSlide" Target="../notesSlides/notesSlide3.xml"/><Relationship Id="rId9" Type="http://schemas.openxmlformats.org/officeDocument/2006/relationships/slide" Target="slide30.xml"/><Relationship Id="rId14" Type="http://schemas.openxmlformats.org/officeDocument/2006/relationships/slide" Target="slide35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48.png"/><Relationship Id="rId1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48.png"/><Relationship Id="rId1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48.png"/><Relationship Id="rId1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26.xml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48.png"/><Relationship Id="rId1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26.xml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slide" Target="slide26.xml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48.png"/><Relationship Id="rId14" Type="http://schemas.openxmlformats.org/officeDocument/2006/relationships/slide" Target="slide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gi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J023">
            <a:extLst>
              <a:ext uri="{FF2B5EF4-FFF2-40B4-BE49-F238E27FC236}">
                <a16:creationId xmlns:a16="http://schemas.microsoft.com/office/drawing/2014/main" id="{C4CC9C2C-0230-47DD-A13C-1D621601C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WordArt 5">
            <a:extLst>
              <a:ext uri="{FF2B5EF4-FFF2-40B4-BE49-F238E27FC236}">
                <a16:creationId xmlns:a16="http://schemas.microsoft.com/office/drawing/2014/main" id="{2747A95E-80CF-4BEA-BFDF-5EFF908115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95670" y="1143000"/>
            <a:ext cx="8110330" cy="19050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em đến với bài học này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D5A4B137-0ED2-4A55-A09C-3A70FB608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960" y="3198674"/>
            <a:ext cx="1042416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HỌCTỰ NHIÊN 6</a:t>
            </a:r>
            <a:endParaRPr lang="vi-VN" altLang="en-US" sz="5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9613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410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60002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D91B46F-17EA-4936-9EEE-C8A42AB805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9895" y="1238251"/>
            <a:ext cx="1571624" cy="1571624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EDCE6241-DCED-44CC-AC20-049230F17B99}"/>
              </a:ext>
            </a:extLst>
          </p:cNvPr>
          <p:cNvSpPr/>
          <p:nvPr/>
        </p:nvSpPr>
        <p:spPr>
          <a:xfrm>
            <a:off x="3921635" y="1845403"/>
            <a:ext cx="1914524" cy="3573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3D66D1-B58A-4B98-A2F7-1860360CE885}"/>
              </a:ext>
            </a:extLst>
          </p:cNvPr>
          <p:cNvSpPr txBox="1"/>
          <p:nvPr/>
        </p:nvSpPr>
        <p:spPr>
          <a:xfrm>
            <a:off x="5965468" y="1513874"/>
            <a:ext cx="5857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i="1" dirty="0" err="1"/>
              <a:t>Thời</a:t>
            </a:r>
            <a:r>
              <a:rPr lang="en-US" sz="2800" b="1" i="1" dirty="0"/>
              <a:t> </a:t>
            </a:r>
            <a:r>
              <a:rPr lang="en-US" sz="2800" b="1" i="1" dirty="0" err="1"/>
              <a:t>gian</a:t>
            </a:r>
            <a:r>
              <a:rPr lang="en-US" sz="2800" b="1" i="1" dirty="0"/>
              <a:t>: </a:t>
            </a:r>
            <a:r>
              <a:rPr lang="en-US" sz="2800" dirty="0"/>
              <a:t>3 </a:t>
            </a:r>
            <a:r>
              <a:rPr lang="en-US" sz="2800" dirty="0" err="1"/>
              <a:t>phút</a:t>
            </a: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b="1" dirty="0" err="1"/>
              <a:t>Nhiệm</a:t>
            </a:r>
            <a:r>
              <a:rPr lang="en-US" sz="2800" b="1" dirty="0"/>
              <a:t> </a:t>
            </a:r>
            <a:r>
              <a:rPr lang="en-US" sz="2800" b="1" dirty="0" err="1"/>
              <a:t>vụ</a:t>
            </a:r>
            <a:r>
              <a:rPr lang="en-US" sz="2800" b="1" dirty="0"/>
              <a:t>: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endParaRPr lang="en-US" sz="2800" dirty="0"/>
          </a:p>
          <a:p>
            <a:r>
              <a:rPr lang="en-US" sz="2800" dirty="0"/>
              <a:t>    + Hai </a:t>
            </a:r>
            <a:r>
              <a:rPr lang="en-US" sz="2800" dirty="0" err="1"/>
              <a:t>giai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/>
              <a:t> chia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.</a:t>
            </a:r>
          </a:p>
          <a:p>
            <a:r>
              <a:rPr lang="en-US" sz="2800" dirty="0"/>
              <a:t>    +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1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/>
              <a:t> chia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. </a:t>
            </a:r>
            <a:endParaRPr lang="en-SG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05407" y="372827"/>
            <a:ext cx="692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chia)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897" y="3650165"/>
            <a:ext cx="3906982" cy="285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68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AF5C37-E479-4FAF-BB57-832DA0F40060}"/>
              </a:ext>
            </a:extLst>
          </p:cNvPr>
          <p:cNvSpPr txBox="1"/>
          <p:nvPr/>
        </p:nvSpPr>
        <p:spPr>
          <a:xfrm>
            <a:off x="0" y="29974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TẾ BÀO PHÂN CHIA NHƯ THẾ NÀO?</a:t>
            </a:r>
          </a:p>
        </p:txBody>
      </p:sp>
      <p:pic>
        <p:nvPicPr>
          <p:cNvPr id="4" name="bài 3- phân chia tế bào">
            <a:hlinkClick r:id="" action="ppaction://media"/>
            <a:extLst>
              <a:ext uri="{FF2B5EF4-FFF2-40B4-BE49-F238E27FC236}">
                <a16:creationId xmlns:a16="http://schemas.microsoft.com/office/drawing/2014/main" id="{2EA69130-03A9-42D8-A8E9-EC574B908F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9741" y="1085292"/>
            <a:ext cx="8914884" cy="501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6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BB8468-9E5E-4B4A-B7CE-F6057D690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81" b="81905" l="0" r="100000">
                        <a14:foregroundMark x1="42500" y1="40952" x2="42400" y2="69714"/>
                        <a14:foregroundMark x1="54600" y1="37333" x2="54400" y2="73714"/>
                        <a14:foregroundMark x1="66100" y1="36381" x2="66800" y2="75619"/>
                        <a14:foregroundMark x1="77200" y1="32381" x2="77100" y2="51429"/>
                        <a14:foregroundMark x1="78300" y1="57524" x2="78800" y2="76571"/>
                        <a14:foregroundMark x1="89600" y1="26667" x2="89500" y2="47429"/>
                        <a14:foregroundMark x1="89900" y1="62857" x2="89700" y2="79810"/>
                        <a14:foregroundMark x1="32000" y1="42667" x2="32700" y2="67619"/>
                        <a14:foregroundMark x1="21200" y1="44381" x2="22700" y2="67238"/>
                        <a14:foregroundMark x1="10300" y1="46095" x2="10100" y2="64190"/>
                        <a14:backgroundMark x1="1000" y1="56381" x2="1000" y2="56381"/>
                        <a14:backgroundMark x1="98700" y1="57143" x2="98700" y2="57143"/>
                        <a14:backgroundMark x1="900" y1="54095" x2="14200" y2="16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559950"/>
            <a:ext cx="10515600" cy="57011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5C460B-4ABD-44A6-81AA-F7D25329D71A}"/>
              </a:ext>
            </a:extLst>
          </p:cNvPr>
          <p:cNvSpPr txBox="1"/>
          <p:nvPr/>
        </p:nvSpPr>
        <p:spPr>
          <a:xfrm>
            <a:off x="1152525" y="1023494"/>
            <a:ext cx="554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/>
              <a:t>Phân</a:t>
            </a:r>
            <a:r>
              <a:rPr lang="en-SG" sz="3200" dirty="0"/>
              <a:t> chia </a:t>
            </a:r>
            <a:r>
              <a:rPr lang="en-SG" sz="3200" dirty="0" err="1"/>
              <a:t>tế</a:t>
            </a:r>
            <a:r>
              <a:rPr lang="en-SG" sz="3200" dirty="0"/>
              <a:t> </a:t>
            </a:r>
            <a:r>
              <a:rPr lang="en-SG" sz="3200" dirty="0" err="1"/>
              <a:t>bào</a:t>
            </a:r>
            <a:r>
              <a:rPr lang="en-SG" sz="3200" dirty="0"/>
              <a:t> </a:t>
            </a:r>
            <a:r>
              <a:rPr lang="en-SG" sz="3200" dirty="0" err="1"/>
              <a:t>động</a:t>
            </a:r>
            <a:r>
              <a:rPr lang="en-SG" sz="3200" dirty="0"/>
              <a:t> </a:t>
            </a:r>
            <a:r>
              <a:rPr lang="en-SG" sz="3200" dirty="0" err="1"/>
              <a:t>vật</a:t>
            </a:r>
            <a:endParaRPr lang="en-SG" sz="3200" dirty="0"/>
          </a:p>
        </p:txBody>
      </p:sp>
    </p:spTree>
    <p:extLst>
      <p:ext uri="{BB962C8B-B14F-4D97-AF65-F5344CB8AC3E}">
        <p14:creationId xmlns:p14="http://schemas.microsoft.com/office/powerpoint/2010/main" val="869743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5829" y="1602843"/>
            <a:ext cx="1095684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Qúa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chia.</a:t>
            </a:r>
          </a:p>
        </p:txBody>
      </p:sp>
    </p:spTree>
    <p:extLst>
      <p:ext uri="{BB962C8B-B14F-4D97-AF65-F5344CB8AC3E}">
        <p14:creationId xmlns:p14="http://schemas.microsoft.com/office/powerpoint/2010/main" val="1217438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A1EFB2-2FFE-491C-BBEE-3BBCBEEF33B6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31977" y="1444408"/>
            <a:ext cx="11830638" cy="399485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FB7799-C545-4723-B7B1-D45BD7B00FA2}"/>
              </a:ext>
            </a:extLst>
          </p:cNvPr>
          <p:cNvSpPr txBox="1"/>
          <p:nvPr/>
        </p:nvSpPr>
        <p:spPr>
          <a:xfrm>
            <a:off x="853323" y="611725"/>
            <a:ext cx="10595335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Mối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hệ</a:t>
            </a:r>
            <a:r>
              <a:rPr lang="en-US" sz="3600" dirty="0"/>
              <a:t> </a:t>
            </a:r>
            <a:r>
              <a:rPr lang="en-US" sz="3600" dirty="0" err="1"/>
              <a:t>giữa</a:t>
            </a:r>
            <a:r>
              <a:rPr lang="en-US" sz="3600" dirty="0"/>
              <a:t> </a:t>
            </a:r>
            <a:r>
              <a:rPr lang="en-US" sz="3600" dirty="0" err="1"/>
              <a:t>quá</a:t>
            </a:r>
            <a:r>
              <a:rPr lang="en-US" sz="3600" dirty="0"/>
              <a:t> </a:t>
            </a:r>
            <a:r>
              <a:rPr lang="en-US" sz="3600" dirty="0" err="1"/>
              <a:t>trình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 </a:t>
            </a:r>
            <a:r>
              <a:rPr lang="en-US" sz="3600" dirty="0" err="1"/>
              <a:t>lên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phân</a:t>
            </a:r>
            <a:r>
              <a:rPr lang="en-US" sz="3600" dirty="0"/>
              <a:t> chia </a:t>
            </a:r>
            <a:r>
              <a:rPr lang="en-US" sz="3600" dirty="0" err="1"/>
              <a:t>tế</a:t>
            </a:r>
            <a:r>
              <a:rPr lang="en-US" sz="3600" dirty="0"/>
              <a:t> </a:t>
            </a:r>
            <a:r>
              <a:rPr lang="en-US" sz="3600" dirty="0" err="1"/>
              <a:t>bào</a:t>
            </a:r>
            <a:r>
              <a:rPr lang="en-US" sz="3600" dirty="0"/>
              <a:t>.</a:t>
            </a:r>
            <a:endParaRPr lang="en-SG" sz="3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F93FA3-1266-4AA8-85B7-194ADF3F7E3A}"/>
              </a:ext>
            </a:extLst>
          </p:cNvPr>
          <p:cNvSpPr txBox="1">
            <a:spLocks/>
          </p:cNvSpPr>
          <p:nvPr/>
        </p:nvSpPr>
        <p:spPr>
          <a:xfrm>
            <a:off x="1" y="-11820"/>
            <a:ext cx="12192000" cy="503435"/>
          </a:xfrm>
          <a:prstGeom prst="rect">
            <a:avLst/>
          </a:prstGeom>
          <a:solidFill>
            <a:srgbClr val="B6E2A1"/>
          </a:solidFill>
          <a:ln>
            <a:solidFill>
              <a:srgbClr val="B6E2A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46 - BÀI 20: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LỚN LÊN VÀ SINH SẢN CỦA TẾ BÀO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574470"/>
            <a:ext cx="6930200" cy="679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chia)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1" y="1624784"/>
            <a:ext cx="2179327" cy="2262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872" y="1517251"/>
            <a:ext cx="2412233" cy="23955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785" y="1750874"/>
            <a:ext cx="2395595" cy="2229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407" y="1310018"/>
            <a:ext cx="2578593" cy="31109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4" y="3980109"/>
            <a:ext cx="2603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1322" y="3980109"/>
            <a:ext cx="2603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5785" y="3943913"/>
            <a:ext cx="2603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62998" y="4374800"/>
            <a:ext cx="2603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</a:t>
            </a:r>
          </a:p>
        </p:txBody>
      </p:sp>
      <p:sp>
        <p:nvSpPr>
          <p:cNvPr id="13" name="Oval 12"/>
          <p:cNvSpPr/>
          <p:nvPr/>
        </p:nvSpPr>
        <p:spPr>
          <a:xfrm>
            <a:off x="0" y="1618429"/>
            <a:ext cx="2496623" cy="24941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518934" y="1254372"/>
            <a:ext cx="2732923" cy="32489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45057" y="5547780"/>
            <a:ext cx="11404120" cy="131021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E3EFD3-025A-F239-5BDB-D6DC168E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722" y="6084691"/>
            <a:ext cx="1000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4116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213" y="245198"/>
            <a:ext cx="831850" cy="831850"/>
          </a:xfrm>
          <a:prstGeom prst="rect">
            <a:avLst/>
          </a:prstGeom>
        </p:spPr>
      </p:pic>
      <p:grpSp>
        <p:nvGrpSpPr>
          <p:cNvPr id="328" name="Group 327"/>
          <p:cNvGrpSpPr/>
          <p:nvPr/>
        </p:nvGrpSpPr>
        <p:grpSpPr>
          <a:xfrm>
            <a:off x="3085953" y="830179"/>
            <a:ext cx="8275910" cy="1078686"/>
            <a:chOff x="3085953" y="830179"/>
            <a:chExt cx="8275910" cy="1078686"/>
          </a:xfrm>
        </p:grpSpPr>
        <p:grpSp>
          <p:nvGrpSpPr>
            <p:cNvPr id="127" name="Group 126"/>
            <p:cNvGrpSpPr/>
            <p:nvPr/>
          </p:nvGrpSpPr>
          <p:grpSpPr>
            <a:xfrm>
              <a:off x="3085953" y="1077015"/>
              <a:ext cx="4359710" cy="831850"/>
              <a:chOff x="3085953" y="1077048"/>
              <a:chExt cx="4359710" cy="83185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5953" y="1077048"/>
                <a:ext cx="831850" cy="83185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13813" y="1077048"/>
                <a:ext cx="831850" cy="831850"/>
              </a:xfrm>
              <a:prstGeom prst="rect">
                <a:avLst/>
              </a:prstGeom>
            </p:spPr>
          </p:pic>
          <p:grpSp>
            <p:nvGrpSpPr>
              <p:cNvPr id="111" name="Group 110"/>
              <p:cNvGrpSpPr/>
              <p:nvPr/>
            </p:nvGrpSpPr>
            <p:grpSpPr>
              <a:xfrm>
                <a:off x="3917803" y="1077048"/>
                <a:ext cx="2696010" cy="415925"/>
                <a:chOff x="3917803" y="1077048"/>
                <a:chExt cx="2696010" cy="415925"/>
              </a:xfrm>
            </p:grpSpPr>
            <p:cxnSp>
              <p:nvCxnSpPr>
                <p:cNvPr id="35" name="Straight Arrow Connector 34"/>
                <p:cNvCxnSpPr>
                  <a:stCxn id="10" idx="2"/>
                  <a:endCxn id="6" idx="3"/>
                </p:cNvCxnSpPr>
                <p:nvPr/>
              </p:nvCxnSpPr>
              <p:spPr>
                <a:xfrm flipH="1">
                  <a:off x="3917803" y="1077048"/>
                  <a:ext cx="1486335" cy="41592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>
                  <a:stCxn id="10" idx="2"/>
                  <a:endCxn id="11" idx="1"/>
                </p:cNvCxnSpPr>
                <p:nvPr/>
              </p:nvCxnSpPr>
              <p:spPr>
                <a:xfrm>
                  <a:off x="5404138" y="1077048"/>
                  <a:ext cx="1209675" cy="41592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12" name="Straight Arrow Connector 311"/>
            <p:cNvCxnSpPr/>
            <p:nvPr/>
          </p:nvCxnSpPr>
          <p:spPr>
            <a:xfrm flipH="1">
              <a:off x="7915298" y="1423090"/>
              <a:ext cx="344656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4" name="TextBox 323"/>
            <p:cNvSpPr txBox="1"/>
            <p:nvPr/>
          </p:nvSpPr>
          <p:spPr>
            <a:xfrm flipH="1">
              <a:off x="9365209" y="830179"/>
              <a:ext cx="15529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329" name="Group 328"/>
          <p:cNvGrpSpPr/>
          <p:nvPr/>
        </p:nvGrpSpPr>
        <p:grpSpPr>
          <a:xfrm>
            <a:off x="2254103" y="1862275"/>
            <a:ext cx="9107760" cy="1049994"/>
            <a:chOff x="2254103" y="1862275"/>
            <a:chExt cx="9107760" cy="1049994"/>
          </a:xfrm>
        </p:grpSpPr>
        <p:grpSp>
          <p:nvGrpSpPr>
            <p:cNvPr id="164" name="Group 163"/>
            <p:cNvGrpSpPr/>
            <p:nvPr/>
          </p:nvGrpSpPr>
          <p:grpSpPr>
            <a:xfrm>
              <a:off x="2254103" y="1862275"/>
              <a:ext cx="6224303" cy="1049994"/>
              <a:chOff x="2254103" y="1862275"/>
              <a:chExt cx="6224303" cy="104999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1587" y="2033796"/>
                <a:ext cx="831850" cy="831850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4103" y="2033796"/>
                <a:ext cx="831850" cy="831850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46556" y="2080419"/>
                <a:ext cx="831850" cy="83185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49071" y="2033796"/>
                <a:ext cx="831850" cy="831850"/>
              </a:xfrm>
              <a:prstGeom prst="rect">
                <a:avLst/>
              </a:prstGeom>
            </p:spPr>
          </p:pic>
          <p:cxnSp>
            <p:nvCxnSpPr>
              <p:cNvPr id="39" name="Straight Arrow Connector 38"/>
              <p:cNvCxnSpPr>
                <a:endCxn id="4" idx="3"/>
              </p:cNvCxnSpPr>
              <p:nvPr/>
            </p:nvCxnSpPr>
            <p:spPr>
              <a:xfrm flipH="1">
                <a:off x="3085953" y="1862275"/>
                <a:ext cx="415925" cy="5874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>
                <a:endCxn id="3" idx="1"/>
              </p:cNvCxnSpPr>
              <p:nvPr/>
            </p:nvCxnSpPr>
            <p:spPr>
              <a:xfrm>
                <a:off x="3501878" y="1862275"/>
                <a:ext cx="549709" cy="5874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>
                <a:stCxn id="11" idx="2"/>
                <a:endCxn id="27" idx="3"/>
              </p:cNvCxnSpPr>
              <p:nvPr/>
            </p:nvCxnSpPr>
            <p:spPr>
              <a:xfrm flipH="1">
                <a:off x="6680921" y="1908865"/>
                <a:ext cx="348817" cy="5408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11" idx="2"/>
                <a:endCxn id="23" idx="1"/>
              </p:cNvCxnSpPr>
              <p:nvPr/>
            </p:nvCxnSpPr>
            <p:spPr>
              <a:xfrm>
                <a:off x="7029738" y="1908865"/>
                <a:ext cx="616818" cy="58747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3" name="Straight Arrow Connector 312"/>
            <p:cNvCxnSpPr/>
            <p:nvPr/>
          </p:nvCxnSpPr>
          <p:spPr>
            <a:xfrm flipH="1">
              <a:off x="8478407" y="2604655"/>
              <a:ext cx="2883456" cy="99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5" name="TextBox 324"/>
            <p:cNvSpPr txBox="1"/>
            <p:nvPr/>
          </p:nvSpPr>
          <p:spPr>
            <a:xfrm flipH="1">
              <a:off x="9414989" y="1995237"/>
              <a:ext cx="15529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330" name="Group 329"/>
          <p:cNvGrpSpPr/>
          <p:nvPr/>
        </p:nvGrpSpPr>
        <p:grpSpPr>
          <a:xfrm>
            <a:off x="1557485" y="2866424"/>
            <a:ext cx="9701642" cy="1180786"/>
            <a:chOff x="1557485" y="2866424"/>
            <a:chExt cx="9701642" cy="1180786"/>
          </a:xfrm>
        </p:grpSpPr>
        <p:grpSp>
          <p:nvGrpSpPr>
            <p:cNvPr id="302" name="Group 301"/>
            <p:cNvGrpSpPr/>
            <p:nvPr/>
          </p:nvGrpSpPr>
          <p:grpSpPr>
            <a:xfrm>
              <a:off x="1557485" y="2866424"/>
              <a:ext cx="7169146" cy="1180786"/>
              <a:chOff x="1557485" y="2865646"/>
              <a:chExt cx="7169146" cy="118078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7485" y="3214582"/>
                <a:ext cx="831850" cy="83185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8141" y="3214582"/>
                <a:ext cx="831850" cy="83185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2813" y="3214582"/>
                <a:ext cx="831850" cy="83185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3469" y="3214582"/>
                <a:ext cx="831850" cy="83185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78797" y="3214582"/>
                <a:ext cx="831850" cy="83185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4125" y="3214582"/>
                <a:ext cx="831850" cy="83185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9453" y="3214582"/>
                <a:ext cx="831850" cy="831850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4781" y="3214582"/>
                <a:ext cx="831850" cy="831850"/>
              </a:xfrm>
              <a:prstGeom prst="rect">
                <a:avLst/>
              </a:prstGeom>
            </p:spPr>
          </p:pic>
          <p:cxnSp>
            <p:nvCxnSpPr>
              <p:cNvPr id="47" name="Straight Arrow Connector 46"/>
              <p:cNvCxnSpPr>
                <a:stCxn id="4" idx="2"/>
                <a:endCxn id="5" idx="0"/>
              </p:cNvCxnSpPr>
              <p:nvPr/>
            </p:nvCxnSpPr>
            <p:spPr>
              <a:xfrm flipH="1">
                <a:off x="1973410" y="2865646"/>
                <a:ext cx="696618" cy="3489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>
                <a:stCxn id="4" idx="2"/>
                <a:endCxn id="9" idx="0"/>
              </p:cNvCxnSpPr>
              <p:nvPr/>
            </p:nvCxnSpPr>
            <p:spPr>
              <a:xfrm>
                <a:off x="2670028" y="2865646"/>
                <a:ext cx="208710" cy="3489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>
                <a:stCxn id="3" idx="2"/>
                <a:endCxn id="7" idx="0"/>
              </p:cNvCxnSpPr>
              <p:nvPr/>
            </p:nvCxnSpPr>
            <p:spPr>
              <a:xfrm flipH="1">
                <a:off x="3784066" y="2865646"/>
                <a:ext cx="683446" cy="3489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>
                <a:stCxn id="3" idx="2"/>
                <a:endCxn id="14" idx="0"/>
              </p:cNvCxnSpPr>
              <p:nvPr/>
            </p:nvCxnSpPr>
            <p:spPr>
              <a:xfrm>
                <a:off x="4467512" y="2865646"/>
                <a:ext cx="221882" cy="3489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>
                <a:stCxn id="27" idx="2"/>
                <a:endCxn id="22" idx="0"/>
              </p:cNvCxnSpPr>
              <p:nvPr/>
            </p:nvCxnSpPr>
            <p:spPr>
              <a:xfrm flipH="1">
                <a:off x="5594722" y="2865646"/>
                <a:ext cx="670274" cy="3489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>
                <a:stCxn id="27" idx="2"/>
                <a:endCxn id="26" idx="0"/>
              </p:cNvCxnSpPr>
              <p:nvPr/>
            </p:nvCxnSpPr>
            <p:spPr>
              <a:xfrm>
                <a:off x="6264996" y="2865646"/>
                <a:ext cx="235054" cy="3489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>
                <a:stCxn id="23" idx="2"/>
                <a:endCxn id="28" idx="0"/>
              </p:cNvCxnSpPr>
              <p:nvPr/>
            </p:nvCxnSpPr>
            <p:spPr>
              <a:xfrm flipH="1">
                <a:off x="7405378" y="2912269"/>
                <a:ext cx="657103" cy="30231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>
                <a:stCxn id="23" idx="2"/>
                <a:endCxn id="32" idx="0"/>
              </p:cNvCxnSpPr>
              <p:nvPr/>
            </p:nvCxnSpPr>
            <p:spPr>
              <a:xfrm>
                <a:off x="8062481" y="2912269"/>
                <a:ext cx="248225" cy="30231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5" name="Straight Arrow Connector 314"/>
            <p:cNvCxnSpPr>
              <a:endCxn id="32" idx="3"/>
            </p:cNvCxnSpPr>
            <p:nvPr/>
          </p:nvCxnSpPr>
          <p:spPr>
            <a:xfrm flipH="1">
              <a:off x="8726631" y="3630672"/>
              <a:ext cx="2532496" cy="61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6" name="TextBox 325"/>
            <p:cNvSpPr txBox="1"/>
            <p:nvPr/>
          </p:nvSpPr>
          <p:spPr>
            <a:xfrm flipH="1">
              <a:off x="9444616" y="3029625"/>
              <a:ext cx="15529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grpSp>
        <p:nvGrpSpPr>
          <p:cNvPr id="331" name="Group 330"/>
          <p:cNvGrpSpPr/>
          <p:nvPr/>
        </p:nvGrpSpPr>
        <p:grpSpPr>
          <a:xfrm>
            <a:off x="211400" y="4046597"/>
            <a:ext cx="12312671" cy="980200"/>
            <a:chOff x="211400" y="4046597"/>
            <a:chExt cx="12312671" cy="980200"/>
          </a:xfrm>
        </p:grpSpPr>
        <p:grpSp>
          <p:nvGrpSpPr>
            <p:cNvPr id="308" name="Group 307"/>
            <p:cNvGrpSpPr/>
            <p:nvPr/>
          </p:nvGrpSpPr>
          <p:grpSpPr>
            <a:xfrm>
              <a:off x="211400" y="4046597"/>
              <a:ext cx="10902180" cy="980200"/>
              <a:chOff x="211400" y="4047210"/>
              <a:chExt cx="10902180" cy="98020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1400" y="4359327"/>
                <a:ext cx="668083" cy="668083"/>
              </a:xfrm>
              <a:prstGeom prst="rect">
                <a:avLst/>
              </a:prstGeom>
            </p:spPr>
          </p:pic>
          <p:grpSp>
            <p:nvGrpSpPr>
              <p:cNvPr id="303" name="Group 302"/>
              <p:cNvGrpSpPr/>
              <p:nvPr/>
            </p:nvGrpSpPr>
            <p:grpSpPr>
              <a:xfrm>
                <a:off x="545441" y="4047210"/>
                <a:ext cx="10568139" cy="980200"/>
                <a:chOff x="545441" y="4047210"/>
                <a:chExt cx="10568139" cy="980200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622765" y="4359327"/>
                  <a:ext cx="668083" cy="668083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258219" y="4359327"/>
                  <a:ext cx="668083" cy="668083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305038" y="4359327"/>
                  <a:ext cx="668083" cy="668083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940492" y="4359327"/>
                  <a:ext cx="668083" cy="668083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351857" y="4359327"/>
                  <a:ext cx="668083" cy="668083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987311" y="4359327"/>
                  <a:ext cx="668083" cy="668083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763222" y="4359327"/>
                  <a:ext cx="668083" cy="668083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034130" y="4359327"/>
                  <a:ext cx="668083" cy="668083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669584" y="4359327"/>
                  <a:ext cx="668083" cy="668083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575946" y="4359327"/>
                  <a:ext cx="668083" cy="668083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398676" y="4359327"/>
                  <a:ext cx="668083" cy="668083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93673" y="4359327"/>
                  <a:ext cx="668083" cy="668083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080949" y="4359327"/>
                  <a:ext cx="668083" cy="668083"/>
                </a:xfrm>
                <a:prstGeom prst="rect">
                  <a:avLst/>
                </a:prstGeom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716403" y="4359327"/>
                  <a:ext cx="668083" cy="668083"/>
                </a:xfrm>
                <a:prstGeom prst="rect">
                  <a:avLst/>
                </a:prstGeom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445497" y="4359327"/>
                  <a:ext cx="668083" cy="668083"/>
                </a:xfrm>
                <a:prstGeom prst="rect">
                  <a:avLst/>
                </a:prstGeom>
              </p:spPr>
            </p:pic>
            <p:cxnSp>
              <p:nvCxnSpPr>
                <p:cNvPr id="63" name="Straight Arrow Connector 62"/>
                <p:cNvCxnSpPr>
                  <a:stCxn id="5" idx="2"/>
                  <a:endCxn id="21" idx="0"/>
                </p:cNvCxnSpPr>
                <p:nvPr/>
              </p:nvCxnSpPr>
              <p:spPr>
                <a:xfrm flipH="1">
                  <a:off x="545441" y="4047210"/>
                  <a:ext cx="1427969" cy="3121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/>
                <p:cNvCxnSpPr>
                  <a:stCxn id="5" idx="2"/>
                  <a:endCxn id="29" idx="0"/>
                </p:cNvCxnSpPr>
                <p:nvPr/>
              </p:nvCxnSpPr>
              <p:spPr>
                <a:xfrm flipH="1">
                  <a:off x="1227714" y="4047210"/>
                  <a:ext cx="745696" cy="3121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/>
                <p:cNvCxnSpPr>
                  <a:stCxn id="9" idx="2"/>
                  <a:endCxn id="12" idx="0"/>
                </p:cNvCxnSpPr>
                <p:nvPr/>
              </p:nvCxnSpPr>
              <p:spPr>
                <a:xfrm flipH="1">
                  <a:off x="2592260" y="4047210"/>
                  <a:ext cx="286478" cy="3121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/>
                <p:cNvCxnSpPr>
                  <a:stCxn id="7" idx="2"/>
                  <a:endCxn id="15" idx="0"/>
                </p:cNvCxnSpPr>
                <p:nvPr/>
              </p:nvCxnSpPr>
              <p:spPr>
                <a:xfrm flipH="1">
                  <a:off x="3274533" y="4047210"/>
                  <a:ext cx="509533" cy="3121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/>
                <p:cNvCxnSpPr>
                  <a:stCxn id="7" idx="2"/>
                  <a:endCxn id="8" idx="0"/>
                </p:cNvCxnSpPr>
                <p:nvPr/>
              </p:nvCxnSpPr>
              <p:spPr>
                <a:xfrm>
                  <a:off x="3784066" y="4047210"/>
                  <a:ext cx="172740" cy="3121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>
                  <a:stCxn id="14" idx="2"/>
                  <a:endCxn id="13" idx="0"/>
                </p:cNvCxnSpPr>
                <p:nvPr/>
              </p:nvCxnSpPr>
              <p:spPr>
                <a:xfrm flipH="1">
                  <a:off x="4639079" y="4047210"/>
                  <a:ext cx="50315" cy="3121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/>
                <p:cNvCxnSpPr>
                  <a:stCxn id="14" idx="2"/>
                  <a:endCxn id="17" idx="0"/>
                </p:cNvCxnSpPr>
                <p:nvPr/>
              </p:nvCxnSpPr>
              <p:spPr>
                <a:xfrm>
                  <a:off x="4689394" y="4047210"/>
                  <a:ext cx="631958" cy="3121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/>
                <p:cNvCxnSpPr>
                  <a:stCxn id="22" idx="2"/>
                  <a:endCxn id="20" idx="0"/>
                </p:cNvCxnSpPr>
                <p:nvPr/>
              </p:nvCxnSpPr>
              <p:spPr>
                <a:xfrm>
                  <a:off x="5594722" y="4047210"/>
                  <a:ext cx="408903" cy="3121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/>
                <p:cNvCxnSpPr>
                  <a:stCxn id="22" idx="2"/>
                  <a:endCxn id="16" idx="0"/>
                </p:cNvCxnSpPr>
                <p:nvPr/>
              </p:nvCxnSpPr>
              <p:spPr>
                <a:xfrm>
                  <a:off x="5594722" y="4047210"/>
                  <a:ext cx="1091176" cy="3121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/>
                <p:cNvCxnSpPr>
                  <a:stCxn id="26" idx="2"/>
                  <a:endCxn id="19" idx="0"/>
                </p:cNvCxnSpPr>
                <p:nvPr/>
              </p:nvCxnSpPr>
              <p:spPr>
                <a:xfrm>
                  <a:off x="6500050" y="4047210"/>
                  <a:ext cx="868121" cy="3121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/>
                <p:cNvCxnSpPr>
                  <a:stCxn id="26" idx="2"/>
                  <a:endCxn id="31" idx="0"/>
                </p:cNvCxnSpPr>
                <p:nvPr/>
              </p:nvCxnSpPr>
              <p:spPr>
                <a:xfrm>
                  <a:off x="6500050" y="4047210"/>
                  <a:ext cx="1550394" cy="3121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Arrow Connector 86"/>
                <p:cNvCxnSpPr>
                  <a:stCxn id="28" idx="2"/>
                  <a:endCxn id="25" idx="0"/>
                </p:cNvCxnSpPr>
                <p:nvPr/>
              </p:nvCxnSpPr>
              <p:spPr>
                <a:xfrm>
                  <a:off x="7405378" y="4047210"/>
                  <a:ext cx="1327339" cy="3121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Arrow Connector 88"/>
                <p:cNvCxnSpPr>
                  <a:stCxn id="28" idx="2"/>
                  <a:endCxn id="30" idx="0"/>
                </p:cNvCxnSpPr>
                <p:nvPr/>
              </p:nvCxnSpPr>
              <p:spPr>
                <a:xfrm>
                  <a:off x="7405378" y="4047210"/>
                  <a:ext cx="2009612" cy="3121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/>
                <p:cNvCxnSpPr>
                  <a:stCxn id="32" idx="2"/>
                  <a:endCxn id="18" idx="0"/>
                </p:cNvCxnSpPr>
                <p:nvPr/>
              </p:nvCxnSpPr>
              <p:spPr>
                <a:xfrm>
                  <a:off x="8310706" y="4047210"/>
                  <a:ext cx="1786557" cy="3121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Arrow Connector 92"/>
                <p:cNvCxnSpPr>
                  <a:stCxn id="32" idx="2"/>
                  <a:endCxn id="33" idx="0"/>
                </p:cNvCxnSpPr>
                <p:nvPr/>
              </p:nvCxnSpPr>
              <p:spPr>
                <a:xfrm>
                  <a:off x="8310706" y="4047210"/>
                  <a:ext cx="2468832" cy="3121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/>
                <p:cNvCxnSpPr>
                  <a:stCxn id="9" idx="2"/>
                  <a:endCxn id="24" idx="0"/>
                </p:cNvCxnSpPr>
                <p:nvPr/>
              </p:nvCxnSpPr>
              <p:spPr>
                <a:xfrm flipH="1">
                  <a:off x="1909987" y="4047210"/>
                  <a:ext cx="968751" cy="3121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20" name="Straight Arrow Connector 319"/>
            <p:cNvCxnSpPr/>
            <p:nvPr/>
          </p:nvCxnSpPr>
          <p:spPr>
            <a:xfrm flipH="1">
              <a:off x="10967917" y="4820770"/>
              <a:ext cx="1224083" cy="995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" name="TextBox 326"/>
            <p:cNvSpPr txBox="1"/>
            <p:nvPr/>
          </p:nvSpPr>
          <p:spPr>
            <a:xfrm flipH="1">
              <a:off x="10971143" y="4199774"/>
              <a:ext cx="15529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000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2398" y="3725086"/>
            <a:ext cx="105571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1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bào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: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1 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đôi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1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lần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→ 2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→2 </a:t>
            </a:r>
            <a:r>
              <a:rPr lang="en-US" sz="2800" i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1 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bào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1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đôi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2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lần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→ 2×2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→2 </a:t>
            </a:r>
            <a:r>
              <a:rPr lang="en-US" sz="2800" i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2 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bào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1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đôi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3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lần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→ 2×2</a:t>
            </a:r>
            <a:r>
              <a:rPr lang="en-US" sz="2800" i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→2 </a:t>
            </a:r>
            <a:r>
              <a:rPr lang="en-US" sz="2800" i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3 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bào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------------------------------------------------------------------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qua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en-US" sz="2800" b="1" i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457" y="378636"/>
            <a:ext cx="8197850" cy="334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57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361813"/>
            <a:ext cx="6930200" cy="6799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chia)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955" y="1116003"/>
            <a:ext cx="120830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1" y="2465965"/>
            <a:ext cx="12083045" cy="1536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chia: </a:t>
            </a:r>
            <a:r>
              <a:rPr lang="en-US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4000" baseline="30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lang="en-US" sz="4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954" y="3842595"/>
            <a:ext cx="12083045" cy="6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57393" y="4671966"/>
            <a:ext cx="9360132" cy="2204581"/>
            <a:chOff x="1353876" y="3527822"/>
            <a:chExt cx="9360132" cy="2204581"/>
          </a:xfrm>
        </p:grpSpPr>
        <p:sp>
          <p:nvSpPr>
            <p:cNvPr id="9" name="Rectangle 8"/>
            <p:cNvSpPr/>
            <p:nvPr/>
          </p:nvSpPr>
          <p:spPr>
            <a:xfrm>
              <a:off x="1353876" y="4303469"/>
              <a:ext cx="222017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lên</a:t>
              </a:r>
              <a:endPara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889979" y="4303469"/>
              <a:ext cx="282402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chia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968151" y="4475348"/>
              <a:ext cx="3674853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899140" y="4796287"/>
              <a:ext cx="3778369" cy="3450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3812875" y="3527822"/>
              <a:ext cx="4132524" cy="650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8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28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TB </a:t>
              </a:r>
              <a:r>
                <a:rPr lang="en-US" sz="28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trưởng</a:t>
              </a:r>
              <a:r>
                <a:rPr lang="en-US" sz="28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endPara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18177" y="4993739"/>
              <a:ext cx="413252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8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28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TB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567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Movie">
            <a:hlinkClick r:id="" action="ppaction://media"/>
            <a:extLst>
              <a:ext uri="{FF2B5EF4-FFF2-40B4-BE49-F238E27FC236}">
                <a16:creationId xmlns:a16="http://schemas.microsoft.com/office/drawing/2014/main" id="{03CCD9A5-898E-4D77-867C-814EE54005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543" y="1013833"/>
            <a:ext cx="5475545" cy="3077400"/>
          </a:xfr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61E5E0-DFF1-4A3A-9C06-1DC563DB2C6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5756DB-E5BA-499B-BD55-A8445D54FDDA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CÓ THỂ HAY KHÔNG THỂ?</a:t>
            </a:r>
          </a:p>
        </p:txBody>
      </p:sp>
      <p:grpSp>
        <p:nvGrpSpPr>
          <p:cNvPr id="7" name="Google Shape;557;p38">
            <a:extLst>
              <a:ext uri="{FF2B5EF4-FFF2-40B4-BE49-F238E27FC236}">
                <a16:creationId xmlns:a16="http://schemas.microsoft.com/office/drawing/2014/main" id="{A181F137-FA1F-48D9-B7CB-A662EDE4F496}"/>
              </a:ext>
            </a:extLst>
          </p:cNvPr>
          <p:cNvGrpSpPr/>
          <p:nvPr/>
        </p:nvGrpSpPr>
        <p:grpSpPr>
          <a:xfrm>
            <a:off x="10370163" y="244090"/>
            <a:ext cx="1210353" cy="1072762"/>
            <a:chOff x="3955900" y="2984500"/>
            <a:chExt cx="414000" cy="422525"/>
          </a:xfrm>
        </p:grpSpPr>
        <p:sp>
          <p:nvSpPr>
            <p:cNvPr id="8" name="Google Shape;558;p38">
              <a:extLst>
                <a:ext uri="{FF2B5EF4-FFF2-40B4-BE49-F238E27FC236}">
                  <a16:creationId xmlns:a16="http://schemas.microsoft.com/office/drawing/2014/main" id="{A87696D0-3EE3-4196-B217-F3B28D922AAA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59;p38">
              <a:extLst>
                <a:ext uri="{FF2B5EF4-FFF2-40B4-BE49-F238E27FC236}">
                  <a16:creationId xmlns:a16="http://schemas.microsoft.com/office/drawing/2014/main" id="{2A3B6C3D-9F1B-4F89-B22D-C36C83B766BD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60;p38">
              <a:extLst>
                <a:ext uri="{FF2B5EF4-FFF2-40B4-BE49-F238E27FC236}">
                  <a16:creationId xmlns:a16="http://schemas.microsoft.com/office/drawing/2014/main" id="{871CB019-7F0E-4562-B8F8-C8A25E9B30F4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269A778-287A-484C-BC79-ABE9A5199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2276" y="2332340"/>
            <a:ext cx="4843463" cy="2832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B29E30-7024-43D6-9DA8-A5B1BF350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2460" y="3576326"/>
            <a:ext cx="2988925" cy="29237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EB9B46-D993-47BD-9870-0827785ED707}"/>
              </a:ext>
            </a:extLst>
          </p:cNvPr>
          <p:cNvSpPr txBox="1"/>
          <p:nvPr/>
        </p:nvSpPr>
        <p:spPr>
          <a:xfrm>
            <a:off x="767565" y="4622699"/>
            <a:ext cx="4048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156B5E-EB95-4EFB-B516-D106052FA052}"/>
              </a:ext>
            </a:extLst>
          </p:cNvPr>
          <p:cNvSpPr txBox="1"/>
          <p:nvPr/>
        </p:nvSpPr>
        <p:spPr>
          <a:xfrm>
            <a:off x="6783485" y="1341206"/>
            <a:ext cx="4048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471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2540" y="225191"/>
            <a:ext cx="8740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40" y="748411"/>
            <a:ext cx="4974102" cy="26552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3906" y="4994433"/>
            <a:ext cx="10472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r>
              <a:rPr lang="en-US" sz="2400" dirty="0"/>
              <a:t> </a:t>
            </a:r>
            <a:r>
              <a:rPr lang="en-US" sz="2400" dirty="0" err="1"/>
              <a:t>bào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thay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r>
              <a:rPr lang="en-US" sz="2400" dirty="0"/>
              <a:t> </a:t>
            </a:r>
            <a:r>
              <a:rPr lang="en-US" sz="2400" dirty="0" err="1"/>
              <a:t>bào</a:t>
            </a:r>
            <a:r>
              <a:rPr lang="en-US" sz="2400" dirty="0"/>
              <a:t> </a:t>
            </a:r>
            <a:r>
              <a:rPr lang="en-US" sz="2400" dirty="0" err="1"/>
              <a:t>già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r>
              <a:rPr lang="en-US" sz="2400" dirty="0"/>
              <a:t> </a:t>
            </a:r>
            <a:r>
              <a:rPr lang="en-US" sz="2400" dirty="0" err="1"/>
              <a:t>bào</a:t>
            </a:r>
            <a:r>
              <a:rPr lang="en-US" sz="2400" dirty="0"/>
              <a:t> </a:t>
            </a:r>
            <a:r>
              <a:rPr lang="en-US" sz="2400" dirty="0" err="1"/>
              <a:t>chết</a:t>
            </a:r>
            <a:r>
              <a:rPr lang="en-US" sz="2400" dirty="0"/>
              <a:t>, </a:t>
            </a:r>
            <a:r>
              <a:rPr lang="en-US" sz="2400" dirty="0" err="1"/>
              <a:t>tế</a:t>
            </a:r>
            <a:r>
              <a:rPr lang="en-US" sz="2400" dirty="0"/>
              <a:t> </a:t>
            </a:r>
            <a:r>
              <a:rPr lang="en-US" sz="2400" dirty="0" err="1"/>
              <a:t>bào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tổn</a:t>
            </a:r>
            <a:r>
              <a:rPr lang="en-US" sz="2400" dirty="0"/>
              <a:t> </a:t>
            </a:r>
            <a:r>
              <a:rPr lang="en-US" sz="2400" dirty="0" err="1"/>
              <a:t>thương</a:t>
            </a:r>
            <a:r>
              <a:rPr lang="en-US" sz="2400" dirty="0"/>
              <a:t>?</a:t>
            </a:r>
          </a:p>
          <a:p>
            <a:pPr marL="457200" indent="-457200">
              <a:buAutoNum type="arabicPeriod"/>
            </a:pP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r>
              <a:rPr lang="en-US" sz="2400" dirty="0"/>
              <a:t> </a:t>
            </a:r>
            <a:r>
              <a:rPr lang="en-US" sz="2400" dirty="0" err="1"/>
              <a:t>bào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ý </a:t>
            </a:r>
            <a:r>
              <a:rPr lang="en-US" sz="2400" dirty="0" err="1"/>
              <a:t>nghĩa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211" y="665782"/>
            <a:ext cx="4993798" cy="373220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503596" y="5594597"/>
            <a:ext cx="45719" cy="554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86500" y="4994433"/>
            <a:ext cx="11519554" cy="13389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iúp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192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4" y="213301"/>
            <a:ext cx="11204751" cy="632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48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29070" y="504760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676" y="2258014"/>
            <a:ext cx="1914146" cy="4323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466" y="2178513"/>
            <a:ext cx="2751967" cy="44031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4683" r="13084"/>
          <a:stretch/>
        </p:blipFill>
        <p:spPr>
          <a:xfrm>
            <a:off x="5493835" y="1352896"/>
            <a:ext cx="779964" cy="52287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8267" y="3316953"/>
            <a:ext cx="2280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– 16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67064" y="3283086"/>
            <a:ext cx="2280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– 18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1623" y="829676"/>
            <a:ext cx="3384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8 -12 cm/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94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18" y="2387597"/>
            <a:ext cx="11862286" cy="3674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29070" y="815311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262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1818" y="625528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59" y="3481366"/>
            <a:ext cx="4927658" cy="2660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167" y="2892000"/>
            <a:ext cx="4541588" cy="309558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7467" y="2527259"/>
            <a:ext cx="360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chữa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32017" y="2947053"/>
            <a:ext cx="360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2051" y="1760186"/>
            <a:ext cx="4453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 BÀO BÌNH THƯỜNG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37967" y="1760186"/>
            <a:ext cx="4453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 BÀO UNG THƯ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82000" y="5987580"/>
            <a:ext cx="360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</a:t>
            </a:r>
          </a:p>
        </p:txBody>
      </p:sp>
    </p:spTree>
    <p:extLst>
      <p:ext uri="{BB962C8B-B14F-4D97-AF65-F5344CB8AC3E}">
        <p14:creationId xmlns:p14="http://schemas.microsoft.com/office/powerpoint/2010/main" val="39523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1817" y="491038"/>
            <a:ext cx="11700935" cy="6725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36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36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77" b="99725" l="1298" r="994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60" y="1149515"/>
            <a:ext cx="9382667" cy="4911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94017" y="6060702"/>
            <a:ext cx="6394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Bệnh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sùi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223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1498350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3077389" y="526484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hlinkClick r:id="rId14" action="ppaction://hlinksldjump"/>
          </p:cNvPr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Arrow: Right 6">
            <a:hlinkClick r:id="" action="ppaction://noaction"/>
            <a:extLst>
              <a:ext uri="{FF2B5EF4-FFF2-40B4-BE49-F238E27FC236}">
                <a16:creationId xmlns:a16="http://schemas.microsoft.com/office/drawing/2014/main" id="{EBC214EE-C4D2-4CF3-A6EE-76102051A6C7}"/>
              </a:ext>
            </a:extLst>
          </p:cNvPr>
          <p:cNvSpPr/>
          <p:nvPr/>
        </p:nvSpPr>
        <p:spPr>
          <a:xfrm>
            <a:off x="6778487" y="6530009"/>
            <a:ext cx="1222513" cy="2912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88235"/>
            <a:ext cx="10526728" cy="15162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1. 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con?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2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bào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bào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4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bào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8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bào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78296"/>
            <a:ext cx="10526728" cy="150629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5116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53535"/>
            <a:ext cx="491175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vi-VN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59" y="2017046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phồng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407BF58-3476-4676-9CF4-C7170AE2A6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4" b="35916"/>
          <a:stretch/>
        </p:blipFill>
        <p:spPr>
          <a:xfrm flipV="1">
            <a:off x="5162098" y="0"/>
            <a:ext cx="4010830" cy="2399497"/>
          </a:xfrm>
          <a:prstGeom prst="rect">
            <a:avLst/>
          </a:prstGeom>
        </p:spPr>
      </p:pic>
      <p:sp>
        <p:nvSpPr>
          <p:cNvPr id="25" name="TextBox 5">
            <a:extLst>
              <a:ext uri="{FF2B5EF4-FFF2-40B4-BE49-F238E27FC236}">
                <a16:creationId xmlns:a16="http://schemas.microsoft.com/office/drawing/2014/main" id="{DFCFAD9E-0D09-4B92-922B-FBD6F1268D75}"/>
              </a:ext>
            </a:extLst>
          </p:cNvPr>
          <p:cNvSpPr txBox="1"/>
          <p:nvPr/>
        </p:nvSpPr>
        <p:spPr>
          <a:xfrm>
            <a:off x="727463" y="1945960"/>
            <a:ext cx="10196623" cy="210057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vi-VN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Tiết 46,47</a:t>
            </a:r>
          </a:p>
          <a:p>
            <a:pPr algn="ctr"/>
            <a:r>
              <a:rPr lang="vi-VN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Bài 20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SỰ LỚN LÊN VÀ SINH SẢN CỦA TẾ BÀO</a:t>
            </a:r>
            <a:endParaRPr lang="id-ID" altLang="zh-CN" sz="4400" b="1" dirty="0">
              <a:solidFill>
                <a:srgbClr val="FF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TLTH -Bộ SGK Lớp 2 - Kết nối tri thức với cuộc sống - Công ty Cổ phần Đầu  tư và Phát triển Giáo dục Phương N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204" y="-238276"/>
            <a:ext cx="1837410" cy="18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ell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301906"/>
            <a:ext cx="2300790" cy="230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cteria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07" y="4249736"/>
            <a:ext cx="2079625" cy="207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lant cell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13" y="4371714"/>
            <a:ext cx="2178050" cy="217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320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curtains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98174"/>
            <a:ext cx="10526728" cy="150629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747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84" y="2941868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57" y="2066249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98174"/>
            <a:ext cx="10526728" cy="150629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8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88235"/>
            <a:ext cx="10526728" cy="15162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chia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318052"/>
            <a:ext cx="10526728" cy="148641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53535"/>
            <a:ext cx="522874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4" y="2842707"/>
            <a:ext cx="522875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noProof="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300" b="1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endParaRPr kumimoji="0" lang="vi-VN" sz="23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42" y="286877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42" y="20391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278296"/>
            <a:ext cx="10526728" cy="152617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Ở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E22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9E223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  <a:endParaRPr lang="en-GB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430855-3FCD-4312-B71D-A7472E82015B}"/>
              </a:ext>
            </a:extLst>
          </p:cNvPr>
          <p:cNvSpPr/>
          <p:nvPr/>
        </p:nvSpPr>
        <p:spPr>
          <a:xfrm>
            <a:off x="1321718" y="1120676"/>
            <a:ext cx="98648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lằn</a:t>
            </a:r>
            <a:r>
              <a:rPr lang="en-GB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5839488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7CD7F1-A350-4B57-B5A9-DA2151134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84" t="13907" r="6048" b="16989"/>
          <a:stretch/>
        </p:blipFill>
        <p:spPr>
          <a:xfrm>
            <a:off x="3263" y="0"/>
            <a:ext cx="12188737" cy="69514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0371" y="3296194"/>
            <a:ext cx="9215151" cy="1481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BIỆT!</a:t>
            </a:r>
          </a:p>
          <a:p>
            <a:pPr>
              <a:lnSpc>
                <a:spcPct val="150000"/>
              </a:lnSpc>
            </a:pP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Ở BÀI HỌC TIẾP THEO</a:t>
            </a:r>
          </a:p>
        </p:txBody>
      </p:sp>
    </p:spTree>
    <p:extLst>
      <p:ext uri="{BB962C8B-B14F-4D97-AF65-F5344CB8AC3E}">
        <p14:creationId xmlns:p14="http://schemas.microsoft.com/office/powerpoint/2010/main" val="2631900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608DF9-51B9-48D3-8E4A-128E98C4FAFA}"/>
              </a:ext>
            </a:extLst>
          </p:cNvPr>
          <p:cNvSpPr txBox="1"/>
          <p:nvPr/>
        </p:nvSpPr>
        <p:spPr>
          <a:xfrm>
            <a:off x="634263" y="278295"/>
            <a:ext cx="9799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 BÀI HỌC</a:t>
            </a:r>
          </a:p>
        </p:txBody>
      </p:sp>
      <p:sp>
        <p:nvSpPr>
          <p:cNvPr id="5" name="Rectangle: Diagonal Corners Snipped 8">
            <a:extLst>
              <a:ext uri="{FF2B5EF4-FFF2-40B4-BE49-F238E27FC236}">
                <a16:creationId xmlns:a16="http://schemas.microsoft.com/office/drawing/2014/main" id="{5C79BE8D-3BDA-412C-B308-F1EFA7822173}"/>
              </a:ext>
            </a:extLst>
          </p:cNvPr>
          <p:cNvSpPr/>
          <p:nvPr/>
        </p:nvSpPr>
        <p:spPr>
          <a:xfrm>
            <a:off x="10311" y="2438786"/>
            <a:ext cx="3626024" cy="2996813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: Diagonal Corners Snipped 9">
            <a:extLst>
              <a:ext uri="{FF2B5EF4-FFF2-40B4-BE49-F238E27FC236}">
                <a16:creationId xmlns:a16="http://schemas.microsoft.com/office/drawing/2014/main" id="{B23EF747-2CAF-4BA8-BEFC-3A39806519D7}"/>
              </a:ext>
            </a:extLst>
          </p:cNvPr>
          <p:cNvSpPr/>
          <p:nvPr/>
        </p:nvSpPr>
        <p:spPr>
          <a:xfrm>
            <a:off x="4490914" y="2438787"/>
            <a:ext cx="3440974" cy="299681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Diagonal Corners Snipped 9">
            <a:extLst>
              <a:ext uri="{FF2B5EF4-FFF2-40B4-BE49-F238E27FC236}">
                <a16:creationId xmlns:a16="http://schemas.microsoft.com/office/drawing/2014/main" id="{B23EF747-2CAF-4BA8-BEFC-3A39806519D7}"/>
              </a:ext>
            </a:extLst>
          </p:cNvPr>
          <p:cNvSpPr/>
          <p:nvPr/>
        </p:nvSpPr>
        <p:spPr>
          <a:xfrm>
            <a:off x="8676167" y="2438787"/>
            <a:ext cx="3515833" cy="299681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Ý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600" b="1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3600" b="1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908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446877"/>
            <a:ext cx="4601267" cy="583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9588"/>
            <a:ext cx="2388285" cy="2374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704" y="1813046"/>
            <a:ext cx="3451278" cy="314756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r="4454"/>
          <a:stretch/>
        </p:blipFill>
        <p:spPr>
          <a:xfrm>
            <a:off x="6613864" y="1488625"/>
            <a:ext cx="3706428" cy="379640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690" y="5299094"/>
            <a:ext cx="2603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3540" y="5353263"/>
            <a:ext cx="2713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85974" y="5353263"/>
            <a:ext cx="2299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8954219" y="3554083"/>
            <a:ext cx="2035834" cy="5175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8917493" y="2036282"/>
            <a:ext cx="1402799" cy="2588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320292" y="1559675"/>
            <a:ext cx="1486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981217" y="3240932"/>
            <a:ext cx="148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85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doors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DBA9BFF-B31C-4F3E-A7AE-9481CB868A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8621" y="154273"/>
            <a:ext cx="2907436" cy="1680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A3857-BAB4-49A4-BDDC-9E34236B9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087" y="1477770"/>
            <a:ext cx="7768187" cy="24124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673443-6A74-4D24-8708-34847EDFD6B2}"/>
              </a:ext>
            </a:extLst>
          </p:cNvPr>
          <p:cNvSpPr txBox="1"/>
          <p:nvPr/>
        </p:nvSpPr>
        <p:spPr>
          <a:xfrm>
            <a:off x="-466726" y="10586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TẾ BÀO LỚN LÊN NHƯ THẾ NÀO?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3F376B-BF94-4D40-A6D1-F6ED989808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69056"/>
              </p:ext>
            </p:extLst>
          </p:nvPr>
        </p:nvGraphicFramePr>
        <p:xfrm>
          <a:off x="1114430" y="3924709"/>
          <a:ext cx="9858370" cy="293329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85448">
                  <a:extLst>
                    <a:ext uri="{9D8B030D-6E8A-4147-A177-3AD203B41FA5}">
                      <a16:colId xmlns:a16="http://schemas.microsoft.com/office/drawing/2014/main" val="935710887"/>
                    </a:ext>
                  </a:extLst>
                </a:gridCol>
                <a:gridCol w="3286461">
                  <a:extLst>
                    <a:ext uri="{9D8B030D-6E8A-4147-A177-3AD203B41FA5}">
                      <a16:colId xmlns:a16="http://schemas.microsoft.com/office/drawing/2014/main" val="1081957266"/>
                    </a:ext>
                  </a:extLst>
                </a:gridCol>
                <a:gridCol w="3286461">
                  <a:extLst>
                    <a:ext uri="{9D8B030D-6E8A-4147-A177-3AD203B41FA5}">
                      <a16:colId xmlns:a16="http://schemas.microsoft.com/office/drawing/2014/main" val="2906919247"/>
                    </a:ext>
                  </a:extLst>
                </a:gridCol>
              </a:tblGrid>
              <a:tr h="471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Nội</a:t>
                      </a:r>
                      <a:r>
                        <a:rPr lang="en-US" sz="2400" b="1" dirty="0">
                          <a:effectLst/>
                        </a:rPr>
                        <a:t> dung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Tế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bào</a:t>
                      </a:r>
                      <a:r>
                        <a:rPr lang="en-US" sz="2400" b="1" dirty="0">
                          <a:effectLst/>
                        </a:rPr>
                        <a:t> non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Tế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bào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trưởng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thành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9397488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Kích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thước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nhân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0967611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Tế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chất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9529865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Vị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trí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của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nhân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SG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8949321"/>
                  </a:ext>
                </a:extLst>
              </a:tr>
              <a:tr h="9607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Kích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thước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khối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lượng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bào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885343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B337C50-B75F-42F3-B585-786CEB8D7644}"/>
              </a:ext>
            </a:extLst>
          </p:cNvPr>
          <p:cNvSpPr txBox="1"/>
          <p:nvPr/>
        </p:nvSpPr>
        <p:spPr>
          <a:xfrm>
            <a:off x="35623" y="722434"/>
            <a:ext cx="5473999" cy="156966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thức</a:t>
            </a:r>
            <a:r>
              <a:rPr lang="en-US" sz="2400" b="1" dirty="0"/>
              <a:t>: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b="1" i="1" dirty="0" err="1"/>
              <a:t>Thời</a:t>
            </a:r>
            <a:r>
              <a:rPr lang="en-US" sz="2400" b="1" i="1" dirty="0"/>
              <a:t> </a:t>
            </a:r>
            <a:r>
              <a:rPr lang="en-US" sz="2400" b="1" i="1" dirty="0" err="1"/>
              <a:t>gian</a:t>
            </a:r>
            <a:r>
              <a:rPr lang="en-US" sz="2400" b="1" i="1" dirty="0"/>
              <a:t>: </a:t>
            </a:r>
            <a:r>
              <a:rPr lang="en-US" sz="2400" dirty="0"/>
              <a:t>2 </a:t>
            </a:r>
            <a:r>
              <a:rPr lang="en-US" sz="2400" dirty="0" err="1"/>
              <a:t>phút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b="1" dirty="0" err="1"/>
              <a:t>Nhiệm</a:t>
            </a:r>
            <a:r>
              <a:rPr lang="en-US" sz="2400" b="1" dirty="0"/>
              <a:t> </a:t>
            </a:r>
            <a:r>
              <a:rPr lang="en-US" sz="2400" b="1" dirty="0" err="1"/>
              <a:t>vụ</a:t>
            </a:r>
            <a:r>
              <a:rPr lang="en-US" sz="2400" b="1" dirty="0"/>
              <a:t>: </a:t>
            </a:r>
            <a:r>
              <a:rPr lang="en-US" sz="2400" dirty="0">
                <a:solidFill>
                  <a:srgbClr val="C00000"/>
                </a:solidFill>
                <a:effectLst/>
              </a:rPr>
              <a:t>Quan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sát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hình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20.1 SGK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hoàn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thành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bảng</a:t>
            </a:r>
            <a:r>
              <a:rPr lang="en-US" sz="2400" dirty="0">
                <a:solidFill>
                  <a:srgbClr val="C00000"/>
                </a:solidFill>
                <a:effectLst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sánh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dưới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đây</a:t>
            </a:r>
            <a:endParaRPr lang="en-SG" sz="2400" dirty="0">
              <a:solidFill>
                <a:srgbClr val="C00000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6737AD-51D5-4C8C-AAEB-5448A7DBCC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72800" y="5171579"/>
            <a:ext cx="1286868" cy="128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1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22564" y="3539942"/>
          <a:ext cx="11139055" cy="323602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608946">
                  <a:extLst>
                    <a:ext uri="{9D8B030D-6E8A-4147-A177-3AD203B41FA5}">
                      <a16:colId xmlns:a16="http://schemas.microsoft.com/office/drawing/2014/main" val="2108860910"/>
                    </a:ext>
                  </a:extLst>
                </a:gridCol>
                <a:gridCol w="3592945">
                  <a:extLst>
                    <a:ext uri="{9D8B030D-6E8A-4147-A177-3AD203B41FA5}">
                      <a16:colId xmlns:a16="http://schemas.microsoft.com/office/drawing/2014/main" val="1354259461"/>
                    </a:ext>
                  </a:extLst>
                </a:gridCol>
                <a:gridCol w="2937164">
                  <a:extLst>
                    <a:ext uri="{9D8B030D-6E8A-4147-A177-3AD203B41FA5}">
                      <a16:colId xmlns:a16="http://schemas.microsoft.com/office/drawing/2014/main" val="616592789"/>
                    </a:ext>
                  </a:extLst>
                </a:gridCol>
              </a:tblGrid>
              <a:tr h="4041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b="1" dirty="0" err="1">
                          <a:effectLst/>
                        </a:rPr>
                        <a:t>Nội</a:t>
                      </a:r>
                      <a:r>
                        <a:rPr lang="en-US" sz="2800" b="1" dirty="0">
                          <a:effectLst/>
                        </a:rPr>
                        <a:t> dung</a:t>
                      </a:r>
                      <a:endParaRPr lang="en-SG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b="1" dirty="0" err="1">
                          <a:effectLst/>
                        </a:rPr>
                        <a:t>Tế</a:t>
                      </a:r>
                      <a:r>
                        <a:rPr lang="en-US" sz="2800" b="1" dirty="0">
                          <a:effectLst/>
                        </a:rPr>
                        <a:t> </a:t>
                      </a:r>
                      <a:r>
                        <a:rPr lang="en-US" sz="2800" b="1" dirty="0" err="1">
                          <a:effectLst/>
                        </a:rPr>
                        <a:t>bào</a:t>
                      </a:r>
                      <a:r>
                        <a:rPr lang="en-US" sz="2800" b="1" dirty="0">
                          <a:effectLst/>
                        </a:rPr>
                        <a:t> non</a:t>
                      </a:r>
                      <a:endParaRPr lang="en-SG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b="1" dirty="0" err="1">
                          <a:effectLst/>
                        </a:rPr>
                        <a:t>Tế</a:t>
                      </a:r>
                      <a:r>
                        <a:rPr lang="en-US" sz="2800" b="1" dirty="0">
                          <a:effectLst/>
                        </a:rPr>
                        <a:t> </a:t>
                      </a:r>
                      <a:r>
                        <a:rPr lang="en-US" sz="2800" b="1" dirty="0" err="1">
                          <a:effectLst/>
                        </a:rPr>
                        <a:t>bào</a:t>
                      </a:r>
                      <a:r>
                        <a:rPr lang="en-US" sz="2800" b="1" dirty="0">
                          <a:effectLst/>
                        </a:rPr>
                        <a:t> </a:t>
                      </a:r>
                      <a:r>
                        <a:rPr lang="en-US" sz="2800" b="1" dirty="0" err="1">
                          <a:effectLst/>
                        </a:rPr>
                        <a:t>trưởng</a:t>
                      </a:r>
                      <a:r>
                        <a:rPr lang="en-US" sz="2800" b="1" dirty="0">
                          <a:effectLst/>
                        </a:rPr>
                        <a:t> </a:t>
                      </a:r>
                      <a:r>
                        <a:rPr lang="en-US" sz="2800" b="1" dirty="0" err="1">
                          <a:effectLst/>
                        </a:rPr>
                        <a:t>thành</a:t>
                      </a:r>
                      <a:endParaRPr lang="en-SG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1942057"/>
                  </a:ext>
                </a:extLst>
              </a:tr>
              <a:tr h="4291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</a:rPr>
                        <a:t>Kích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thước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nhân</a:t>
                      </a:r>
                      <a:endParaRPr lang="en-SG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022100"/>
                  </a:ext>
                </a:extLst>
              </a:tr>
              <a:tr h="4291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</a:rPr>
                        <a:t>Tế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bào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chất</a:t>
                      </a:r>
                      <a:endParaRPr lang="en-SG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3461065"/>
                  </a:ext>
                </a:extLst>
              </a:tr>
              <a:tr h="4291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</a:rPr>
                        <a:t>Vị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trí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của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nhân</a:t>
                      </a:r>
                      <a:endParaRPr lang="en-SG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SG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3570843"/>
                  </a:ext>
                </a:extLst>
              </a:tr>
              <a:tr h="8238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</a:rPr>
                        <a:t>Kích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thước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khối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lượng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tế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bào</a:t>
                      </a:r>
                      <a:endParaRPr lang="en-SG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868899"/>
                  </a:ext>
                </a:extLst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6428501" y="4430956"/>
            <a:ext cx="4197933" cy="592492"/>
            <a:chOff x="6428502" y="4064000"/>
            <a:chExt cx="4197933" cy="592492"/>
          </a:xfrm>
        </p:grpSpPr>
        <p:sp>
          <p:nvSpPr>
            <p:cNvPr id="4" name="TextBox 3"/>
            <p:cNvSpPr txBox="1"/>
            <p:nvPr/>
          </p:nvSpPr>
          <p:spPr>
            <a:xfrm>
              <a:off x="6428502" y="4064000"/>
              <a:ext cx="9513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675089" y="4133272"/>
              <a:ext cx="9513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428501" y="4960922"/>
            <a:ext cx="4793679" cy="523220"/>
            <a:chOff x="6428502" y="4581362"/>
            <a:chExt cx="4793679" cy="523220"/>
          </a:xfrm>
        </p:grpSpPr>
        <p:sp>
          <p:nvSpPr>
            <p:cNvPr id="7" name="TextBox 6"/>
            <p:cNvSpPr txBox="1"/>
            <p:nvPr/>
          </p:nvSpPr>
          <p:spPr>
            <a:xfrm>
              <a:off x="6428502" y="4581362"/>
              <a:ext cx="16994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379525" y="4581362"/>
              <a:ext cx="18426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84446" y="5404958"/>
            <a:ext cx="5525663" cy="528077"/>
            <a:chOff x="6084446" y="5093867"/>
            <a:chExt cx="5525663" cy="528077"/>
          </a:xfrm>
        </p:grpSpPr>
        <p:sp>
          <p:nvSpPr>
            <p:cNvPr id="9" name="TextBox 8"/>
            <p:cNvSpPr txBox="1"/>
            <p:nvPr/>
          </p:nvSpPr>
          <p:spPr>
            <a:xfrm>
              <a:off x="6084446" y="5098724"/>
              <a:ext cx="19950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675089" y="5093867"/>
              <a:ext cx="1935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72366" y="5912748"/>
            <a:ext cx="4222190" cy="589489"/>
            <a:chOff x="6472366" y="5620511"/>
            <a:chExt cx="4222190" cy="589489"/>
          </a:xfrm>
        </p:grpSpPr>
        <p:sp>
          <p:nvSpPr>
            <p:cNvPr id="11" name="TextBox 10"/>
            <p:cNvSpPr txBox="1"/>
            <p:nvPr/>
          </p:nvSpPr>
          <p:spPr>
            <a:xfrm>
              <a:off x="6472366" y="5686780"/>
              <a:ext cx="9513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743210" y="5620511"/>
              <a:ext cx="9513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464929" y="2868871"/>
            <a:ext cx="7927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188" y="199235"/>
            <a:ext cx="5595808" cy="266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1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DBA9BFF-B31C-4F3E-A7AE-9481CB868A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8621" y="154273"/>
            <a:ext cx="2907436" cy="1680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A3857-BAB4-49A4-BDDC-9E34236B9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274" y="613685"/>
            <a:ext cx="5944869" cy="18462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673443-6A74-4D24-8708-34847EDFD6B2}"/>
              </a:ext>
            </a:extLst>
          </p:cNvPr>
          <p:cNvSpPr txBox="1"/>
          <p:nvPr/>
        </p:nvSpPr>
        <p:spPr>
          <a:xfrm>
            <a:off x="-466726" y="1337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TẾ BÀO LỚN LÊN NHƯ THẾ NÀO?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3F376B-BF94-4D40-A6D1-F6ED989808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865683"/>
              </p:ext>
            </p:extLst>
          </p:nvPr>
        </p:nvGraphicFramePr>
        <p:xfrm>
          <a:off x="314325" y="2891237"/>
          <a:ext cx="10658475" cy="387133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552095">
                  <a:extLst>
                    <a:ext uri="{9D8B030D-6E8A-4147-A177-3AD203B41FA5}">
                      <a16:colId xmlns:a16="http://schemas.microsoft.com/office/drawing/2014/main" val="935710887"/>
                    </a:ext>
                  </a:extLst>
                </a:gridCol>
                <a:gridCol w="3553190">
                  <a:extLst>
                    <a:ext uri="{9D8B030D-6E8A-4147-A177-3AD203B41FA5}">
                      <a16:colId xmlns:a16="http://schemas.microsoft.com/office/drawing/2014/main" val="1081957266"/>
                    </a:ext>
                  </a:extLst>
                </a:gridCol>
                <a:gridCol w="3553190">
                  <a:extLst>
                    <a:ext uri="{9D8B030D-6E8A-4147-A177-3AD203B41FA5}">
                      <a16:colId xmlns:a16="http://schemas.microsoft.com/office/drawing/2014/main" val="2906919247"/>
                    </a:ext>
                  </a:extLst>
                </a:gridCol>
              </a:tblGrid>
              <a:tr h="471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Nội</a:t>
                      </a:r>
                      <a:r>
                        <a:rPr lang="en-US" sz="2400" b="1" dirty="0">
                          <a:effectLst/>
                        </a:rPr>
                        <a:t> dung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Tế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bào</a:t>
                      </a:r>
                      <a:r>
                        <a:rPr lang="en-US" sz="2400" b="1" dirty="0">
                          <a:effectLst/>
                        </a:rPr>
                        <a:t> non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b="1" dirty="0" err="1">
                          <a:effectLst/>
                        </a:rPr>
                        <a:t>Tế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bào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trưởng</a:t>
                      </a:r>
                      <a:r>
                        <a:rPr lang="en-US" sz="2400" b="1" dirty="0">
                          <a:effectLst/>
                        </a:rPr>
                        <a:t> </a:t>
                      </a:r>
                      <a:r>
                        <a:rPr lang="en-US" sz="2400" b="1" dirty="0" err="1">
                          <a:effectLst/>
                        </a:rPr>
                        <a:t>thành</a:t>
                      </a:r>
                      <a:endParaRPr lang="en-SG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9397488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Kích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thước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nhân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err="1">
                          <a:effectLst/>
                        </a:rPr>
                        <a:t>Nhỏ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</a:rPr>
                        <a:t>Lớn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hơn</a:t>
                      </a: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0967611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Tế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chất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err="1">
                          <a:effectLst/>
                        </a:rPr>
                        <a:t>Ít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err="1">
                          <a:effectLst/>
                        </a:rPr>
                        <a:t>Nhiều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hơn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9529865"/>
                  </a:ext>
                </a:extLst>
              </a:tr>
              <a:tr h="50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Vị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trí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của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nhân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effectLst/>
                        </a:rPr>
                        <a:t> Ở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trung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tâm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tế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bào</a:t>
                      </a:r>
                      <a:r>
                        <a:rPr lang="vi-VN" sz="2800" baseline="0" dirty="0">
                          <a:effectLst/>
                        </a:rPr>
                        <a:t>(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en-US" sz="2800" dirty="0" err="1">
                          <a:effectLst/>
                        </a:rPr>
                        <a:t>Nằm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lệch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về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một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phía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8949321"/>
                  </a:ext>
                </a:extLst>
              </a:tr>
              <a:tr h="9607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</a:rPr>
                        <a:t>Kích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thước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khối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lượng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tế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bào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800" baseline="0" dirty="0">
                          <a:effectLst/>
                        </a:rPr>
                        <a:t>N</a:t>
                      </a:r>
                      <a:r>
                        <a:rPr lang="en-US" sz="2800" baseline="0" dirty="0" err="1">
                          <a:effectLst/>
                        </a:rPr>
                        <a:t>hỏ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r>
                        <a:rPr lang="vi-VN" sz="2800" dirty="0">
                          <a:effectLst/>
                        </a:rPr>
                        <a:t>Lớn (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tăng</a:t>
                      </a:r>
                      <a:r>
                        <a:rPr lang="en-US" sz="2800" baseline="0" dirty="0"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effectLst/>
                        </a:rPr>
                        <a:t>hơn</a:t>
                      </a:r>
                      <a:r>
                        <a:rPr lang="en-US" sz="2800" baseline="0" dirty="0">
                          <a:effectLst/>
                        </a:rPr>
                        <a:t> so </a:t>
                      </a:r>
                      <a:r>
                        <a:rPr lang="en-US" sz="2800" baseline="0" dirty="0" err="1">
                          <a:effectLst/>
                        </a:rPr>
                        <a:t>với</a:t>
                      </a:r>
                      <a:r>
                        <a:rPr lang="en-US" sz="2800" baseline="0" dirty="0">
                          <a:effectLst/>
                        </a:rPr>
                        <a:t> ban </a:t>
                      </a:r>
                      <a:r>
                        <a:rPr lang="en-US" sz="2800" baseline="0" dirty="0" err="1">
                          <a:effectLst/>
                        </a:rPr>
                        <a:t>đầu</a:t>
                      </a:r>
                      <a:r>
                        <a:rPr lang="vi-VN" sz="2800" baseline="0" dirty="0">
                          <a:effectLst/>
                        </a:rPr>
                        <a:t>)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885343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B337C50-B75F-42F3-B585-786CEB8D7644}"/>
              </a:ext>
            </a:extLst>
          </p:cNvPr>
          <p:cNvSpPr txBox="1"/>
          <p:nvPr/>
        </p:nvSpPr>
        <p:spPr>
          <a:xfrm>
            <a:off x="0" y="801141"/>
            <a:ext cx="5629274" cy="156966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thức</a:t>
            </a:r>
            <a:r>
              <a:rPr lang="en-US" sz="2400" b="1" dirty="0"/>
              <a:t>: </a:t>
            </a:r>
            <a:r>
              <a:rPr lang="en-US" sz="2400" dirty="0" err="1"/>
              <a:t>hoạt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b="1" i="1" dirty="0" err="1"/>
              <a:t>Thời</a:t>
            </a:r>
            <a:r>
              <a:rPr lang="en-US" sz="2400" b="1" i="1" dirty="0"/>
              <a:t> </a:t>
            </a:r>
            <a:r>
              <a:rPr lang="en-US" sz="2400" b="1" i="1" dirty="0" err="1"/>
              <a:t>gian</a:t>
            </a:r>
            <a:r>
              <a:rPr lang="en-US" sz="2400" b="1" i="1" dirty="0"/>
              <a:t>: </a:t>
            </a:r>
            <a:r>
              <a:rPr lang="en-US" sz="2400" dirty="0"/>
              <a:t>3 </a:t>
            </a:r>
            <a:r>
              <a:rPr lang="en-US" sz="2400" dirty="0" err="1"/>
              <a:t>phút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b="1" dirty="0" err="1"/>
              <a:t>Nhiệm</a:t>
            </a:r>
            <a:r>
              <a:rPr lang="en-US" sz="2400" b="1" dirty="0"/>
              <a:t> </a:t>
            </a:r>
            <a:r>
              <a:rPr lang="en-US" sz="2400" b="1" dirty="0" err="1"/>
              <a:t>vụ</a:t>
            </a:r>
            <a:r>
              <a:rPr lang="en-US" sz="2400" b="1" dirty="0"/>
              <a:t>: </a:t>
            </a:r>
            <a:r>
              <a:rPr lang="en-US" sz="2400" dirty="0">
                <a:solidFill>
                  <a:srgbClr val="C00000"/>
                </a:solidFill>
                <a:effectLst/>
              </a:rPr>
              <a:t>Quan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sát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hình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20.1 SGK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hoàn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thành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bảng</a:t>
            </a:r>
            <a:r>
              <a:rPr lang="en-US" sz="2400" dirty="0">
                <a:solidFill>
                  <a:srgbClr val="C00000"/>
                </a:solidFill>
                <a:effectLst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sánh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dưới</a:t>
            </a:r>
            <a:r>
              <a:rPr lang="en-US" sz="2400" dirty="0">
                <a:solidFill>
                  <a:srgbClr val="C00000"/>
                </a:solidFill>
                <a:effectLst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</a:rPr>
              <a:t>đây</a:t>
            </a:r>
            <a:endParaRPr lang="en-SG" sz="2400" dirty="0">
              <a:solidFill>
                <a:srgbClr val="C00000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D6737AD-51D5-4C8C-AAEB-5448A7DBCC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72800" y="5171579"/>
            <a:ext cx="1286868" cy="128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7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982A734-6E2D-44F5-BC20-57A594980145}"/>
              </a:ext>
            </a:extLst>
          </p:cNvPr>
          <p:cNvSpPr txBox="1">
            <a:spLocks/>
          </p:cNvSpPr>
          <p:nvPr/>
        </p:nvSpPr>
        <p:spPr>
          <a:xfrm>
            <a:off x="108955" y="446877"/>
            <a:ext cx="4601267" cy="583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endParaRPr lang="en-US" sz="2800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9" y="1607636"/>
            <a:ext cx="1809480" cy="17990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062" y="1221094"/>
            <a:ext cx="2614855" cy="238474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r="4454"/>
          <a:stretch/>
        </p:blipFill>
        <p:spPr>
          <a:xfrm>
            <a:off x="6636222" y="896673"/>
            <a:ext cx="2808169" cy="287634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359" y="3775347"/>
            <a:ext cx="2603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3209" y="3829516"/>
            <a:ext cx="2713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85643" y="3829516"/>
            <a:ext cx="2299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8090924" y="2561312"/>
            <a:ext cx="2035834" cy="5175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8519484" y="1415395"/>
            <a:ext cx="1402799" cy="2588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922283" y="938788"/>
            <a:ext cx="1486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17922" y="2248161"/>
            <a:ext cx="148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5057" y="4840125"/>
            <a:ext cx="11404120" cy="20178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kích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6F78E5-F91A-D852-E068-41C1D866E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984" y="4734371"/>
            <a:ext cx="1000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952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Hình động trang trí bài giả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2966</TotalTime>
  <Words>1490</Words>
  <Application>Microsoft Office PowerPoint</Application>
  <PresentationFormat>Widescreen</PresentationFormat>
  <Paragraphs>220</Paragraphs>
  <Slides>36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等线</vt:lpstr>
      <vt:lpstr>Arial</vt:lpstr>
      <vt:lpstr>Calibri</vt:lpstr>
      <vt:lpstr>Cambria</vt:lpstr>
      <vt:lpstr>Century Gothic</vt:lpstr>
      <vt:lpstr>Corbel</vt:lpstr>
      <vt:lpstr>Tahoma</vt:lpstr>
      <vt:lpstr>times new roman</vt:lpstr>
      <vt:lpstr>times new roman</vt:lpstr>
      <vt:lpstr>Trebuchet MS</vt:lpstr>
      <vt:lpstr>Wingdings 3</vt:lpstr>
      <vt:lpstr>Hình động trang trí bài giảng</vt:lpstr>
      <vt:lpstr>Slice</vt:lpstr>
      <vt:lpstr>Basis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Quyen_GV</dc:creator>
  <cp:lastModifiedBy>Administrator</cp:lastModifiedBy>
  <cp:revision>293</cp:revision>
  <cp:lastPrinted>2022-11-09T14:30:14Z</cp:lastPrinted>
  <dcterms:created xsi:type="dcterms:W3CDTF">2021-11-05T12:30:42Z</dcterms:created>
  <dcterms:modified xsi:type="dcterms:W3CDTF">2024-12-28T13:54:10Z</dcterms:modified>
</cp:coreProperties>
</file>