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10" r:id="rId3"/>
  </p:sldMasterIdLst>
  <p:notesMasterIdLst>
    <p:notesMasterId r:id="rId27"/>
  </p:notesMasterIdLst>
  <p:sldIdLst>
    <p:sldId id="400" r:id="rId4"/>
    <p:sldId id="355" r:id="rId5"/>
    <p:sldId id="388" r:id="rId6"/>
    <p:sldId id="389" r:id="rId7"/>
    <p:sldId id="401" r:id="rId8"/>
    <p:sldId id="356" r:id="rId9"/>
    <p:sldId id="345" r:id="rId10"/>
    <p:sldId id="344" r:id="rId11"/>
    <p:sldId id="395" r:id="rId12"/>
    <p:sldId id="259" r:id="rId13"/>
    <p:sldId id="281" r:id="rId14"/>
    <p:sldId id="396" r:id="rId15"/>
    <p:sldId id="393" r:id="rId16"/>
    <p:sldId id="402" r:id="rId17"/>
    <p:sldId id="403" r:id="rId18"/>
    <p:sldId id="394" r:id="rId19"/>
    <p:sldId id="397" r:id="rId20"/>
    <p:sldId id="359" r:id="rId21"/>
    <p:sldId id="297" r:id="rId22"/>
    <p:sldId id="398" r:id="rId23"/>
    <p:sldId id="399" r:id="rId24"/>
    <p:sldId id="360" r:id="rId25"/>
    <p:sldId id="293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F78245-CEE8-7099-C218-1920A3187F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B933D-6046-C5FD-E17B-54BA045E5E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808709-64B9-4EF1-AA7A-4E31AE23A11D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EF3D49-1583-C0A6-F303-FDD50A09E6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859CB7-B950-AA40-F5B3-A2C94E4B0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00A19-47C6-5889-B60E-5F95E411BF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C9255-ED78-C6B0-0943-D7D9F9512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238F0E-E39A-4323-A3A1-C9C614EAD3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9551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:a16="http://schemas.microsoft.com/office/drawing/2014/main" id="{32024EDD-14FB-CA6B-6381-E4F6DE63F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>
            <a:extLst>
              <a:ext uri="{FF2B5EF4-FFF2-40B4-BE49-F238E27FC236}">
                <a16:creationId xmlns:a16="http://schemas.microsoft.com/office/drawing/2014/main" id="{76909A78-1816-0D38-BBE9-D287073D4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id="{5D24005E-93E9-7F4A-A466-1980FC4FF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E468D5-79F4-47E5-BFC6-3A15A35C9C2D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7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7F6B029-E791-23DF-08A5-996B8DAC17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C4F77F19-0FBD-AD68-011E-3269E2F8D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08D11AB-D78F-A51D-1D38-3124EFA8E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340A31-3B59-43F7-A18F-742DCB04A45A}" type="slidenum">
              <a:rPr lang="en-US" altLang="vi-VN" smtClean="0"/>
              <a:pPr/>
              <a:t>12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138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0EA7005F-8FE1-06F5-CF60-C531CA901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BA001F8-BC7F-0840-B0CD-6EC53F1C8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45FE656-CDD9-6591-E02D-62ACDEBA2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E68EA6-F83F-44E0-A5F8-774E477EB16A}" type="slidenum">
              <a:rPr lang="en-US" altLang="vi-VN" smtClean="0">
                <a:solidFill>
                  <a:srgbClr val="000000"/>
                </a:solidFill>
              </a:rPr>
              <a:pPr/>
              <a:t>14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1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3167DE4-47F4-D394-FE77-1E61C2D87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1F83FBC2-8B8A-03C2-43CA-B6E4DC7D4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161B3C7-7717-D2CC-AA67-2048FD9BA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3A5F02-6636-4966-B128-2C71A8BD624A}" type="slidenum">
              <a:rPr lang="en-US" altLang="vi-VN" smtClean="0"/>
              <a:pPr/>
              <a:t>16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504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41;p1:notes">
            <a:extLst>
              <a:ext uri="{FF2B5EF4-FFF2-40B4-BE49-F238E27FC236}">
                <a16:creationId xmlns:a16="http://schemas.microsoft.com/office/drawing/2014/main" id="{E8CB51CD-7EB5-22A5-6A37-7A4828BED23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Google Shape;42;p1:notes">
            <a:extLst>
              <a:ext uri="{FF2B5EF4-FFF2-40B4-BE49-F238E27FC236}">
                <a16:creationId xmlns:a16="http://schemas.microsoft.com/office/drawing/2014/main" id="{306F5A67-4174-BBE4-6FD9-42B145004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5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36FCD-8BDF-EE21-F66D-8FAE15FC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A24F-3025-41D5-B9B2-CB0E37E33C6A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51192-9DFF-B8C7-CAD8-2EBD0F8C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E4257-E096-5124-0D8B-AE85820A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EAF5-863F-4D93-9C43-53E610502D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867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2CC88-5EC9-6856-10E8-0B5428A2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83D6-72E5-4C8B-8932-1412D382422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DBE4A-BD8D-37CA-DE6C-D8E71322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5D34E-8314-6767-26AB-03327367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368F-90E4-4C9E-8C38-146B1666A4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9486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4B488-FCD7-AD01-AA73-0A7FFE3D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8DDD-CBA6-47C7-B01A-C227C3BAF402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25E61-C269-5735-55CE-DDD626B4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E0828-D09C-7535-6D77-545D4381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9B27C-CECC-4139-B0D7-873CF27E66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245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;p6">
            <a:extLst>
              <a:ext uri="{FF2B5EF4-FFF2-40B4-BE49-F238E27FC236}">
                <a16:creationId xmlns:a16="http://schemas.microsoft.com/office/drawing/2014/main" id="{3B558933-255C-C214-C20A-A997B87D6D3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23;p6">
            <a:extLst>
              <a:ext uri="{FF2B5EF4-FFF2-40B4-BE49-F238E27FC236}">
                <a16:creationId xmlns:a16="http://schemas.microsoft.com/office/drawing/2014/main" id="{DD49B44E-B0F4-CBB5-6E3A-5900820689A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68288"/>
            <a:ext cx="1151255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10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22663-44E1-E6F6-0EB0-4EC098F1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39EF-2709-9999-EB4F-37905C9C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5DD13-B52B-85F6-D2F1-EBFFCF05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745-6CC8-4907-9D23-78CB8FB0F3F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994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E8141-41E6-5FC9-033C-898BDA78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1AE48-B7B4-D476-0BC4-DFB0807E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FAC97-FEC4-846C-5F28-199A4867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5C18-F97B-4132-AD53-B8304404CD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29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62C0-E013-9F83-B9D8-BB940CAB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2C9F9-47D1-4DFD-0B35-D2745711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C541-3AF4-253A-9C02-9ECF5901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6647-F130-4AB1-A1FD-711945DF0B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472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4D7388-7615-5C43-0BE4-C910FE02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1B4E30-9C32-7788-779A-F8A63BD8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A0620B-E588-7400-1955-8CB74BCC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381A-9F32-4180-819D-6B25AF2CD7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6474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477BD2-C0A8-6250-F7D1-85EB2F73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2B7FAD-33FB-A543-C322-899D127D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0BB816-6750-74AC-DC64-FDA04FCA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EDF7-E28F-471D-B4A6-1768A97178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6319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96BFE81-E2B1-4718-CBB7-5A1CB111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C32466-369E-F953-6074-873985D2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2B5758-185C-1BEC-574A-3926E13B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C9D9-F294-4810-A696-CA07C7BC8C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292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6026ED-B6BD-6972-0321-CC0C18FD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CA646A-8274-1FAA-E5C4-415EF30E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3BE8B4-1F0E-8DBA-1E9D-A5F2B224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5BF9-802B-4F56-A264-618B7D2778D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27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E8351-1FE7-1E5D-4514-43E3DD26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5783C-ED3C-48CE-82B8-1C1DD8ACDA41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4FB4F-3E1B-42BE-9724-E41DDC8D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90931-1D46-7AF0-0008-66C2700F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146D-4C05-4DD6-8A32-A683309FCF2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592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D88BD7-9440-E144-1F6D-728B40E4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11FE3F-99E6-E9BD-DDC7-1512DC8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E59B2C-AEE9-56CA-CAF5-ED497168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55CA-E787-476A-8076-55099262E9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022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74E6D4-BCAF-F546-C5F3-B020ADB0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611934-6BFD-8975-AA47-971BD5BE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6511D4-123C-56F5-B1FA-ECD47E88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14A9-EB69-443F-8369-90C6C5BCEE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76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4503D-750F-CF85-CED3-9D217F39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1A79-5D9D-7E1C-E01F-00C3074A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E9EA5-F7F6-397F-34BE-6E783C47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5D7C-57F1-493C-B3F3-9721321309F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1046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7C12-5A82-24CE-7121-A34EAC35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6949E-CD0F-33FB-546C-D93B0FF7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97026-C37E-8357-7CD9-E13FBD87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D58B-C65D-471B-9EC6-7BD73A60F0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051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881D4-78AC-AF59-877D-F6CA633F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B5E09-532B-6604-8F0E-B8063EBB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59B36-3849-B7A5-37B3-3B6A7F23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AA80-1F5E-47D3-BF59-60A7DE57279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2154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D3148-E932-3A9F-A62E-47AB2D76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D36FA-13C5-AF16-1E29-A7ADAB8D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74AB0-5577-91D7-E46D-39917E37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296E-BC4E-4B13-AC46-94FA43959B7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6694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4C5E1-B9A1-914D-6996-987A22A3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0ED55-D983-F977-879E-6EF8F222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974D4-38DC-CC04-85AC-FEEFE5A1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F2E3-905E-4F04-B3D0-71164BAD688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312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4B197D-F39D-A77E-DFE9-92822755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5153E3-BA0D-2513-D2CC-F13E1C90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F6C45-C8DA-4261-1E54-CBD77FAC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027B-67E5-4488-BB84-E87EBCD1F4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29193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EAE161-E530-0B04-1A88-FFC784DA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ED926B-04F6-B02E-0E6E-7BDDB53A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D2BE44-FF46-1A19-C048-2D1EF04A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1ACE-F936-476B-8DD7-4C9B27316AC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0313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6F6A38-B7A4-A4DC-5DD2-F0A39A13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1D1E02-1A68-3871-5573-ED3FC012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744DF4-4BEA-2B35-771E-A6C869D4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0D78-3F7F-453E-9B84-7FF38C2350D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995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78375-0670-E345-47C6-6762B88D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CCB5-EB15-4E1A-AC40-47FFDD8138CE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E7FBC-46BE-25E4-D675-595F70B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CA26D-C861-FEBC-925C-B9FB7F69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92E1-0812-43F1-AE8C-C2EDA25594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2246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0F86E8-D13A-ECB6-11E9-B7547366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DA6EFF-8289-B8FE-76F3-B409C66E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ED7A0F-F79A-830A-0D9B-7CC5B87F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2EB2-36F6-4548-A542-6DA3177FA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7533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35BB0-91A1-4F80-68B5-1302F7DA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78CB84-3448-4AD5-022E-D9027431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B815A1-3585-2B82-206F-5D91EDE9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35E0-3CCE-4796-99AA-94097EAA63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6096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3A5041-5009-82F4-50F0-38371EFB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C9442A-193E-4D1A-CC34-24C6B87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A2F8D6-042D-FDC6-F0B6-19F55125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4DA3-1134-48E7-88CE-7340BD694B4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9826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6A8CB-B33B-D3ED-D95B-183CA787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2114-9D07-3ECA-6FB8-B633547C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1C68-BDE7-C985-3462-8ADE830E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948B-5B8D-4825-B069-2883EB34F54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5594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03840-0ECF-7457-C63E-4737C5FB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6CF6-279F-5B98-F0BC-D6CE6EE1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0066F-2E69-7606-DF40-EA626539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7B5D-0B7D-4BCF-A74A-57538EC858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346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EC88AB-4E31-4645-1A7E-EE9719B2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5C63-E30D-4633-8137-B77996C0F92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232F10-69F0-3E22-A1FD-6808DB7B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44D509-E8DF-5943-43A0-91AB7B8E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A4A6-C37F-4C3C-9910-2AE05D19095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9848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3E14E0-58AC-1937-D7F1-CAC6AA89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FC40-13C0-4C42-B4CC-F535DCAE5466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4E170A-3D64-B6CF-ADB0-1A9D971F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F2F4E8-2698-2908-E963-D40ED5FE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366D-D4AA-430B-9488-8326CC3C4E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331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B69C6B-E975-0991-6103-FC713488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20BD-4D4F-4EE7-B10A-E76A8DBE763D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24DE6E-550E-2DC0-0C06-E552BCA5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9272A9-8376-EAAD-6993-8371B1F5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0797-F7FD-408F-BC82-B5B56A9D2D2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891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A6862CF-0A6D-3D49-6E0F-9EE15602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331F-A453-4315-8D60-F498483ACA98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6701BC-58C8-4FF6-D9E2-18FCF1DA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D54222-8FD3-A6C9-08BA-45D6EA85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90F0-E04C-4109-875D-BD752EED29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50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374A95-8060-EF65-5699-0A2CBA6F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62B0-72F2-4A24-8BC7-FC4BC8B4B9DA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9BC012-0698-AE3E-6FC3-869FDFC5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4999EB-2E6F-8CBB-8055-1C0DA139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132B-ADB4-4112-A7B9-1333E252BE5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393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9CFF46-1C15-9FEC-46AE-B68641714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6974-EA57-4890-BEC3-E64BA540D07D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5D6222-11D0-AE24-49B8-9E83CC08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3BEC0B-2E35-DE2D-CD3F-9AA0B081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9C85-9708-4706-9891-2309A89402B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196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7AB498-CDA7-6FC2-FA9C-E0648112E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BF74BF-5DC0-5CC2-3759-E27C87F2E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C921A-48E0-B107-CFAF-5DC8E5DFB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51F84F-7DF3-4EA4-8C88-76817B98E522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C10F8-5CF9-35C6-4009-FFBB5C974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F8FE1-5944-8742-5B2B-34F98C274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65370D3-98F2-4A0D-B6E8-990753BEA1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8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730CB74-C9AA-F683-B635-870944978F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7B0B1A3-3E61-87D4-90CE-4FADB09959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73690-3B14-65C4-5BE5-9F1508DDB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16CE-5A17-F9CA-AC07-0F7AE06C7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98B34-CD6D-8A36-CFC6-744C56B5E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0F2DD5-3918-4109-9AE3-BA48B352D5D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2F24AAB-21EF-EC12-C797-40C921FD16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D984357-1035-3BAF-D0D7-65295EE54B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49C41-E661-B3FF-9846-0E0F9C34C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7D3F2-FA9D-E411-A8B0-4E14112AF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96E63-7C7B-0B84-9E33-CEBA78FF7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CACFD0-7457-42CE-8A9F-D788D4A434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D0B745B-C12E-594D-1CEE-7EE82C9905EF}"/>
              </a:ext>
            </a:extLst>
          </p:cNvPr>
          <p:cNvSpPr txBox="1"/>
          <p:nvPr/>
        </p:nvSpPr>
        <p:spPr>
          <a:xfrm>
            <a:off x="684213" y="540931"/>
            <a:ext cx="12263478" cy="1615300"/>
          </a:xfrm>
          <a:prstGeom prst="rect">
            <a:avLst/>
          </a:prstGeom>
          <a:noFill/>
        </p:spPr>
        <p:txBody>
          <a:bodyPr lIns="121843" tIns="60921" rIns="121843" bIns="60921">
            <a:spAutoFit/>
          </a:bodyPr>
          <a:lstStyle/>
          <a:p>
            <a:pPr algn="ctr" defTabSz="12182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5298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ĐỌC – HIỂU </a:t>
            </a:r>
            <a:r>
              <a:rPr lang="en-US" altLang="zh-CN" sz="5298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VĂN BẢN</a:t>
            </a:r>
          </a:p>
          <a:p>
            <a:pPr algn="ctr" defTabSz="12182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9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HỔ CÓ NGHĨA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BC1242F-F9B8-397F-D793-343E19F1A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8415338" y="825500"/>
            <a:ext cx="8096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Sắc tím lục bình">
            <a:extLst>
              <a:ext uri="{FF2B5EF4-FFF2-40B4-BE49-F238E27FC236}">
                <a16:creationId xmlns:a16="http://schemas.microsoft.com/office/drawing/2014/main" id="{F97F8357-58A1-AFF5-4E29-2F1878FB5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42875"/>
            <a:ext cx="304800" cy="304800"/>
          </a:xfrm>
          <a:prstGeom prst="rect">
            <a:avLst/>
          </a:prstGeom>
          <a:noFill/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1512" name="Picture 2">
            <a:extLst>
              <a:ext uri="{FF2B5EF4-FFF2-40B4-BE49-F238E27FC236}">
                <a16:creationId xmlns:a16="http://schemas.microsoft.com/office/drawing/2014/main" id="{874E9000-2556-7F77-9B04-C87353EB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19413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 descr="con ho co nghia">
            <a:extLst>
              <a:ext uri="{FF2B5EF4-FFF2-40B4-BE49-F238E27FC236}">
                <a16:creationId xmlns:a16="http://schemas.microsoft.com/office/drawing/2014/main" id="{48B9C221-6BBD-ACD3-74FF-BB6B4006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933700"/>
            <a:ext cx="5202238" cy="3643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609CC-E069-DCA8-31BE-63D3D202DA44}"/>
              </a:ext>
            </a:extLst>
          </p:cNvPr>
          <p:cNvSpPr txBox="1"/>
          <p:nvPr/>
        </p:nvSpPr>
        <p:spPr>
          <a:xfrm>
            <a:off x="157163" y="540931"/>
            <a:ext cx="307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79: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6" descr="1">
            <a:extLst>
              <a:ext uri="{FF2B5EF4-FFF2-40B4-BE49-F238E27FC236}">
                <a16:creationId xmlns:a16="http://schemas.microsoft.com/office/drawing/2014/main" id="{E4E71C21-5243-3967-B7BE-60661AD1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334963" y="68263"/>
            <a:ext cx="7175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EDD164-93B6-2C70-A0BF-BBCD9E5A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158750"/>
            <a:ext cx="2400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 b="1" u="sng">
                <a:solidFill>
                  <a:srgbClr val="FF0000"/>
                </a:solidFill>
              </a:rPr>
              <a:t>2. Văn bản:</a:t>
            </a:r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5E0386B5-EBA9-5348-9CD1-92019119B346}"/>
              </a:ext>
            </a:extLst>
          </p:cNvPr>
          <p:cNvSpPr txBox="1"/>
          <p:nvPr/>
        </p:nvSpPr>
        <p:spPr>
          <a:xfrm>
            <a:off x="2452688" y="3313113"/>
            <a:ext cx="8470900" cy="6540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1435" tIns="51435" rIns="51435" bIns="51435" spcCol="1270"/>
          <a:lstStyle/>
          <a:p>
            <a:pPr marL="0" lvl="1" algn="just" defTabSz="106680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trong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“Lan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98BF5A-9B2B-79C4-6FC3-13C6ECC37BC2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3176588"/>
            <a:ext cx="1966913" cy="781050"/>
            <a:chOff x="246024" y="2856355"/>
            <a:chExt cx="1966598" cy="78205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67E87C2-4C27-C7F7-8FA8-309DD3B7B813}"/>
                </a:ext>
              </a:extLst>
            </p:cNvPr>
            <p:cNvSpPr/>
            <p:nvPr/>
          </p:nvSpPr>
          <p:spPr>
            <a:xfrm>
              <a:off x="246024" y="2856355"/>
              <a:ext cx="1966598" cy="782051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DC91029D-59B1-563A-5AB0-F4EF90D7722A}"/>
                </a:ext>
              </a:extLst>
            </p:cNvPr>
            <p:cNvSpPr txBox="1"/>
            <p:nvPr/>
          </p:nvSpPr>
          <p:spPr>
            <a:xfrm>
              <a:off x="268245" y="2878608"/>
              <a:ext cx="1922155" cy="737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50800" rIns="76200" bIns="50800" spcCol="1270" anchor="ctr"/>
            <a:lstStyle/>
            <a:p>
              <a:pPr algn="ctr" defTabSz="1778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Xuất xứ</a:t>
              </a:r>
            </a:p>
          </p:txBody>
        </p:sp>
      </p:grpSp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id="{D48CD62C-9311-B35D-36F0-1923CD96970C}"/>
              </a:ext>
            </a:extLst>
          </p:cNvPr>
          <p:cNvSpPr txBox="1"/>
          <p:nvPr/>
        </p:nvSpPr>
        <p:spPr>
          <a:xfrm>
            <a:off x="2519363" y="4138613"/>
            <a:ext cx="4926012" cy="73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3825" tIns="123825" rIns="123825" bIns="123825" spcCol="1270"/>
          <a:lstStyle/>
          <a:p>
            <a:pPr marL="0" lvl="1" defTabSz="124460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2D7EA4-EE61-4314-1C99-9BB094D20C35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4241800"/>
            <a:ext cx="1920875" cy="547688"/>
            <a:chOff x="2202318" y="1525099"/>
            <a:chExt cx="1338559" cy="54745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FE8207A-177F-B0E6-9DD6-11E75CAEAB69}"/>
                </a:ext>
              </a:extLst>
            </p:cNvPr>
            <p:cNvSpPr/>
            <p:nvPr/>
          </p:nvSpPr>
          <p:spPr>
            <a:xfrm>
              <a:off x="2202318" y="1525099"/>
              <a:ext cx="1338559" cy="531591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63F1B6D3-CCE9-F843-9F03-E8DC76B1D06D}"/>
                </a:ext>
              </a:extLst>
            </p:cNvPr>
            <p:cNvSpPr txBox="1"/>
            <p:nvPr/>
          </p:nvSpPr>
          <p:spPr>
            <a:xfrm>
              <a:off x="2233293" y="1571118"/>
              <a:ext cx="1307584" cy="501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1435" tIns="34290" rIns="51435" bIns="34290" spcCol="1270"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Thể loại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563578-66B8-A0FB-E149-47D059F349D3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5248275"/>
            <a:ext cx="2105025" cy="531813"/>
            <a:chOff x="5930822" y="1525099"/>
            <a:chExt cx="1544351" cy="5323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5A0F44B-7EAA-BCDB-C08F-94AF7552A4D7}"/>
                </a:ext>
              </a:extLst>
            </p:cNvPr>
            <p:cNvSpPr/>
            <p:nvPr/>
          </p:nvSpPr>
          <p:spPr>
            <a:xfrm>
              <a:off x="5930822" y="1525099"/>
              <a:ext cx="1338205" cy="532300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id="{BC230D8F-F3E8-875A-4629-8D033ACE2A42}"/>
                </a:ext>
              </a:extLst>
            </p:cNvPr>
            <p:cNvSpPr txBox="1"/>
            <p:nvPr/>
          </p:nvSpPr>
          <p:spPr>
            <a:xfrm>
              <a:off x="5945963" y="1540989"/>
              <a:ext cx="1529210" cy="516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1435" tIns="34290" rIns="51435" bIns="34290" spcCol="1270"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b="1">
                  <a:latin typeface="Times New Roman" pitchFamily="18" charset="0"/>
                  <a:cs typeface="Times New Roman" pitchFamily="18" charset="0"/>
                </a:rPr>
                <a:t>Mục đích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FFB6A3A-C577-137F-0A9E-E86D4FDCEFBD}"/>
              </a:ext>
            </a:extLst>
          </p:cNvPr>
          <p:cNvSpPr/>
          <p:nvPr/>
        </p:nvSpPr>
        <p:spPr>
          <a:xfrm>
            <a:off x="2697163" y="5170488"/>
            <a:ext cx="949483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khuyên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nhủ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nhân dân ta “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200" dirty="0">
              <a:latin typeface="+mj-lt"/>
            </a:endParaRPr>
          </a:p>
        </p:txBody>
      </p:sp>
      <p:pic>
        <p:nvPicPr>
          <p:cNvPr id="32778" name="Picture 4" descr="con ho co nghia">
            <a:extLst>
              <a:ext uri="{FF2B5EF4-FFF2-40B4-BE49-F238E27FC236}">
                <a16:creationId xmlns:a16="http://schemas.microsoft.com/office/drawing/2014/main" id="{FB5B066A-0A9C-AB6D-00F5-ACA94F6B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7475"/>
            <a:ext cx="3740150" cy="2786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29F19A2-E783-1198-6EAC-DFAA89C4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truyện: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52F27DC-2A82-5A82-90C8-CC231549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990600"/>
            <a:ext cx="9391650" cy="5135563"/>
          </a:xfrm>
        </p:spPr>
        <p:txBody>
          <a:bodyPr/>
          <a:lstStyle/>
          <a:p>
            <a:pPr eaLnBrk="1" hangingPunct="1"/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thứ nhất: Hổ cái đau đẻ, hổ đực đi tìm bà đỡ Trần ở huyện Đông Triều. Bà đỡ đã cho hổ cái uống thuốc, xoa bóp bụng và giúp hổ đẻ được. Hổ đực mừng rỡ và đền ơn bà một cục bạc.</a:t>
            </a:r>
          </a:p>
          <a:p>
            <a:pPr eaLnBrk="1" hangingPunct="1"/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thứ hai: Bác tiều mỗ ở huyện Lạng Giang đang bổ củi ở sườn núi thấy một con hổ bị hóc xương bèn giúp hổ lấy xương ra. Để tạ ơn, hổ đền ơn bác cả khi sống và khi chết.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0B71C078-E2F8-739F-E3A4-846D5733E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-393700"/>
            <a:ext cx="441801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品 10">
            <a:extLst>
              <a:ext uri="{FF2B5EF4-FFF2-40B4-BE49-F238E27FC236}">
                <a16:creationId xmlns:a16="http://schemas.microsoft.com/office/drawing/2014/main" id="{441E9E2C-B725-AF46-616F-45196DC7AD34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1882775" y="393700"/>
            <a:ext cx="416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LÀM VIỆC NHÓM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8A1B75A-9A22-8C30-C5C4-BA37134C9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3" y="1452563"/>
            <a:ext cx="95123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dõi vào văn bản kết hợp với hiểu biết của em hãy hoàn thành P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 học tập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altLang="en-US" sz="320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3200"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B3AEBE-9B77-9165-FDB4-31075A457C8D}"/>
              </a:ext>
            </a:extLst>
          </p:cNvPr>
          <p:cNvGraphicFramePr>
            <a:graphicFrameLocks noGrp="1"/>
          </p:cNvGraphicFramePr>
          <p:nvPr/>
        </p:nvGraphicFramePr>
        <p:xfrm>
          <a:off x="1685925" y="2514600"/>
          <a:ext cx="9380538" cy="3546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7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7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Con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hổ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Bà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đỡ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Trần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huống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(1)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6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Thái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hành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động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(2)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6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(4)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60C1C6-8B05-B417-4E6F-EA9E3A65D6F0}"/>
              </a:ext>
            </a:extLst>
          </p:cNvPr>
          <p:cNvGraphicFramePr>
            <a:graphicFrameLocks noGrp="1"/>
          </p:cNvGraphicFramePr>
          <p:nvPr/>
        </p:nvGraphicFramePr>
        <p:xfrm>
          <a:off x="295275" y="185738"/>
          <a:ext cx="12036425" cy="6561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8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 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Con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hổ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Bà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đỡ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Trần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6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đau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đi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cõng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vi-VN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cho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</a:t>
                      </a:r>
                      <a:endPara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-Run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sợ</a:t>
                      </a:r>
                      <a:endPara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vi-VN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vi-VN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sinh con</a:t>
                      </a:r>
                      <a:endPara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6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luyến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Con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nhân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yêu thương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9F46406B-774A-1131-D165-C7FBACB9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-393700"/>
            <a:ext cx="441801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品 10">
            <a:extLst>
              <a:ext uri="{FF2B5EF4-FFF2-40B4-BE49-F238E27FC236}">
                <a16:creationId xmlns:a16="http://schemas.microsoft.com/office/drawing/2014/main" id="{484E3B7C-B398-E2FC-FAC6-716145C6FCE8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1882775" y="393700"/>
            <a:ext cx="416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LÀM VIỆC NHÓM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AFC11C3-F636-0F82-4CB7-3D52C3899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3" y="1452563"/>
            <a:ext cx="95123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dõi vào văn bản kết hợp với hiểu biết của em hãy hoàn thành P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 học tập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altLang="en-US" sz="320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320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C796FE-52F3-2E50-DF20-DDC4E1071C23}"/>
              </a:ext>
            </a:extLst>
          </p:cNvPr>
          <p:cNvGraphicFramePr>
            <a:graphicFrameLocks noGrp="1"/>
          </p:cNvGraphicFramePr>
          <p:nvPr/>
        </p:nvGraphicFramePr>
        <p:xfrm>
          <a:off x="1685925" y="2514600"/>
          <a:ext cx="9380538" cy="3546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7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7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Con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hổ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Ông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tiều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mỗ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huống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(1)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6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Thái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hành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động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(2)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6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(4)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625A57-B480-9224-59DF-D1F38D73FC62}"/>
              </a:ext>
            </a:extLst>
          </p:cNvPr>
          <p:cNvGraphicFramePr>
            <a:graphicFrameLocks noGrp="1"/>
          </p:cNvGraphicFramePr>
          <p:nvPr/>
        </p:nvGraphicFramePr>
        <p:xfrm>
          <a:off x="295275" y="185738"/>
          <a:ext cx="12036425" cy="6107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8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0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 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Con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hổ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Ông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tiều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phu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5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xương trong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ơn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Xót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thương khi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tiều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năm</a:t>
                      </a:r>
                      <a:endPara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-Run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treo lên cây,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xương trong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họng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5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ân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chung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-Gan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-Yêu thương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42981-E97D-F09C-86B2-504A2218AC77}"/>
              </a:ext>
            </a:extLst>
          </p:cNvPr>
          <p:cNvSpPr/>
          <p:nvPr/>
        </p:nvSpPr>
        <p:spPr>
          <a:xfrm>
            <a:off x="4365625" y="700088"/>
            <a:ext cx="7481888" cy="19383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defRPr/>
            </a:pP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ơn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duy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260697-C5B1-559B-9421-C0CF13D98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976563"/>
            <a:ext cx="2678112" cy="8239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5F7B83-8738-2E7F-1BA2-70630D6293F4}"/>
              </a:ext>
            </a:extLst>
          </p:cNvPr>
          <p:cNvSpPr/>
          <p:nvPr/>
        </p:nvSpPr>
        <p:spPr>
          <a:xfrm>
            <a:off x="4365625" y="4702175"/>
            <a:ext cx="7481888" cy="1938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hai: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ơn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7534ED-0A3B-81A2-09A3-28F5128C1D78}"/>
              </a:ext>
            </a:extLst>
          </p:cNvPr>
          <p:cNvCxnSpPr>
            <a:cxnSpLocks/>
            <a:stCxn id="3" idx="3"/>
            <a:endCxn id="2" idx="1"/>
          </p:cNvCxnSpPr>
          <p:nvPr/>
        </p:nvCxnSpPr>
        <p:spPr>
          <a:xfrm flipV="1">
            <a:off x="2968625" y="1670050"/>
            <a:ext cx="1397000" cy="1719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7AC100-F61F-3042-A5AE-8AD00DDF06F8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2968625" y="3389313"/>
            <a:ext cx="1397000" cy="2282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1E722141-606A-48CA-33BA-2767A96BCBAB}"/>
              </a:ext>
            </a:extLst>
          </p:cNvPr>
          <p:cNvSpPr/>
          <p:nvPr/>
        </p:nvSpPr>
        <p:spPr>
          <a:xfrm>
            <a:off x="944563" y="-238125"/>
            <a:ext cx="6862762" cy="366712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3ADEC-447C-9BB2-3EE5-9EEBF14BB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976563"/>
            <a:ext cx="2678112" cy="8239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6358B-4325-3809-1529-E4181931D5F3}"/>
              </a:ext>
            </a:extLst>
          </p:cNvPr>
          <p:cNvSpPr/>
          <p:nvPr/>
        </p:nvSpPr>
        <p:spPr>
          <a:xfrm>
            <a:off x="4365625" y="700088"/>
            <a:ext cx="7481888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ân,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F9CD9-44D0-6D8A-978F-0037F3342CBC}"/>
              </a:ext>
            </a:extLst>
          </p:cNvPr>
          <p:cNvSpPr/>
          <p:nvPr/>
        </p:nvSpPr>
        <p:spPr>
          <a:xfrm>
            <a:off x="4365625" y="4702175"/>
            <a:ext cx="7481888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chinh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CDD7CC-CFDD-E265-F293-90535F1859A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968625" y="1300163"/>
            <a:ext cx="1397000" cy="2089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77E221-1D15-9C21-2418-083B7DCD5253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968625" y="3389313"/>
            <a:ext cx="1397000" cy="1912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E472BAE-CEFE-66CA-DB61-19ED8B843710}"/>
              </a:ext>
            </a:extLst>
          </p:cNvPr>
          <p:cNvSpPr/>
          <p:nvPr/>
        </p:nvSpPr>
        <p:spPr>
          <a:xfrm>
            <a:off x="4054768" y="8463"/>
            <a:ext cx="4267200" cy="82563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ADC867D-787A-F7F4-FABB-918CB01DC065}"/>
              </a:ext>
            </a:extLst>
          </p:cNvPr>
          <p:cNvSpPr/>
          <p:nvPr/>
        </p:nvSpPr>
        <p:spPr>
          <a:xfrm>
            <a:off x="4334912" y="62777"/>
            <a:ext cx="3733800" cy="7729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9955FC-F273-21F6-1103-75F0942E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115888"/>
            <a:ext cx="35052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417" indent="-609417" defTabSz="914126" eaLnBrk="1" hangingPunct="1">
              <a:spcBef>
                <a:spcPct val="20000"/>
              </a:spcBef>
              <a:defRPr/>
            </a:pPr>
            <a:r>
              <a:rPr lang="en-US" sz="2399" b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</a:t>
            </a:r>
            <a:r>
              <a:rPr lang="en-US" sz="2800" b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TỔNG KẾT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544FDD-E71D-7BA0-5D88-57B707921AAB}"/>
              </a:ext>
            </a:extLst>
          </p:cNvPr>
          <p:cNvCxnSpPr/>
          <p:nvPr/>
        </p:nvCxnSpPr>
        <p:spPr>
          <a:xfrm>
            <a:off x="6061075" y="833438"/>
            <a:ext cx="0" cy="2174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8B48D3-AA5B-5F22-1FA7-18BE62AC53D1}"/>
              </a:ext>
            </a:extLst>
          </p:cNvPr>
          <p:cNvCxnSpPr/>
          <p:nvPr/>
        </p:nvCxnSpPr>
        <p:spPr>
          <a:xfrm>
            <a:off x="2832100" y="969963"/>
            <a:ext cx="6159500" cy="158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6DCE30-3368-AA92-339E-B9DFD4411A08}"/>
              </a:ext>
            </a:extLst>
          </p:cNvPr>
          <p:cNvCxnSpPr/>
          <p:nvPr/>
        </p:nvCxnSpPr>
        <p:spPr>
          <a:xfrm>
            <a:off x="2832100" y="989013"/>
            <a:ext cx="0" cy="2952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F05364C-6713-A557-B543-87B68BA759BD}"/>
              </a:ext>
            </a:extLst>
          </p:cNvPr>
          <p:cNvCxnSpPr/>
          <p:nvPr/>
        </p:nvCxnSpPr>
        <p:spPr>
          <a:xfrm>
            <a:off x="8991600" y="1050925"/>
            <a:ext cx="0" cy="2952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E2E537A-894F-E2D8-B14D-245925A55EC5}"/>
              </a:ext>
            </a:extLst>
          </p:cNvPr>
          <p:cNvSpPr/>
          <p:nvPr/>
        </p:nvSpPr>
        <p:spPr>
          <a:xfrm>
            <a:off x="1413903" y="1218756"/>
            <a:ext cx="3505200" cy="8190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0E7DA0E-717D-DCB4-BBBE-EB365EDC09F3}"/>
              </a:ext>
            </a:extLst>
          </p:cNvPr>
          <p:cNvSpPr/>
          <p:nvPr/>
        </p:nvSpPr>
        <p:spPr>
          <a:xfrm>
            <a:off x="1765719" y="1399156"/>
            <a:ext cx="3077215" cy="6549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B933A3C-3383-594E-A003-478550DABA56}"/>
              </a:ext>
            </a:extLst>
          </p:cNvPr>
          <p:cNvSpPr/>
          <p:nvPr/>
        </p:nvSpPr>
        <p:spPr>
          <a:xfrm>
            <a:off x="7634055" y="1304003"/>
            <a:ext cx="3033945" cy="87597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7B38C41-2F81-0D97-DB53-F016B477999C}"/>
              </a:ext>
            </a:extLst>
          </p:cNvPr>
          <p:cNvSpPr/>
          <p:nvPr/>
        </p:nvSpPr>
        <p:spPr>
          <a:xfrm>
            <a:off x="7886070" y="1475061"/>
            <a:ext cx="2667000" cy="6587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7B0F80-1583-214F-FF12-BF563A6D5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1368425"/>
            <a:ext cx="325278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NGHỆ THUẬT</a:t>
            </a:r>
            <a:endParaRPr lang="vi-VN" altLang="en-US" sz="2399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FC3EE1-2C21-B122-23DF-749AD8521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675" y="1500188"/>
            <a:ext cx="27273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vi-VN" altLang="en-US" sz="2399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095498D0-2EF9-210F-6260-122BA3892D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3875" y="1606550"/>
            <a:ext cx="4716463" cy="576421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799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Horizontal Scroll 53">
            <a:extLst>
              <a:ext uri="{FF2B5EF4-FFF2-40B4-BE49-F238E27FC236}">
                <a16:creationId xmlns:a16="http://schemas.microsoft.com/office/drawing/2014/main" id="{FCF6EF02-CCCE-14D7-1AAE-9284F8EB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5" y="1512888"/>
            <a:ext cx="5972175" cy="5578475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8BAF619-AF9D-8348-4962-424A947D3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03500"/>
            <a:ext cx="47355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biện pháp tu từ nhân hóa, xây dựng nhân vật mang tính may mắn</a:t>
            </a:r>
            <a:endParaRPr lang="en-US" altLang="vi-VN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 chuyện loài vật để đưa ra lời khuyên răn bổ ích đối với con người.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78CE1D-EE1E-29B8-EBA8-4892672E8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2262188"/>
            <a:ext cx="55530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câu chuyện con hổ có nghĩa rút ra bài học: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Mangal" panose="02040503050203030202" pitchFamily="18" charset="0"/>
              </a:rPr>
              <a:t>Phải biết tri ân, biết đền đáp những người giúp đỡ mình, làm những điều tốt đẹp cho minh. </a:t>
            </a:r>
            <a:endParaRPr lang="en-US" altLang="vi-VN" sz="3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9" grpId="0"/>
      <p:bldP spid="52" grpId="0"/>
      <p:bldP spid="15" grpId="0" animBg="1"/>
      <p:bldP spid="54" grpId="0" animBg="1"/>
      <p:bldP spid="5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id="{48CCCF31-DAF3-DD20-B101-6DABE2C21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3822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2262F3-BD80-7742-1933-58AB57863CDB}"/>
              </a:ext>
            </a:extLst>
          </p:cNvPr>
          <p:cNvCxnSpPr>
            <a:cxnSpLocks/>
          </p:cNvCxnSpPr>
          <p:nvPr/>
        </p:nvCxnSpPr>
        <p:spPr>
          <a:xfrm>
            <a:off x="6096000" y="1150938"/>
            <a:ext cx="0" cy="543718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060" name="TextBox 13">
            <a:extLst>
              <a:ext uri="{FF2B5EF4-FFF2-40B4-BE49-F238E27FC236}">
                <a16:creationId xmlns:a16="http://schemas.microsoft.com/office/drawing/2014/main" id="{D05C076D-C357-2A1A-DA54-CD10C0734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70025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5061" name="Group 18">
            <a:extLst>
              <a:ext uri="{FF2B5EF4-FFF2-40B4-BE49-F238E27FC236}">
                <a16:creationId xmlns:a16="http://schemas.microsoft.com/office/drawing/2014/main" id="{E228D423-77B8-6855-7809-A4D7945C88DC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-23813"/>
            <a:ext cx="6081713" cy="708026"/>
            <a:chOff x="3194343" y="-23650"/>
            <a:chExt cx="6082191" cy="707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E5BAE0-422B-1144-11A8-7F18E7EB494C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076" name="TextBox 21">
              <a:extLst>
                <a:ext uri="{FF2B5EF4-FFF2-40B4-BE49-F238E27FC236}">
                  <a16:creationId xmlns:a16="http://schemas.microsoft.com/office/drawing/2014/main" id="{160A42C0-70A3-1E02-8D76-CED503CFC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20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062" name="TextBox 12">
            <a:extLst>
              <a:ext uri="{FF2B5EF4-FFF2-40B4-BE49-F238E27FC236}">
                <a16:creationId xmlns:a16="http://schemas.microsoft.com/office/drawing/2014/main" id="{025DC610-09D7-9D36-F52A-964417B50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931988"/>
            <a:ext cx="549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5063" name="TextBox 15">
            <a:extLst>
              <a:ext uri="{FF2B5EF4-FFF2-40B4-BE49-F238E27FC236}">
                <a16:creationId xmlns:a16="http://schemas.microsoft.com/office/drawing/2014/main" id="{01D5E445-ACB4-CAE3-F063-6A847C25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393950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5064" name="Content Placeholder 6">
            <a:extLst>
              <a:ext uri="{FF2B5EF4-FFF2-40B4-BE49-F238E27FC236}">
                <a16:creationId xmlns:a16="http://schemas.microsoft.com/office/drawing/2014/main" id="{37DAF86F-EDE2-E031-A63D-AC40782D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A15478-FDAC-8772-61F4-073392DA45A1}"/>
              </a:ext>
            </a:extLst>
          </p:cNvPr>
          <p:cNvSpPr txBox="1"/>
          <p:nvPr/>
        </p:nvSpPr>
        <p:spPr>
          <a:xfrm>
            <a:off x="2619375" y="631825"/>
            <a:ext cx="6807200" cy="58420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066" name="Group 14">
            <a:extLst>
              <a:ext uri="{FF2B5EF4-FFF2-40B4-BE49-F238E27FC236}">
                <a16:creationId xmlns:a16="http://schemas.microsoft.com/office/drawing/2014/main" id="{05B502DC-D238-606B-F774-8E05CE689A27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861050"/>
            <a:ext cx="12231688" cy="1046163"/>
            <a:chOff x="47343" y="5861302"/>
            <a:chExt cx="12232515" cy="1046420"/>
          </a:xfrm>
        </p:grpSpPr>
        <p:pic>
          <p:nvPicPr>
            <p:cNvPr id="45069" name="Picture 16">
              <a:extLst>
                <a:ext uri="{FF2B5EF4-FFF2-40B4-BE49-F238E27FC236}">
                  <a16:creationId xmlns:a16="http://schemas.microsoft.com/office/drawing/2014/main" id="{BBF04848-90AE-B1F6-14C0-6519FB995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0" name="Picture 17">
              <a:extLst>
                <a:ext uri="{FF2B5EF4-FFF2-40B4-BE49-F238E27FC236}">
                  <a16:creationId xmlns:a16="http://schemas.microsoft.com/office/drawing/2014/main" id="{D638F7A7-F5A8-612F-CC92-195665B77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19">
              <a:extLst>
                <a:ext uri="{FF2B5EF4-FFF2-40B4-BE49-F238E27FC236}">
                  <a16:creationId xmlns:a16="http://schemas.microsoft.com/office/drawing/2014/main" id="{8F3E7CD8-164F-6946-1001-1D8C6F534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22">
              <a:extLst>
                <a:ext uri="{FF2B5EF4-FFF2-40B4-BE49-F238E27FC236}">
                  <a16:creationId xmlns:a16="http://schemas.microsoft.com/office/drawing/2014/main" id="{4A49FFBF-82A0-65FB-6E72-EA179C5C6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23">
              <a:extLst>
                <a:ext uri="{FF2B5EF4-FFF2-40B4-BE49-F238E27FC236}">
                  <a16:creationId xmlns:a16="http://schemas.microsoft.com/office/drawing/2014/main" id="{130B44AA-9CF9-83B0-8F76-CC69CC9C9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4" name="Picture 24">
              <a:extLst>
                <a:ext uri="{FF2B5EF4-FFF2-40B4-BE49-F238E27FC236}">
                  <a16:creationId xmlns:a16="http://schemas.microsoft.com/office/drawing/2014/main" id="{BF3D4B7C-D5C3-C568-B7BE-BF8C4606C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014A528-B585-5192-3532-38A7C9C9C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673350"/>
            <a:ext cx="8758238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1. Văn bản Con hổ có nghĩa là loại truyện gì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Truyện dân gian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Truyện thiếu nhi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Truyện trung đại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Truyện hiện đại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108B62-624E-6C4C-28BA-BE44045C8204}"/>
              </a:ext>
            </a:extLst>
          </p:cNvPr>
          <p:cNvSpPr/>
          <p:nvPr/>
        </p:nvSpPr>
        <p:spPr>
          <a:xfrm>
            <a:off x="1482725" y="4173538"/>
            <a:ext cx="579438" cy="5476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loud 76">
            <a:extLst>
              <a:ext uri="{FF2B5EF4-FFF2-40B4-BE49-F238E27FC236}">
                <a16:creationId xmlns:a16="http://schemas.microsoft.com/office/drawing/2014/main" id="{6F0A4309-0D2E-C243-EC5C-0B5CCE02C350}"/>
              </a:ext>
            </a:extLst>
          </p:cNvPr>
          <p:cNvSpPr/>
          <p:nvPr/>
        </p:nvSpPr>
        <p:spPr>
          <a:xfrm>
            <a:off x="1484313" y="1123950"/>
            <a:ext cx="8066087" cy="452437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2E877AF-55BD-3681-3905-557D15EC29A0}"/>
              </a:ext>
            </a:extLst>
          </p:cNvPr>
          <p:cNvSpPr/>
          <p:nvPr/>
        </p:nvSpPr>
        <p:spPr>
          <a:xfrm>
            <a:off x="1483567" y="1819817"/>
            <a:ext cx="857034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i="1">
                <a:solidFill>
                  <a:prstClr val="black"/>
                </a:solidFill>
                <a:effectLst>
                  <a:glow rad="635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I/ Khởi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i="1">
                <a:solidFill>
                  <a:prstClr val="black"/>
                </a:solidFill>
                <a:effectLst>
                  <a:glow rad="635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1500" i="1" dirty="0">
              <a:solidFill>
                <a:prstClr val="black"/>
              </a:solidFill>
              <a:effectLst>
                <a:glow rad="63500">
                  <a:srgbClr val="E6B91E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10" descr="lotus1">
            <a:extLst>
              <a:ext uri="{FF2B5EF4-FFF2-40B4-BE49-F238E27FC236}">
                <a16:creationId xmlns:a16="http://schemas.microsoft.com/office/drawing/2014/main" id="{F0ADEBCA-39C8-B4F0-C16A-BE8C533884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253038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lotus1">
            <a:extLst>
              <a:ext uri="{FF2B5EF4-FFF2-40B4-BE49-F238E27FC236}">
                <a16:creationId xmlns:a16="http://schemas.microsoft.com/office/drawing/2014/main" id="{A88DD2B3-FADF-1680-0BA6-A67AFCE3DE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5375275"/>
            <a:ext cx="1847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lotus1">
            <a:extLst>
              <a:ext uri="{FF2B5EF4-FFF2-40B4-BE49-F238E27FC236}">
                <a16:creationId xmlns:a16="http://schemas.microsoft.com/office/drawing/2014/main" id="{7AD1ABE3-0379-BAA0-DBBE-9C2176596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083050"/>
            <a:ext cx="15779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lotus1">
            <a:extLst>
              <a:ext uri="{FF2B5EF4-FFF2-40B4-BE49-F238E27FC236}">
                <a16:creationId xmlns:a16="http://schemas.microsoft.com/office/drawing/2014/main" id="{5BCBB5F0-1C74-1EA2-B270-A9B30EF3F5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5648325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 descr="lotus1">
            <a:extLst>
              <a:ext uri="{FF2B5EF4-FFF2-40B4-BE49-F238E27FC236}">
                <a16:creationId xmlns:a16="http://schemas.microsoft.com/office/drawing/2014/main" id="{6F43310C-F7A5-2F1B-1052-19D5E77D14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873375"/>
            <a:ext cx="10763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>
            <a:extLst>
              <a:ext uri="{FF2B5EF4-FFF2-40B4-BE49-F238E27FC236}">
                <a16:creationId xmlns:a16="http://schemas.microsoft.com/office/drawing/2014/main" id="{01333358-0FB7-A55F-0420-8337C15A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3822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56E836-460B-EDC4-5F83-8D432F0EB680}"/>
              </a:ext>
            </a:extLst>
          </p:cNvPr>
          <p:cNvCxnSpPr>
            <a:cxnSpLocks/>
          </p:cNvCxnSpPr>
          <p:nvPr/>
        </p:nvCxnSpPr>
        <p:spPr>
          <a:xfrm>
            <a:off x="6096000" y="1150938"/>
            <a:ext cx="0" cy="543718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084" name="TextBox 13">
            <a:extLst>
              <a:ext uri="{FF2B5EF4-FFF2-40B4-BE49-F238E27FC236}">
                <a16:creationId xmlns:a16="http://schemas.microsoft.com/office/drawing/2014/main" id="{5FE02BE5-6299-0502-2676-983EE389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70025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6085" name="Group 18">
            <a:extLst>
              <a:ext uri="{FF2B5EF4-FFF2-40B4-BE49-F238E27FC236}">
                <a16:creationId xmlns:a16="http://schemas.microsoft.com/office/drawing/2014/main" id="{B060518A-3453-C945-C44D-A6E0BCA4EF0D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-23813"/>
            <a:ext cx="6081713" cy="708026"/>
            <a:chOff x="3194343" y="-23650"/>
            <a:chExt cx="6082191" cy="707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76A1FD9-4AB6-F5FB-2246-0723277B8726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100" name="TextBox 21">
              <a:extLst>
                <a:ext uri="{FF2B5EF4-FFF2-40B4-BE49-F238E27FC236}">
                  <a16:creationId xmlns:a16="http://schemas.microsoft.com/office/drawing/2014/main" id="{FBB797B2-CA48-EF77-7B90-E49384D58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20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086" name="TextBox 12">
            <a:extLst>
              <a:ext uri="{FF2B5EF4-FFF2-40B4-BE49-F238E27FC236}">
                <a16:creationId xmlns:a16="http://schemas.microsoft.com/office/drawing/2014/main" id="{28B07B57-A995-DFBC-9802-C352568C9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931988"/>
            <a:ext cx="549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6087" name="TextBox 15">
            <a:extLst>
              <a:ext uri="{FF2B5EF4-FFF2-40B4-BE49-F238E27FC236}">
                <a16:creationId xmlns:a16="http://schemas.microsoft.com/office/drawing/2014/main" id="{CE29C01E-C997-F811-8452-350FCAFE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393950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6088" name="Content Placeholder 6">
            <a:extLst>
              <a:ext uri="{FF2B5EF4-FFF2-40B4-BE49-F238E27FC236}">
                <a16:creationId xmlns:a16="http://schemas.microsoft.com/office/drawing/2014/main" id="{E84E057B-1F7A-7C58-7D44-DB0570A2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387BED-1258-B9F0-8E10-8742A0EBB373}"/>
              </a:ext>
            </a:extLst>
          </p:cNvPr>
          <p:cNvSpPr txBox="1"/>
          <p:nvPr/>
        </p:nvSpPr>
        <p:spPr>
          <a:xfrm>
            <a:off x="2619375" y="631825"/>
            <a:ext cx="6807200" cy="58420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090" name="Group 14">
            <a:extLst>
              <a:ext uri="{FF2B5EF4-FFF2-40B4-BE49-F238E27FC236}">
                <a16:creationId xmlns:a16="http://schemas.microsoft.com/office/drawing/2014/main" id="{00BBBCE6-B0E8-BB64-771F-AB2CB6D44905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861050"/>
            <a:ext cx="12231688" cy="1046163"/>
            <a:chOff x="47343" y="5861302"/>
            <a:chExt cx="12232515" cy="1046420"/>
          </a:xfrm>
        </p:grpSpPr>
        <p:pic>
          <p:nvPicPr>
            <p:cNvPr id="46093" name="Picture 16">
              <a:extLst>
                <a:ext uri="{FF2B5EF4-FFF2-40B4-BE49-F238E27FC236}">
                  <a16:creationId xmlns:a16="http://schemas.microsoft.com/office/drawing/2014/main" id="{6EEE22E3-33E0-9D29-D312-3450DD8FF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7">
              <a:extLst>
                <a:ext uri="{FF2B5EF4-FFF2-40B4-BE49-F238E27FC236}">
                  <a16:creationId xmlns:a16="http://schemas.microsoft.com/office/drawing/2014/main" id="{DB1E1AFA-D276-308A-CCA0-669AA41A5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19">
              <a:extLst>
                <a:ext uri="{FF2B5EF4-FFF2-40B4-BE49-F238E27FC236}">
                  <a16:creationId xmlns:a16="http://schemas.microsoft.com/office/drawing/2014/main" id="{567AF17B-33DD-850A-F426-3A7533F34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22">
              <a:extLst>
                <a:ext uri="{FF2B5EF4-FFF2-40B4-BE49-F238E27FC236}">
                  <a16:creationId xmlns:a16="http://schemas.microsoft.com/office/drawing/2014/main" id="{E5735EE3-D3F6-1FB0-1793-CC6D51C5D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23">
              <a:extLst>
                <a:ext uri="{FF2B5EF4-FFF2-40B4-BE49-F238E27FC236}">
                  <a16:creationId xmlns:a16="http://schemas.microsoft.com/office/drawing/2014/main" id="{14C47771-B91F-3867-F15A-69E0E80B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24">
              <a:extLst>
                <a:ext uri="{FF2B5EF4-FFF2-40B4-BE49-F238E27FC236}">
                  <a16:creationId xmlns:a16="http://schemas.microsoft.com/office/drawing/2014/main" id="{FE8CEB1F-E622-0E75-FF58-B9FF99697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754353F-7D7C-F221-E575-C475EE86A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2417763"/>
            <a:ext cx="99202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Nhận xét nào gần đúng với ý nghĩa của truyện: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A. Truyện đề cao tình cảm thủy chung giữa con người với con người.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B. Truyện đề cao tình cảm giữa con người với loài vật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C. Truyện đề cao cái nghĩa và khuyên con người biết tôn trọng ân nghĩa.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D. Truyện ca ngợi phẩm chất tốt đẹp của loài vật.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9B2411-6E68-9601-5716-4444001481EC}"/>
              </a:ext>
            </a:extLst>
          </p:cNvPr>
          <p:cNvSpPr/>
          <p:nvPr/>
        </p:nvSpPr>
        <p:spPr>
          <a:xfrm>
            <a:off x="1109663" y="4084638"/>
            <a:ext cx="577850" cy="5476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>
            <a:extLst>
              <a:ext uri="{FF2B5EF4-FFF2-40B4-BE49-F238E27FC236}">
                <a16:creationId xmlns:a16="http://schemas.microsoft.com/office/drawing/2014/main" id="{4A95D4FE-9330-EC5D-A987-738F7D5E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3822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277DB5-4077-A43B-AC2C-6812891BB37F}"/>
              </a:ext>
            </a:extLst>
          </p:cNvPr>
          <p:cNvCxnSpPr>
            <a:cxnSpLocks/>
          </p:cNvCxnSpPr>
          <p:nvPr/>
        </p:nvCxnSpPr>
        <p:spPr>
          <a:xfrm>
            <a:off x="6096000" y="1150938"/>
            <a:ext cx="0" cy="543718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108" name="TextBox 13">
            <a:extLst>
              <a:ext uri="{FF2B5EF4-FFF2-40B4-BE49-F238E27FC236}">
                <a16:creationId xmlns:a16="http://schemas.microsoft.com/office/drawing/2014/main" id="{E23C1C80-39AD-DAC2-9CAB-BF0490FB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70025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7109" name="Group 18">
            <a:extLst>
              <a:ext uri="{FF2B5EF4-FFF2-40B4-BE49-F238E27FC236}">
                <a16:creationId xmlns:a16="http://schemas.microsoft.com/office/drawing/2014/main" id="{1C7CCA99-FA17-A020-591E-7AFF794F5905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-23813"/>
            <a:ext cx="6081713" cy="708026"/>
            <a:chOff x="3194343" y="-23650"/>
            <a:chExt cx="6082191" cy="707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834AD22-8760-B673-6243-782EEB53590D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123" name="TextBox 21">
              <a:extLst>
                <a:ext uri="{FF2B5EF4-FFF2-40B4-BE49-F238E27FC236}">
                  <a16:creationId xmlns:a16="http://schemas.microsoft.com/office/drawing/2014/main" id="{B4CAF3A2-7BF6-7A89-90D1-A3F31ADD7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20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110" name="TextBox 12">
            <a:extLst>
              <a:ext uri="{FF2B5EF4-FFF2-40B4-BE49-F238E27FC236}">
                <a16:creationId xmlns:a16="http://schemas.microsoft.com/office/drawing/2014/main" id="{C1293183-72D2-40A5-4F0F-A93D0570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931988"/>
            <a:ext cx="549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7111" name="TextBox 15">
            <a:extLst>
              <a:ext uri="{FF2B5EF4-FFF2-40B4-BE49-F238E27FC236}">
                <a16:creationId xmlns:a16="http://schemas.microsoft.com/office/drawing/2014/main" id="{4F525500-E96A-F43C-B98C-CBD5DAD1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393950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7112" name="Content Placeholder 6">
            <a:extLst>
              <a:ext uri="{FF2B5EF4-FFF2-40B4-BE49-F238E27FC236}">
                <a16:creationId xmlns:a16="http://schemas.microsoft.com/office/drawing/2014/main" id="{AC2C3972-55A3-C96E-67A5-1519A318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3C0284-1AFA-8D76-03E8-929092F6230C}"/>
              </a:ext>
            </a:extLst>
          </p:cNvPr>
          <p:cNvSpPr txBox="1"/>
          <p:nvPr/>
        </p:nvSpPr>
        <p:spPr>
          <a:xfrm>
            <a:off x="2619375" y="631825"/>
            <a:ext cx="6807200" cy="58420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14" name="Group 14">
            <a:extLst>
              <a:ext uri="{FF2B5EF4-FFF2-40B4-BE49-F238E27FC236}">
                <a16:creationId xmlns:a16="http://schemas.microsoft.com/office/drawing/2014/main" id="{33106656-FBD9-FD8B-3DE3-B6E106A177DA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861050"/>
            <a:ext cx="12231688" cy="1046163"/>
            <a:chOff x="47343" y="5861302"/>
            <a:chExt cx="12232515" cy="1046420"/>
          </a:xfrm>
        </p:grpSpPr>
        <p:pic>
          <p:nvPicPr>
            <p:cNvPr id="47116" name="Picture 16">
              <a:extLst>
                <a:ext uri="{FF2B5EF4-FFF2-40B4-BE49-F238E27FC236}">
                  <a16:creationId xmlns:a16="http://schemas.microsoft.com/office/drawing/2014/main" id="{ACE717A0-410B-5B75-F6E9-1AD8A72D8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7">
              <a:extLst>
                <a:ext uri="{FF2B5EF4-FFF2-40B4-BE49-F238E27FC236}">
                  <a16:creationId xmlns:a16="http://schemas.microsoft.com/office/drawing/2014/main" id="{217FD164-E5F1-6CB5-64A0-B42322AF7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9">
              <a:extLst>
                <a:ext uri="{FF2B5EF4-FFF2-40B4-BE49-F238E27FC236}">
                  <a16:creationId xmlns:a16="http://schemas.microsoft.com/office/drawing/2014/main" id="{CB4C59A6-8291-24E3-6115-2B602E01C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22">
              <a:extLst>
                <a:ext uri="{FF2B5EF4-FFF2-40B4-BE49-F238E27FC236}">
                  <a16:creationId xmlns:a16="http://schemas.microsoft.com/office/drawing/2014/main" id="{6B03331F-9845-96A3-CCCC-34801936A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23">
              <a:extLst>
                <a:ext uri="{FF2B5EF4-FFF2-40B4-BE49-F238E27FC236}">
                  <a16:creationId xmlns:a16="http://schemas.microsoft.com/office/drawing/2014/main" id="{141A7CA4-847C-CEF7-7CB3-E2BBDDD25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1" name="Picture 24">
              <a:extLst>
                <a:ext uri="{FF2B5EF4-FFF2-40B4-BE49-F238E27FC236}">
                  <a16:creationId xmlns:a16="http://schemas.microsoft.com/office/drawing/2014/main" id="{09268F5B-3533-0D21-044B-800B2EB0B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5" name="Hộp Văn bản 21">
            <a:extLst>
              <a:ext uri="{FF2B5EF4-FFF2-40B4-BE49-F238E27FC236}">
                <a16:creationId xmlns:a16="http://schemas.microsoft.com/office/drawing/2014/main" id="{5AF9420E-6410-C852-66FC-52A4EB7F2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2382838"/>
            <a:ext cx="91535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solidFill>
                  <a:srgbClr val="0000CC"/>
                </a:solidFill>
              </a:rPr>
              <a:t> </a:t>
            </a:r>
            <a:r>
              <a:rPr lang="en-US" alt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và đọc những câu tục ngữ, ca dao, thành ngữ nói về ân nghĩa, ân tình, lòng biết ơn ?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>
            <a:extLst>
              <a:ext uri="{FF2B5EF4-FFF2-40B4-BE49-F238E27FC236}">
                <a16:creationId xmlns:a16="http://schemas.microsoft.com/office/drawing/2014/main" id="{8342E798-CBCE-980E-E2DE-50C41EA3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769938"/>
            <a:ext cx="5049838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Google Shape;125;p5">
            <a:extLst>
              <a:ext uri="{FF2B5EF4-FFF2-40B4-BE49-F238E27FC236}">
                <a16:creationId xmlns:a16="http://schemas.microsoft.com/office/drawing/2014/main" id="{00267C50-E9CA-1694-F36E-C2C8D0CB0ED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25450"/>
            <a:ext cx="520700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5">
            <a:extLst>
              <a:ext uri="{FF2B5EF4-FFF2-40B4-BE49-F238E27FC236}">
                <a16:creationId xmlns:a16="http://schemas.microsoft.com/office/drawing/2014/main" id="{AFC0EBD2-90E8-902E-5A07-0D300A51ED76}"/>
              </a:ext>
            </a:extLst>
          </p:cNvPr>
          <p:cNvSpPr txBox="1"/>
          <p:nvPr/>
        </p:nvSpPr>
        <p:spPr>
          <a:xfrm>
            <a:off x="6834188" y="3589338"/>
            <a:ext cx="43624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IV.</a:t>
            </a:r>
            <a:r>
              <a:rPr lang="vi-VN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Vận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dụng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华康海报体W12" panose="040B0C09000000000000" pitchFamily="81" charset="-122"/>
              <a:cs typeface="Arial" pitchFamily="34" charset="0"/>
            </a:endParaRPr>
          </a:p>
        </p:txBody>
      </p:sp>
      <p:grpSp>
        <p:nvGrpSpPr>
          <p:cNvPr id="48133" name="Group 2">
            <a:extLst>
              <a:ext uri="{FF2B5EF4-FFF2-40B4-BE49-F238E27FC236}">
                <a16:creationId xmlns:a16="http://schemas.microsoft.com/office/drawing/2014/main" id="{1E009B84-899D-1AE0-9BB4-DB57078355A0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577850"/>
            <a:ext cx="5064125" cy="5605463"/>
            <a:chOff x="839417" y="578106"/>
            <a:chExt cx="5064981" cy="5604731"/>
          </a:xfrm>
        </p:grpSpPr>
        <p:pic>
          <p:nvPicPr>
            <p:cNvPr id="48136" name="Picture 7">
              <a:extLst>
                <a:ext uri="{FF2B5EF4-FFF2-40B4-BE49-F238E27FC236}">
                  <a16:creationId xmlns:a16="http://schemas.microsoft.com/office/drawing/2014/main" id="{5DE4435A-7CA8-25F8-E6E2-72D772DAF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17" y="578106"/>
              <a:ext cx="5064981" cy="560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8">
              <a:extLst>
                <a:ext uri="{FF2B5EF4-FFF2-40B4-BE49-F238E27FC236}">
                  <a16:creationId xmlns:a16="http://schemas.microsoft.com/office/drawing/2014/main" id="{33F0F07F-B644-5EF8-4857-F3EAD2962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208" y="1288202"/>
              <a:ext cx="4558400" cy="443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4" name="Picture 12">
            <a:extLst>
              <a:ext uri="{FF2B5EF4-FFF2-40B4-BE49-F238E27FC236}">
                <a16:creationId xmlns:a16="http://schemas.microsoft.com/office/drawing/2014/main" id="{1A746075-1BD7-6300-03EE-890374DA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0"/>
            <a:ext cx="12557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EE7216-D220-7C21-0766-3875E711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1641475"/>
            <a:ext cx="3316288" cy="2586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/>
                <a:cs typeface="Arial" pitchFamily="34" charset="0"/>
              </a:rPr>
              <a:t>CON HỔ CÓ NGHĨA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9">
            <a:extLst>
              <a:ext uri="{FF2B5EF4-FFF2-40B4-BE49-F238E27FC236}">
                <a16:creationId xmlns:a16="http://schemas.microsoft.com/office/drawing/2014/main" id="{7459E0D8-FA80-F4F0-7FBA-88E4AEB68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14338"/>
            <a:ext cx="9345613" cy="37861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5-7 câu nêu suy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ta“uống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Picture 10" descr="lotus1">
            <a:extLst>
              <a:ext uri="{FF2B5EF4-FFF2-40B4-BE49-F238E27FC236}">
                <a16:creationId xmlns:a16="http://schemas.microsoft.com/office/drawing/2014/main" id="{43D23591-426F-3791-8412-26DD6EF93C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25" y="5160963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0" descr="lotus1">
            <a:extLst>
              <a:ext uri="{FF2B5EF4-FFF2-40B4-BE49-F238E27FC236}">
                <a16:creationId xmlns:a16="http://schemas.microsoft.com/office/drawing/2014/main" id="{E24D9475-14D9-AF08-8F2D-3F31E888E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3371850"/>
            <a:ext cx="1787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0" descr="lotus1">
            <a:extLst>
              <a:ext uri="{FF2B5EF4-FFF2-40B4-BE49-F238E27FC236}">
                <a16:creationId xmlns:a16="http://schemas.microsoft.com/office/drawing/2014/main" id="{24D94193-BFF6-F99D-224A-3AC441E71D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5451475"/>
            <a:ext cx="1590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0" descr="lotus1">
            <a:extLst>
              <a:ext uri="{FF2B5EF4-FFF2-40B4-BE49-F238E27FC236}">
                <a16:creationId xmlns:a16="http://schemas.microsoft.com/office/drawing/2014/main" id="{BCC50E57-DDED-6290-3DFA-E8B54ED61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38" y="1692275"/>
            <a:ext cx="1516062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0" descr="lotus1">
            <a:extLst>
              <a:ext uri="{FF2B5EF4-FFF2-40B4-BE49-F238E27FC236}">
                <a16:creationId xmlns:a16="http://schemas.microsoft.com/office/drawing/2014/main" id="{238DC047-8DBB-9FD9-5244-7F936666BE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5451475"/>
            <a:ext cx="14605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0" descr="lotus1">
            <a:extLst>
              <a:ext uri="{FF2B5EF4-FFF2-40B4-BE49-F238E27FC236}">
                <a16:creationId xmlns:a16="http://schemas.microsoft.com/office/drawing/2014/main" id="{52599CA5-5EF7-2F4C-CB5D-26F9DBEDDB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5160963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0" descr="lotus1">
            <a:extLst>
              <a:ext uri="{FF2B5EF4-FFF2-40B4-BE49-F238E27FC236}">
                <a16:creationId xmlns:a16="http://schemas.microsoft.com/office/drawing/2014/main" id="{C6905528-976D-4C10-FEE8-422BDF7206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3371850"/>
            <a:ext cx="1787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6" descr="lotus1">
            <a:extLst>
              <a:ext uri="{FF2B5EF4-FFF2-40B4-BE49-F238E27FC236}">
                <a16:creationId xmlns:a16="http://schemas.microsoft.com/office/drawing/2014/main" id="{E7CB9BAD-1AAF-6084-2B22-98ECBDFA8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451475"/>
            <a:ext cx="1590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0" descr="lotus1">
            <a:extLst>
              <a:ext uri="{FF2B5EF4-FFF2-40B4-BE49-F238E27FC236}">
                <a16:creationId xmlns:a16="http://schemas.microsoft.com/office/drawing/2014/main" id="{6E1176F7-C39B-311C-C459-07B3229F6F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5451475"/>
            <a:ext cx="14605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2AEB5A85-3F83-BF92-D23B-22575AAF5B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l="8356" t="26660" r="6501" b="6415"/>
          <a:stretch>
            <a:fillRect/>
          </a:stretch>
        </p:blipFill>
        <p:spPr>
          <a:xfrm>
            <a:off x="722313" y="331788"/>
            <a:ext cx="9896475" cy="194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9F09BE-A643-556A-6DC9-3E7C1FD92718}"/>
              </a:ext>
            </a:extLst>
          </p:cNvPr>
          <p:cNvSpPr/>
          <p:nvPr/>
        </p:nvSpPr>
        <p:spPr>
          <a:xfrm>
            <a:off x="2443163" y="765175"/>
            <a:ext cx="6454775" cy="10779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m của truyện ngụ ngôn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ể tên truyện ngụ ngôn đã học?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21D8F6-75F1-CF2D-61BF-546DF8A1D914}"/>
              </a:ext>
            </a:extLst>
          </p:cNvPr>
          <p:cNvSpPr/>
          <p:nvPr/>
        </p:nvSpPr>
        <p:spPr>
          <a:xfrm>
            <a:off x="304800" y="3294063"/>
            <a:ext cx="1744663" cy="260508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40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 điểm của truyện ngụ ngôn</a:t>
            </a:r>
            <a:endParaRPr lang="en-US" sz="24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213CDA76-40AB-4B51-D3BA-7A5FAF1813BE}"/>
              </a:ext>
            </a:extLst>
          </p:cNvPr>
          <p:cNvCxnSpPr>
            <a:cxnSpLocks/>
            <a:stCxn id="9" idx="6"/>
            <a:endCxn id="22" idx="1"/>
          </p:cNvCxnSpPr>
          <p:nvPr/>
        </p:nvCxnSpPr>
        <p:spPr>
          <a:xfrm flipV="1">
            <a:off x="2049463" y="3529013"/>
            <a:ext cx="923925" cy="10668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urved Connector 11">
            <a:extLst>
              <a:ext uri="{FF2B5EF4-FFF2-40B4-BE49-F238E27FC236}">
                <a16:creationId xmlns:a16="http://schemas.microsoft.com/office/drawing/2014/main" id="{DAF6694B-1DFE-D2B3-4974-3CA2B77A2F90}"/>
              </a:ext>
            </a:extLst>
          </p:cNvPr>
          <p:cNvCxnSpPr>
            <a:cxnSpLocks/>
            <a:stCxn id="9" idx="6"/>
            <a:endCxn id="23" idx="1"/>
          </p:cNvCxnSpPr>
          <p:nvPr/>
        </p:nvCxnSpPr>
        <p:spPr>
          <a:xfrm flipV="1">
            <a:off x="2049463" y="4432300"/>
            <a:ext cx="873125" cy="16351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urved Connector 14">
            <a:extLst>
              <a:ext uri="{FF2B5EF4-FFF2-40B4-BE49-F238E27FC236}">
                <a16:creationId xmlns:a16="http://schemas.microsoft.com/office/drawing/2014/main" id="{0CC28A88-049B-948F-F02D-78CD6C51FFD7}"/>
              </a:ext>
            </a:extLst>
          </p:cNvPr>
          <p:cNvCxnSpPr>
            <a:cxnSpLocks/>
            <a:stCxn id="9" idx="6"/>
            <a:endCxn id="24" idx="1"/>
          </p:cNvCxnSpPr>
          <p:nvPr/>
        </p:nvCxnSpPr>
        <p:spPr>
          <a:xfrm>
            <a:off x="2049463" y="4595813"/>
            <a:ext cx="874712" cy="98742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DA62C25E-E5A4-ECEF-98C4-B8F6E643800F}"/>
              </a:ext>
            </a:extLst>
          </p:cNvPr>
          <p:cNvSpPr/>
          <p:nvPr/>
        </p:nvSpPr>
        <p:spPr>
          <a:xfrm>
            <a:off x="2973388" y="3081338"/>
            <a:ext cx="8805862" cy="8969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8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thức</a:t>
            </a: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ngắn gọn, thường được viết bằng văn xuôi hoặc thơ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F54306AC-18ED-99ED-8726-6B028E949A6C}"/>
              </a:ext>
            </a:extLst>
          </p:cNvPr>
          <p:cNvSpPr/>
          <p:nvPr/>
        </p:nvSpPr>
        <p:spPr>
          <a:xfrm>
            <a:off x="2922588" y="4090988"/>
            <a:ext cx="8907462" cy="6842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8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vật</a:t>
            </a: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thường là con người, đồ vật, con vật 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173AE149-5716-4A49-24B0-91596B70FF80}"/>
              </a:ext>
            </a:extLst>
          </p:cNvPr>
          <p:cNvSpPr/>
          <p:nvPr/>
        </p:nvSpPr>
        <p:spPr>
          <a:xfrm>
            <a:off x="2924175" y="5073650"/>
            <a:ext cx="8967788" cy="10191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8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đích</a:t>
            </a: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nêu lên các tư tưởng đạo lý, hoặc để răn dạy con người những bài học trong cuộc sống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hatmau_sr\Downloads\ẢNH CỦA bình\ếch NGỒI ĐÁY GIẾNG.png">
            <a:extLst>
              <a:ext uri="{FF2B5EF4-FFF2-40B4-BE49-F238E27FC236}">
                <a16:creationId xmlns:a16="http://schemas.microsoft.com/office/drawing/2014/main" id="{34FB096E-826E-9A8E-8F57-D369E5E8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88975"/>
            <a:ext cx="359727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6BD4EB1A-4329-F008-55DB-BC769AB3B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4519613"/>
            <a:ext cx="359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</p:txBody>
      </p:sp>
      <p:pic>
        <p:nvPicPr>
          <p:cNvPr id="4" name="Picture 2" descr="C:\Users\Khatmau_sr\Downloads\ẢNH CỦA bình\ĐẼO CÀY GIỮA ĐƯỜNG 7.png">
            <a:extLst>
              <a:ext uri="{FF2B5EF4-FFF2-40B4-BE49-F238E27FC236}">
                <a16:creationId xmlns:a16="http://schemas.microsoft.com/office/drawing/2014/main" id="{DDAE1376-34F8-E901-315C-355720E6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688975"/>
            <a:ext cx="377507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ìm hiểu loài mối thông tin">
            <a:extLst>
              <a:ext uri="{FF2B5EF4-FFF2-40B4-BE49-F238E27FC236}">
                <a16:creationId xmlns:a16="http://schemas.microsoft.com/office/drawing/2014/main" id="{E40BBD5B-C6DE-210C-9FCE-ADBD2D5C9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11175"/>
            <a:ext cx="33940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ttp://1.bp.blogspot.com/-ubu6CJC2IaA/U8iJdfYtBsI/AAAAAAAAAUo/Ka_Q2cwThCg/s000/hinh-anh-doc-nhung-hinh-anh-doc-dao-ve-loai-kien-10.jpg">
            <a:extLst>
              <a:ext uri="{FF2B5EF4-FFF2-40B4-BE49-F238E27FC236}">
                <a16:creationId xmlns:a16="http://schemas.microsoft.com/office/drawing/2014/main" id="{D624D191-0874-18BC-22B9-555C6C32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2716213"/>
            <a:ext cx="33940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DAB30F44-829E-8B43-DC65-82178BC8D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4519613"/>
            <a:ext cx="3970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VÀ CON KIẾN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D0109C7-D5E9-1FC3-9AF6-71B6BF28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trình bày hiểu biết của em về con vật này? 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193274FB-BAF3-3041-DD3E-20A6D5806B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828800"/>
            <a:ext cx="7696200" cy="48006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loud 76">
            <a:extLst>
              <a:ext uri="{FF2B5EF4-FFF2-40B4-BE49-F238E27FC236}">
                <a16:creationId xmlns:a16="http://schemas.microsoft.com/office/drawing/2014/main" id="{A6CDC857-C4AD-A296-396A-DC0A268B5295}"/>
              </a:ext>
            </a:extLst>
          </p:cNvPr>
          <p:cNvSpPr/>
          <p:nvPr/>
        </p:nvSpPr>
        <p:spPr>
          <a:xfrm>
            <a:off x="1484313" y="1123950"/>
            <a:ext cx="8066087" cy="452437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9B88197-4F32-A4FD-6F6E-03E72AB4DEDB}"/>
              </a:ext>
            </a:extLst>
          </p:cNvPr>
          <p:cNvSpPr/>
          <p:nvPr/>
        </p:nvSpPr>
        <p:spPr>
          <a:xfrm>
            <a:off x="1401728" y="1682334"/>
            <a:ext cx="7801266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II</a:t>
            </a:r>
            <a:r>
              <a:rPr lang="en-US" altLang="zh-CN" sz="8000" i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. Khám phá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i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 văn </a:t>
            </a:r>
            <a:r>
              <a:rPr lang="en-US" altLang="zh-CN" sz="8000" i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bản</a:t>
            </a:r>
            <a:endParaRPr lang="zh-CN" altLang="en-US" sz="8000" i="1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28677" name="Picture 10" descr="lotus1">
            <a:extLst>
              <a:ext uri="{FF2B5EF4-FFF2-40B4-BE49-F238E27FC236}">
                <a16:creationId xmlns:a16="http://schemas.microsoft.com/office/drawing/2014/main" id="{3D620202-B7CE-4CF1-DE22-096401FA68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253038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lotus1">
            <a:extLst>
              <a:ext uri="{FF2B5EF4-FFF2-40B4-BE49-F238E27FC236}">
                <a16:creationId xmlns:a16="http://schemas.microsoft.com/office/drawing/2014/main" id="{84E6769A-2D4C-9B47-F3F9-3337DDAAA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5375275"/>
            <a:ext cx="1847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lotus1">
            <a:extLst>
              <a:ext uri="{FF2B5EF4-FFF2-40B4-BE49-F238E27FC236}">
                <a16:creationId xmlns:a16="http://schemas.microsoft.com/office/drawing/2014/main" id="{FEA0632C-2B9B-122D-579D-AF7503128F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083050"/>
            <a:ext cx="15779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0" descr="lotus1">
            <a:extLst>
              <a:ext uri="{FF2B5EF4-FFF2-40B4-BE49-F238E27FC236}">
                <a16:creationId xmlns:a16="http://schemas.microsoft.com/office/drawing/2014/main" id="{7C7428B4-C871-3962-316A-9D0096C5A4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5648325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 descr="lotus1">
            <a:extLst>
              <a:ext uri="{FF2B5EF4-FFF2-40B4-BE49-F238E27FC236}">
                <a16:creationId xmlns:a16="http://schemas.microsoft.com/office/drawing/2014/main" id="{078074B8-7D3A-816F-D15B-CF5A4E7208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873375"/>
            <a:ext cx="10763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DB223290-DCC5-9571-F700-A6FBEAA4A0E7}"/>
              </a:ext>
            </a:extLst>
          </p:cNvPr>
          <p:cNvSpPr/>
          <p:nvPr/>
        </p:nvSpPr>
        <p:spPr>
          <a:xfrm>
            <a:off x="3216275" y="2903538"/>
            <a:ext cx="7461250" cy="19272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tên...............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nêu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ũ Trinh?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1" name="图片 15">
            <a:extLst>
              <a:ext uri="{FF2B5EF4-FFF2-40B4-BE49-F238E27FC236}">
                <a16:creationId xmlns:a16="http://schemas.microsoft.com/office/drawing/2014/main" id="{9BBE1723-BB8B-E01E-135C-E970076B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-450850"/>
            <a:ext cx="4554538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品 10">
            <a:extLst>
              <a:ext uri="{FF2B5EF4-FFF2-40B4-BE49-F238E27FC236}">
                <a16:creationId xmlns:a16="http://schemas.microsoft.com/office/drawing/2014/main" id="{7AC1CB81-450D-4E8D-85ED-3D0ABC475921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3106738" y="460375"/>
            <a:ext cx="4167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LÀM VIỆC NHÓM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>
            <a:extLst>
              <a:ext uri="{FF2B5EF4-FFF2-40B4-BE49-F238E27FC236}">
                <a16:creationId xmlns:a16="http://schemas.microsoft.com/office/drawing/2014/main" id="{74C56867-46B7-55C6-F58B-E3FB0B8B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54325" y="-2209800"/>
            <a:ext cx="6483350" cy="1127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B42C7D3-1C91-B7DA-1C17-F60007B6B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4975225" y="581025"/>
            <a:ext cx="1311275" cy="131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5">
            <a:extLst>
              <a:ext uri="{FF2B5EF4-FFF2-40B4-BE49-F238E27FC236}">
                <a16:creationId xmlns:a16="http://schemas.microsoft.com/office/drawing/2014/main" id="{028FB0AC-437F-D706-9BAE-747B8CCA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03200"/>
            <a:ext cx="455453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品 10">
            <a:extLst>
              <a:ext uri="{FF2B5EF4-FFF2-40B4-BE49-F238E27FC236}">
                <a16:creationId xmlns:a16="http://schemas.microsoft.com/office/drawing/2014/main" id="{0B32A8AA-7804-5DCE-BCB8-99EDF7F201E0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1525588" y="1355725"/>
            <a:ext cx="416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VŨ TRINH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29FDC0-2E37-1645-C843-5B7F48FB00E4}"/>
              </a:ext>
            </a:extLst>
          </p:cNvPr>
          <p:cNvSpPr/>
          <p:nvPr/>
        </p:nvSpPr>
        <p:spPr>
          <a:xfrm>
            <a:off x="6567488" y="841375"/>
            <a:ext cx="5408612" cy="1077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vi-VN" sz="3200" dirty="0">
                <a:latin typeface="+mj-lt"/>
              </a:rPr>
              <a:t>(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1759 - 1828</a:t>
            </a:r>
            <a:r>
              <a:rPr lang="vi-VN" sz="2800" dirty="0">
                <a:latin typeface="+mj-lt"/>
              </a:rPr>
              <a:t>)</a:t>
            </a:r>
            <a:r>
              <a:rPr lang="en-US" sz="3200" dirty="0">
                <a:latin typeface="+mj-lt"/>
              </a:rPr>
              <a:t>;</a:t>
            </a:r>
            <a:r>
              <a:rPr lang="vi-VN" sz="3200" dirty="0">
                <a:latin typeface="+mj-lt"/>
              </a:rPr>
              <a:t> Quê ở </a:t>
            </a:r>
            <a:r>
              <a:rPr lang="vi-VN" sz="3200" dirty="0" err="1">
                <a:latin typeface="+mj-lt"/>
              </a:rPr>
              <a:t>Bắc</a:t>
            </a:r>
            <a:r>
              <a:rPr lang="vi-VN" sz="3200" dirty="0">
                <a:latin typeface="+mj-lt"/>
              </a:rPr>
              <a:t> Ninh</a:t>
            </a:r>
            <a:endParaRPr lang="en-US" sz="3200" dirty="0">
              <a:latin typeface="+mj-lt"/>
            </a:endParaRPr>
          </a:p>
        </p:txBody>
      </p:sp>
      <p:pic>
        <p:nvPicPr>
          <p:cNvPr id="17" name="图片 3">
            <a:extLst>
              <a:ext uri="{FF2B5EF4-FFF2-40B4-BE49-F238E27FC236}">
                <a16:creationId xmlns:a16="http://schemas.microsoft.com/office/drawing/2014/main" id="{C82E0624-B16D-5A8A-E5F4-803D1753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4984750" y="2682875"/>
            <a:ext cx="1311275" cy="131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039272-D5DA-4A31-E103-1E8CF88A3FF9}"/>
              </a:ext>
            </a:extLst>
          </p:cNvPr>
          <p:cNvSpPr/>
          <p:nvPr/>
        </p:nvSpPr>
        <p:spPr>
          <a:xfrm>
            <a:off x="6692900" y="2789238"/>
            <a:ext cx="533400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xuôi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id="{249EE3E3-C8EF-5508-69BA-3066F300B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4984750" y="4565650"/>
            <a:ext cx="1311275" cy="131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7833FD-4FB2-0034-C658-284E946CCB4C}"/>
              </a:ext>
            </a:extLst>
          </p:cNvPr>
          <p:cNvSpPr/>
          <p:nvPr/>
        </p:nvSpPr>
        <p:spPr>
          <a:xfrm>
            <a:off x="6642100" y="4605338"/>
            <a:ext cx="5334000" cy="1570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Lan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Cung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0136F0-796F-9157-F341-E22F4071C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87325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9" grpId="0" animBg="1"/>
      <p:bldP spid="22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2FAC90-09C6-95CC-D45D-F3E4F21B575A}"/>
              </a:ext>
            </a:extLst>
          </p:cNvPr>
          <p:cNvSpPr/>
          <p:nvPr/>
        </p:nvSpPr>
        <p:spPr>
          <a:xfrm>
            <a:off x="727075" y="1023938"/>
            <a:ext cx="10766425" cy="25130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tâm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oi thieu"/>
  <p:tag name="GENSWF_ADVANCE_TIME" val="0.00"/>
  <p:tag name="ISPRING_SLIDE_INDENT_LEVEL" val="0"/>
  <p:tag name="ISPRING_PRESENTER_ID" val="{ADB59505-F542-4590-ACB1-166601337CA7}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1160</Words>
  <Application>Microsoft Office PowerPoint</Application>
  <PresentationFormat>Widescreen</PresentationFormat>
  <Paragraphs>151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#9Slide05 Claudia</vt:lpstr>
      <vt:lpstr>Arial</vt:lpstr>
      <vt:lpstr>Calibri</vt:lpstr>
      <vt:lpstr>Calibri Light</vt:lpstr>
      <vt:lpstr>Times New Roman</vt:lpstr>
      <vt:lpstr>Wingdings 3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Quan sát và trình bày hiểu biết của em về con vật này?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Tóm tắt truyện: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L</cp:lastModifiedBy>
  <cp:revision>41</cp:revision>
  <dcterms:created xsi:type="dcterms:W3CDTF">2022-05-30T14:14:31Z</dcterms:created>
  <dcterms:modified xsi:type="dcterms:W3CDTF">2025-01-30T23:20:32Z</dcterms:modified>
</cp:coreProperties>
</file>