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138"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FCF1-1F8E-B48D-8CE4-43D9C74124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E5664D-9FBB-79DC-3E60-AF68F58194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0002A4-BA6C-3F7A-0B81-CA1939854DA1}"/>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89B472CB-2EE1-624B-4A04-C7AD3F0E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99528C-94E5-D23C-5CB9-E561E79F2F14}"/>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185610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62789-FCF2-4E36-5D4B-AC24BD2DBB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9A8CE5-05EE-2644-B2A1-8B544ED510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A94805-727F-49AB-A9BB-00D5951F97FE}"/>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89448AA4-6D10-6AC6-E6C3-FDA9E9CB8B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0E929-7846-FBE4-C509-DCFF6A076035}"/>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002049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6BF7B3-5FAE-BE5F-75A8-6E350A8B1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B3E171-CD1B-1626-7295-77DDD4A85F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809E5-F85F-7D71-0E10-7B01FCE5A1D9}"/>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E4C617DF-717E-56C9-A327-1D64FE2FB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227A1-9A58-AC64-FBA9-1DA3A7B763A7}"/>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39727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6C652-4022-D7FB-ED0D-C0A3DBAFFB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CB434B-4188-D0F0-A24A-83630FDBAD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EB72A0-454D-A185-F5BD-B1ACAA376525}"/>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92084FD3-F8C3-C5E2-3AAB-9C0D22B62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FADD3-9E26-DB3C-9CDA-F6FD142FC524}"/>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250402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0E37B-5550-0C30-53E4-0462C35420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E638A-3838-83BC-679F-2E1CFBE69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D9EC7F-ECB1-7686-7B5F-7E2AD8526C81}"/>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1A4F9F81-A3A4-27B8-CF33-DE1741C919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E8836-73E9-BAB5-B302-09A1AA2E6C8F}"/>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40295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B331-CACA-20E9-EDB6-03904ACE34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5DC478-7574-A231-7B3B-9ABF18E6CC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6C3545-7D5E-1BD6-6C03-7996A4E02C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BE5637-4EB7-8673-CC45-6FE25B9EA7EA}"/>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6" name="Footer Placeholder 5">
            <a:extLst>
              <a:ext uri="{FF2B5EF4-FFF2-40B4-BE49-F238E27FC236}">
                <a16:creationId xmlns:a16="http://schemas.microsoft.com/office/drawing/2014/main" id="{B4631389-EFE7-9684-812E-5C2B8EBDA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0F8F72-BFFF-0909-2F08-FE43AF47A183}"/>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121457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F71A-1CE9-E1FE-FBE7-E5DBA043E0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9247B4-62D4-B5BF-C124-C63D09D7D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CB9495-0023-9368-86E7-FA87CB1C18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325727-32E1-9F7D-EA2D-BB7BC17064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6D9ABA-CF3B-28A7-71D9-9B82214D60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7BA5AE-4E51-6193-F1DF-5735BD4A1FA6}"/>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8" name="Footer Placeholder 7">
            <a:extLst>
              <a:ext uri="{FF2B5EF4-FFF2-40B4-BE49-F238E27FC236}">
                <a16:creationId xmlns:a16="http://schemas.microsoft.com/office/drawing/2014/main" id="{6731D1C1-D3E5-A5F1-7996-581091CF93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425B27-7AE6-25A2-2F7C-C4E7B5F4C168}"/>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341909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78606-E461-9466-864F-794A728F8F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44E70E-6285-B84E-C821-C059DB001C24}"/>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4" name="Footer Placeholder 3">
            <a:extLst>
              <a:ext uri="{FF2B5EF4-FFF2-40B4-BE49-F238E27FC236}">
                <a16:creationId xmlns:a16="http://schemas.microsoft.com/office/drawing/2014/main" id="{9C4B5D1E-84E9-7158-DF50-6AAF593379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00BCE0-8912-67FD-8052-7FFCD98760B0}"/>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92768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B4BC7-D600-6FC4-3C5B-ECDAF39ABA72}"/>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3" name="Footer Placeholder 2">
            <a:extLst>
              <a:ext uri="{FF2B5EF4-FFF2-40B4-BE49-F238E27FC236}">
                <a16:creationId xmlns:a16="http://schemas.microsoft.com/office/drawing/2014/main" id="{2D783B20-CE78-7E26-CE05-24EB02DE69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FD1E6E-F98B-28F2-0746-3EC03802D657}"/>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15212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A2925-7B8C-2BB7-3483-D37C07F9BD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2181D7-E682-B2CA-E10B-50CB398EE5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F979A2-9E66-5AC1-10E6-EDBFA3345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F8FA4C-31B6-FF69-7E8D-A146ABE88BB0}"/>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6" name="Footer Placeholder 5">
            <a:extLst>
              <a:ext uri="{FF2B5EF4-FFF2-40B4-BE49-F238E27FC236}">
                <a16:creationId xmlns:a16="http://schemas.microsoft.com/office/drawing/2014/main" id="{D12B3D6F-BDDE-49DC-149E-3FF782017B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B974E-D140-C073-73F7-93F99EF4F3D6}"/>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92538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12E9-F072-DC1B-1965-F2BBB0FB35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294065-28BB-BF09-D361-AE06697673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F17588-369D-C672-5811-286BE225D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29C0B0-3966-23B5-6AF1-8EA091C53786}"/>
              </a:ext>
            </a:extLst>
          </p:cNvPr>
          <p:cNvSpPr>
            <a:spLocks noGrp="1"/>
          </p:cNvSpPr>
          <p:nvPr>
            <p:ph type="dt" sz="half" idx="10"/>
          </p:nvPr>
        </p:nvSpPr>
        <p:spPr/>
        <p:txBody>
          <a:bodyPr/>
          <a:lstStyle/>
          <a:p>
            <a:fld id="{F12833FF-B395-429C-A6F0-0BD32D74C53B}" type="datetimeFigureOut">
              <a:rPr lang="en-US" smtClean="0"/>
              <a:t>1/12/2025</a:t>
            </a:fld>
            <a:endParaRPr lang="en-US"/>
          </a:p>
        </p:txBody>
      </p:sp>
      <p:sp>
        <p:nvSpPr>
          <p:cNvPr id="6" name="Footer Placeholder 5">
            <a:extLst>
              <a:ext uri="{FF2B5EF4-FFF2-40B4-BE49-F238E27FC236}">
                <a16:creationId xmlns:a16="http://schemas.microsoft.com/office/drawing/2014/main" id="{4FD4240F-07C5-D1A0-7A90-4BC4A6A615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EAA060-300C-D1C4-537D-EFCE28B6E45E}"/>
              </a:ext>
            </a:extLst>
          </p:cNvPr>
          <p:cNvSpPr>
            <a:spLocks noGrp="1"/>
          </p:cNvSpPr>
          <p:nvPr>
            <p:ph type="sldNum" sz="quarter" idx="12"/>
          </p:nvPr>
        </p:nvSpPr>
        <p:spPr/>
        <p:txBody>
          <a:bodyPr/>
          <a:lstStyle/>
          <a:p>
            <a:fld id="{0B1A3BEF-A215-4194-A198-EC615E4A5CEB}" type="slidenum">
              <a:rPr lang="en-US" smtClean="0"/>
              <a:t>‹#›</a:t>
            </a:fld>
            <a:endParaRPr lang="en-US"/>
          </a:p>
        </p:txBody>
      </p:sp>
    </p:spTree>
    <p:extLst>
      <p:ext uri="{BB962C8B-B14F-4D97-AF65-F5344CB8AC3E}">
        <p14:creationId xmlns:p14="http://schemas.microsoft.com/office/powerpoint/2010/main" val="289787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9A3B-A271-45B4-9B3C-8A829DE74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207BF3-9573-3750-4CDD-6A32511144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2A7DAC-9FA9-0B0A-37BB-0B40EBF81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833FF-B395-429C-A6F0-0BD32D74C53B}" type="datetimeFigureOut">
              <a:rPr lang="en-US" smtClean="0"/>
              <a:t>1/12/2025</a:t>
            </a:fld>
            <a:endParaRPr lang="en-US"/>
          </a:p>
        </p:txBody>
      </p:sp>
      <p:sp>
        <p:nvSpPr>
          <p:cNvPr id="5" name="Footer Placeholder 4">
            <a:extLst>
              <a:ext uri="{FF2B5EF4-FFF2-40B4-BE49-F238E27FC236}">
                <a16:creationId xmlns:a16="http://schemas.microsoft.com/office/drawing/2014/main" id="{2171CA15-932F-EC8B-3090-7180D5DA3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0D615A-E38B-02C4-E4D7-4B1CADCF22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A3BEF-A215-4194-A198-EC615E4A5CEB}" type="slidenum">
              <a:rPr lang="en-US" smtClean="0"/>
              <a:t>‹#›</a:t>
            </a:fld>
            <a:endParaRPr lang="en-US"/>
          </a:p>
        </p:txBody>
      </p:sp>
    </p:spTree>
    <p:extLst>
      <p:ext uri="{BB962C8B-B14F-4D97-AF65-F5344CB8AC3E}">
        <p14:creationId xmlns:p14="http://schemas.microsoft.com/office/powerpoint/2010/main" val="13364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E8AFFB-82CA-369A-AD4A-C0AD4BECF6F9}"/>
              </a:ext>
            </a:extLst>
          </p:cNvPr>
          <p:cNvSpPr txBox="1"/>
          <p:nvPr/>
        </p:nvSpPr>
        <p:spPr>
          <a:xfrm>
            <a:off x="805343" y="469783"/>
            <a:ext cx="10872132" cy="1569660"/>
          </a:xfrm>
          <a:prstGeom prst="rect">
            <a:avLst/>
          </a:prstGeom>
          <a:noFill/>
        </p:spPr>
        <p:txBody>
          <a:bodyPr wrap="square" rtlCol="0">
            <a:spAutoFit/>
          </a:bodyPr>
          <a:lstStyle/>
          <a:p>
            <a:r>
              <a:rPr lang="en-US" sz="2400" b="1">
                <a:latin typeface="Times New Roman" panose="02020603050405020304" pitchFamily="18" charset="0"/>
                <a:cs typeface="Times New Roman" panose="02020603050405020304" pitchFamily="18" charset="0"/>
              </a:rPr>
              <a:t>VĂN BẢN                                     </a:t>
            </a:r>
          </a:p>
          <a:p>
            <a:pPr algn="ctr"/>
            <a:r>
              <a:rPr lang="en-US" sz="2400" b="1">
                <a:solidFill>
                  <a:srgbClr val="FF0000"/>
                </a:solidFill>
                <a:latin typeface="Times New Roman" panose="02020603050405020304" pitchFamily="18" charset="0"/>
                <a:cs typeface="Times New Roman" panose="02020603050405020304" pitchFamily="18" charset="0"/>
              </a:rPr>
              <a:t>MẮT SÓI</a:t>
            </a:r>
          </a:p>
          <a:p>
            <a:pPr algn="ctr"/>
            <a:r>
              <a:rPr lang="en-US" sz="2400">
                <a:latin typeface="Times New Roman" panose="02020603050405020304" pitchFamily="18" charset="0"/>
                <a:cs typeface="Times New Roman" panose="02020603050405020304" pitchFamily="18" charset="0"/>
              </a:rPr>
              <a:t>(Trích)</a:t>
            </a:r>
          </a:p>
          <a:p>
            <a:pPr algn="ctr"/>
            <a:r>
              <a:rPr lang="en-US" sz="2400">
                <a:latin typeface="Times New Roman" panose="02020603050405020304" pitchFamily="18" charset="0"/>
                <a:cs typeface="Times New Roman" panose="02020603050405020304" pitchFamily="18" charset="0"/>
              </a:rPr>
              <a:t>                                   Đa-ni-en Pen-nắc</a:t>
            </a:r>
          </a:p>
        </p:txBody>
      </p:sp>
      <p:sp>
        <p:nvSpPr>
          <p:cNvPr id="5" name="TextBox 4">
            <a:extLst>
              <a:ext uri="{FF2B5EF4-FFF2-40B4-BE49-F238E27FC236}">
                <a16:creationId xmlns:a16="http://schemas.microsoft.com/office/drawing/2014/main" id="{7BB6EC04-ECA5-77B0-C6DF-CC584040BAAF}"/>
              </a:ext>
            </a:extLst>
          </p:cNvPr>
          <p:cNvSpPr txBox="1"/>
          <p:nvPr/>
        </p:nvSpPr>
        <p:spPr>
          <a:xfrm>
            <a:off x="805343" y="2256639"/>
            <a:ext cx="10872132" cy="3046988"/>
          </a:xfrm>
          <a:prstGeom prst="rect">
            <a:avLst/>
          </a:prstGeom>
          <a:noFill/>
        </p:spPr>
        <p:txBody>
          <a:bodyPr wrap="square" rtlCol="0">
            <a:spAutoFit/>
          </a:bodyPr>
          <a:lstStyle/>
          <a:p>
            <a:pPr algn="ctr"/>
            <a:r>
              <a:rPr lang="en-US" sz="2400" b="1">
                <a:solidFill>
                  <a:srgbClr val="7030A0"/>
                </a:solidFill>
                <a:latin typeface="Times New Roman" panose="02020603050405020304" pitchFamily="18" charset="0"/>
                <a:cs typeface="Times New Roman" panose="02020603050405020304" pitchFamily="18" charset="0"/>
              </a:rPr>
              <a:t>KHỞI ĐỘNG</a:t>
            </a:r>
          </a:p>
          <a:p>
            <a:pPr algn="just"/>
            <a:r>
              <a:rPr lang="en-US" sz="2400">
                <a:latin typeface="Times New Roman" panose="02020603050405020304" pitchFamily="18" charset="0"/>
                <a:cs typeface="Times New Roman" panose="02020603050405020304" pitchFamily="18" charset="0"/>
              </a:rPr>
              <a:t>	</a:t>
            </a:r>
            <a:r>
              <a:rPr lang="en-US" sz="2400" i="1">
                <a:solidFill>
                  <a:srgbClr val="C00000"/>
                </a:solidFill>
                <a:latin typeface="Times New Roman" panose="02020603050405020304" pitchFamily="18" charset="0"/>
                <a:cs typeface="Times New Roman" panose="02020603050405020304" pitchFamily="18" charset="0"/>
              </a:rPr>
              <a:t>? Em hãy nêu tên một tác phẩm văn học đã được học trong chương trình THCS có nội dung nói về sự đồng cảm, gắn bó giữa con người với thế giới tự nhiên?</a:t>
            </a:r>
          </a:p>
          <a:p>
            <a:r>
              <a:rPr lang="en-US" sz="2400">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Con chào mào </a:t>
            </a:r>
            <a:r>
              <a:rPr lang="en-US" sz="2400">
                <a:latin typeface="Times New Roman" panose="02020603050405020304" pitchFamily="18" charset="0"/>
                <a:cs typeface="Times New Roman" panose="02020603050405020304" pitchFamily="18" charset="0"/>
              </a:rPr>
              <a:t>(Mai Văn Phấn)</a:t>
            </a:r>
          </a:p>
          <a:p>
            <a:r>
              <a:rPr lang="en-US" sz="2400">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Bầy chim chìa vôi </a:t>
            </a:r>
            <a:r>
              <a:rPr lang="en-US" sz="2400">
                <a:latin typeface="Times New Roman" panose="02020603050405020304" pitchFamily="18" charset="0"/>
                <a:cs typeface="Times New Roman" panose="02020603050405020304" pitchFamily="18" charset="0"/>
              </a:rPr>
              <a:t>(Nguyễn Quang Thiều)</a:t>
            </a:r>
          </a:p>
          <a:p>
            <a:r>
              <a:rPr lang="en-US" sz="2400">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Vừa nhắm mắt vừa mở cửa sổ </a:t>
            </a:r>
            <a:r>
              <a:rPr lang="en-US" sz="2400">
                <a:latin typeface="Times New Roman" panose="02020603050405020304" pitchFamily="18" charset="0"/>
                <a:cs typeface="Times New Roman" panose="02020603050405020304" pitchFamily="18" charset="0"/>
              </a:rPr>
              <a:t>(Nguyễn Ngọc Thuần)</a:t>
            </a:r>
          </a:p>
          <a:p>
            <a:r>
              <a:rPr lang="en-US" sz="2400">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Ngàn sao làm việc </a:t>
            </a:r>
            <a:r>
              <a:rPr lang="en-US" sz="2400">
                <a:latin typeface="Times New Roman" panose="02020603050405020304" pitchFamily="18" charset="0"/>
                <a:cs typeface="Times New Roman" panose="02020603050405020304" pitchFamily="18" charset="0"/>
              </a:rPr>
              <a:t>(Võ Quảng)</a:t>
            </a:r>
          </a:p>
          <a:p>
            <a:r>
              <a:rPr lang="en-US" sz="240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7474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1000"/>
                                        <p:tgtEl>
                                          <p:spTgt spid="5">
                                            <p:txEl>
                                              <p:pRg st="2" end="2"/>
                                            </p:txEl>
                                          </p:spTgt>
                                        </p:tgtEl>
                                      </p:cBhvr>
                                    </p:animEffect>
                                    <p:anim calcmode="lin" valueType="num">
                                      <p:cBhvr>
                                        <p:cTn id="2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1000"/>
                                        <p:tgtEl>
                                          <p:spTgt spid="5">
                                            <p:txEl>
                                              <p:pRg st="3" end="3"/>
                                            </p:txEl>
                                          </p:spTgt>
                                        </p:tgtEl>
                                      </p:cBhvr>
                                    </p:animEffect>
                                    <p:anim calcmode="lin" valueType="num">
                                      <p:cBhvr>
                                        <p:cTn id="2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1000"/>
                                        <p:tgtEl>
                                          <p:spTgt spid="5">
                                            <p:txEl>
                                              <p:pRg st="4" end="4"/>
                                            </p:txEl>
                                          </p:spTgt>
                                        </p:tgtEl>
                                      </p:cBhvr>
                                    </p:animEffect>
                                    <p:anim calcmode="lin" valueType="num">
                                      <p:cBhvr>
                                        <p:cTn id="3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fade">
                                      <p:cBhvr>
                                        <p:cTn id="41" dur="1000"/>
                                        <p:tgtEl>
                                          <p:spTgt spid="5">
                                            <p:txEl>
                                              <p:pRg st="5" end="5"/>
                                            </p:txEl>
                                          </p:spTgt>
                                        </p:tgtEl>
                                      </p:cBhvr>
                                    </p:animEffect>
                                    <p:anim calcmode="lin" valueType="num">
                                      <p:cBhvr>
                                        <p:cTn id="4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6" end="6"/>
                                            </p:txEl>
                                          </p:spTgt>
                                        </p:tgtEl>
                                        <p:attrNameLst>
                                          <p:attrName>style.visibility</p:attrName>
                                        </p:attrNameLst>
                                      </p:cBhvr>
                                      <p:to>
                                        <p:strVal val="visible"/>
                                      </p:to>
                                    </p:set>
                                    <p:animEffect transition="in" filter="fade">
                                      <p:cBhvr>
                                        <p:cTn id="46" dur="1000"/>
                                        <p:tgtEl>
                                          <p:spTgt spid="5">
                                            <p:txEl>
                                              <p:pRg st="6" end="6"/>
                                            </p:txEl>
                                          </p:spTgt>
                                        </p:tgtEl>
                                      </p:cBhvr>
                                    </p:animEffect>
                                    <p:anim calcmode="lin" valueType="num">
                                      <p:cBhvr>
                                        <p:cTn id="47"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1524-328C-3E2F-35CD-238C8F0B26D1}"/>
              </a:ext>
            </a:extLst>
          </p:cNvPr>
          <p:cNvSpPr>
            <a:spLocks noGrp="1"/>
          </p:cNvSpPr>
          <p:nvPr>
            <p:ph type="title"/>
          </p:nvPr>
        </p:nvSpPr>
        <p:spPr>
          <a:xfrm>
            <a:off x="687197" y="1040235"/>
            <a:ext cx="10939943" cy="3326541"/>
          </a:xfrm>
        </p:spPr>
        <p:txBody>
          <a:bodyPr>
            <a:noAutofit/>
          </a:bodyPr>
          <a:lstStyle/>
          <a:p>
            <a:pPr>
              <a:lnSpc>
                <a:spcPct val="150000"/>
              </a:lnSpc>
              <a:tabLst>
                <a:tab pos="90170" algn="l"/>
                <a:tab pos="180340" algn="l"/>
              </a:tabLst>
            </a:pPr>
            <a:r>
              <a:rPr lang="en-US" sz="24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4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Chủ đề của truyện</a:t>
            </a:r>
            <a:br>
              <a:rPr lang="en-US" sz="24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Tác phẩm ngợi ca tình cảm gia đình, tình bạn, lòng dũng cảm, sự hi sinh, thái độ tôn trọng thiên nhiên,..</a:t>
            </a:r>
            <a:br>
              <a:rPr lang="en-US" sz="24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Tác phẩm phê phán cách ứng xử thô bạo, tham lam của con người với thế giới tự nhiên.</a:t>
            </a:r>
            <a:br>
              <a:rPr lang="en-US" sz="240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221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4063-B8FD-452B-8C6B-D1235A817A0B}"/>
              </a:ext>
            </a:extLst>
          </p:cNvPr>
          <p:cNvSpPr>
            <a:spLocks noGrp="1"/>
          </p:cNvSpPr>
          <p:nvPr>
            <p:ph type="title"/>
          </p:nvPr>
        </p:nvSpPr>
        <p:spPr>
          <a:xfrm>
            <a:off x="385894" y="125834"/>
            <a:ext cx="11467749" cy="6732165"/>
          </a:xfrm>
        </p:spPr>
        <p:txBody>
          <a:bodyPr>
            <a:noAutofit/>
          </a:bodyPr>
          <a:lstStyle/>
          <a:p>
            <a:pPr>
              <a:lnSpc>
                <a:spcPct val="150000"/>
              </a:lnSpc>
              <a:tabLst>
                <a:tab pos="90170" algn="l"/>
                <a:tab pos="180340" algn="l"/>
              </a:tabLst>
            </a:pPr>
            <a:r>
              <a:rPr lang="en-US" sz="2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III. Tổng kết</a:t>
            </a:r>
            <a:br>
              <a:rPr lang="en-US" sz="2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1. Nghệ thuật</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Cốt truyện đa tuyến với kiểu truyện lồng truyện.</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Nghệ thuật xây dựng nhân vật độc đáo</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Nghệ thuật kể chuyện đặc sắc.</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2. Nội dung</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Ca ngợi vẻ đẹp của sự đồng cảm, thấu hiểu giữa muôn loài trên thế giới.</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Ca ngợi tình anh em, tình bạn giữa con người và loài vật</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Đau đớn, xót xa trước sự tham lam, vô cảm và hành động tàn phá thế giới tự nhiên của con người.</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3. Cách đọc hiểu văn bản truyện đa tuyến</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Tóm tắt được các tuyến sự kiện.</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Tìm hiểu nhân vật, chi tiết tiêu biểu.</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Tìm hiểu nghệ thuật kể chuyện.</a:t>
            </a:r>
            <a:br>
              <a:rPr lang="en-US" sz="220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18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B66248-5F48-8B83-C2CE-CEA379E8EC2F}"/>
              </a:ext>
            </a:extLst>
          </p:cNvPr>
          <p:cNvSpPr txBox="1"/>
          <p:nvPr/>
        </p:nvSpPr>
        <p:spPr>
          <a:xfrm>
            <a:off x="562062" y="385894"/>
            <a:ext cx="11098635" cy="5262979"/>
          </a:xfrm>
          <a:prstGeom prst="rect">
            <a:avLst/>
          </a:prstGeom>
          <a:noFill/>
        </p:spPr>
        <p:txBody>
          <a:bodyPr wrap="square" rtlCol="0">
            <a:spAutoFit/>
          </a:bodyPr>
          <a:lstStyle/>
          <a:p>
            <a:pPr algn="ctr"/>
            <a:r>
              <a:rPr lang="en-US" sz="2400" b="1">
                <a:solidFill>
                  <a:srgbClr val="7030A0"/>
                </a:solidFill>
                <a:latin typeface="Times New Roman" panose="02020603050405020304" pitchFamily="18" charset="0"/>
                <a:cs typeface="Times New Roman" panose="02020603050405020304" pitchFamily="18" charset="0"/>
              </a:rPr>
              <a:t>KHÁM PHÁ VĂN BẢN</a:t>
            </a:r>
          </a:p>
          <a:p>
            <a:r>
              <a:rPr lang="en-US" sz="2400" b="1">
                <a:solidFill>
                  <a:srgbClr val="FF0000"/>
                </a:solidFill>
                <a:latin typeface="Times New Roman" panose="02020603050405020304" pitchFamily="18" charset="0"/>
                <a:cs typeface="Times New Roman" panose="02020603050405020304" pitchFamily="18" charset="0"/>
              </a:rPr>
              <a:t>I. TÁC GIẢ, TÁC PHẨM</a:t>
            </a:r>
          </a:p>
          <a:p>
            <a:r>
              <a:rPr lang="en-US" sz="2400" b="1">
                <a:solidFill>
                  <a:srgbClr val="0070C0"/>
                </a:solidFill>
                <a:latin typeface="Times New Roman" panose="02020603050405020304" pitchFamily="18" charset="0"/>
                <a:cs typeface="Times New Roman" panose="02020603050405020304" pitchFamily="18" charset="0"/>
              </a:rPr>
              <a:t>1. Tác giả</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Đa-ni-en Pen-nắc sinh năm 1944, là nhà văn lớn người Pháp.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Thời thơ ấu, ông đã theo gia đình sống ở Châu Âu, Châu Á, Châu Phi nên có nhiều trải nghiệm phong phú.</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Thành công với nhiều thể loại: tiểu luận, tự truyện, tiểu thuyết, truyện tranh, kịch bản phim,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Một số tác phẩm nổi tiếng viết cho thiếu nhi của ông đã được dịch sang tiếng Việt: Cún bụi đời (1982), Mắt sói (1984), Nỗi buồn thời cắp sách (2007),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2. Tác phẩm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prstClr val="black"/>
                </a:solidFill>
                <a:latin typeface="Times New Roman" panose="02020603050405020304" pitchFamily="18" charset="0"/>
                <a:cs typeface="Times New Roman" panose="02020603050405020304" pitchFamily="18" charset="0"/>
              </a:rPr>
              <a:t>	- </a:t>
            </a:r>
            <a:r>
              <a:rPr lang="en-US" sz="2400" i="1">
                <a:solidFill>
                  <a:prstClr val="black"/>
                </a:solidFill>
                <a:latin typeface="Times New Roman" panose="02020603050405020304" pitchFamily="18" charset="0"/>
                <a:cs typeface="Times New Roman" panose="02020603050405020304" pitchFamily="18" charset="0"/>
              </a:rPr>
              <a:t>Mắt sói </a:t>
            </a:r>
            <a:r>
              <a:rPr lang="en-US" sz="2400">
                <a:solidFill>
                  <a:prstClr val="black"/>
                </a:solidFill>
                <a:latin typeface="Times New Roman" panose="02020603050405020304" pitchFamily="18" charset="0"/>
                <a:cs typeface="Times New Roman" panose="02020603050405020304" pitchFamily="18" charset="0"/>
              </a:rPr>
              <a:t>là một trong những tác phẩm kinh điển của văn học thiếu nhi Pháp.</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30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barn(inVertical)">
                                      <p:cBhvr>
                                        <p:cTn id="13" dur="5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additive="base">
                                        <p:cTn id="30"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additive="base">
                                        <p:cTn id="3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 calcmode="lin" valueType="num">
                                      <p:cBhvr additive="base">
                                        <p:cTn id="42"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 calcmode="lin" valueType="num">
                                      <p:cBhvr additive="base">
                                        <p:cTn id="48"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4">
                                            <p:txEl>
                                              <p:pRg st="8" end="8"/>
                                            </p:txEl>
                                          </p:spTgt>
                                        </p:tgtEl>
                                        <p:attrNameLst>
                                          <p:attrName>style.visibility</p:attrName>
                                        </p:attrNameLst>
                                      </p:cBhvr>
                                      <p:to>
                                        <p:strVal val="visible"/>
                                      </p:to>
                                    </p:set>
                                    <p:anim calcmode="lin" valueType="num">
                                      <p:cBhvr additive="base">
                                        <p:cTn id="54"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D1490F-EDA8-C5FA-C7A8-5D3AB574DB6F}"/>
              </a:ext>
            </a:extLst>
          </p:cNvPr>
          <p:cNvSpPr txBox="1"/>
          <p:nvPr/>
        </p:nvSpPr>
        <p:spPr>
          <a:xfrm>
            <a:off x="411061" y="436228"/>
            <a:ext cx="11341915" cy="6001643"/>
          </a:xfrm>
          <a:prstGeom prst="rect">
            <a:avLst/>
          </a:prstGeom>
          <a:noFill/>
        </p:spPr>
        <p:txBody>
          <a:bodyPr wrap="square" rtlCol="0">
            <a:spAutoFit/>
          </a:bodyPr>
          <a:lstStyle/>
          <a:p>
            <a:r>
              <a:rPr lang="en-US" sz="2400" b="1">
                <a:solidFill>
                  <a:srgbClr val="C00000"/>
                </a:solidFill>
                <a:latin typeface="Times New Roman" panose="02020603050405020304" pitchFamily="18" charset="0"/>
                <a:cs typeface="Times New Roman" panose="02020603050405020304" pitchFamily="18" charset="0"/>
              </a:rPr>
              <a:t>II. PHÂN TÍCH</a:t>
            </a:r>
          </a:p>
          <a:p>
            <a:r>
              <a:rPr lang="en-US" sz="2400" b="1">
                <a:solidFill>
                  <a:srgbClr val="0070C0"/>
                </a:solidFill>
                <a:latin typeface="Times New Roman" panose="02020603050405020304" pitchFamily="18" charset="0"/>
                <a:cs typeface="Times New Roman" panose="02020603050405020304" pitchFamily="18" charset="0"/>
              </a:rPr>
              <a:t>1. </a:t>
            </a:r>
            <a:r>
              <a:rPr lang="en-US" sz="2400" b="1" i="0">
                <a:solidFill>
                  <a:srgbClr val="0070C0"/>
                </a:solidFill>
                <a:effectLst/>
                <a:latin typeface="Times New Roman" panose="02020603050405020304" pitchFamily="18" charset="0"/>
                <a:cs typeface="Times New Roman" panose="02020603050405020304" pitchFamily="18" charset="0"/>
              </a:rPr>
              <a:t>Cốt truyện, mạch truyện và tình huống truyện</a:t>
            </a:r>
          </a:p>
          <a:p>
            <a:r>
              <a:rPr lang="en-US" sz="2400" b="1" i="0">
                <a:solidFill>
                  <a:srgbClr val="0070C0"/>
                </a:solidFill>
                <a:effectLst/>
                <a:latin typeface="Times New Roman" panose="02020603050405020304" pitchFamily="18" charset="0"/>
                <a:cs typeface="Times New Roman" panose="02020603050405020304" pitchFamily="18" charset="0"/>
              </a:rPr>
              <a:t>a. Cốt truyện và mạch truyện</a:t>
            </a:r>
            <a:endParaRPr lang="en-US" sz="2400">
              <a:solidFill>
                <a:srgbClr val="0070C0"/>
              </a:solidFill>
              <a:latin typeface="Times New Roman" panose="02020603050405020304" pitchFamily="18" charset="0"/>
              <a:cs typeface="Times New Roman" panose="02020603050405020304" pitchFamily="18" charset="0"/>
            </a:endParaRPr>
          </a:p>
          <a:p>
            <a:r>
              <a:rPr lang="en-US" sz="2400">
                <a:solidFill>
                  <a:srgbClr val="C00000"/>
                </a:solidFill>
                <a:latin typeface="Times New Roman" panose="02020603050405020304" pitchFamily="18" charset="0"/>
                <a:cs typeface="Times New Roman" panose="02020603050405020304" pitchFamily="18" charset="0"/>
              </a:rPr>
              <a:t>? </a:t>
            </a:r>
            <a:r>
              <a:rPr lang="en-US" sz="2400" b="0" i="1">
                <a:solidFill>
                  <a:srgbClr val="C00000"/>
                </a:solidFill>
                <a:effectLst/>
                <a:latin typeface="Times New Roman" panose="02020603050405020304" pitchFamily="18" charset="0"/>
                <a:cs typeface="Times New Roman" panose="02020603050405020304" pitchFamily="18" charset="0"/>
              </a:rPr>
              <a:t> Em có nhận xét gì về cốt truyện của tác phẩm?</a:t>
            </a:r>
          </a:p>
          <a:p>
            <a:pPr algn="just"/>
            <a:r>
              <a:rPr lang="en-US" sz="2400" b="0" i="0">
                <a:solidFill>
                  <a:srgbClr val="000000"/>
                </a:solidFill>
                <a:effectLst/>
                <a:latin typeface="Times New Roman" panose="02020603050405020304" pitchFamily="18" charset="0"/>
                <a:cs typeface="Times New Roman" panose="02020603050405020304" pitchFamily="18" charset="0"/>
              </a:rPr>
              <a:t>	</a:t>
            </a:r>
            <a:r>
              <a:rPr lang="vi-VN" sz="2400" b="0" i="0">
                <a:solidFill>
                  <a:srgbClr val="000000"/>
                </a:solidFill>
                <a:effectLst/>
                <a:latin typeface="Times New Roman" panose="02020603050405020304" pitchFamily="18" charset="0"/>
                <a:cs typeface="Times New Roman" panose="02020603050405020304" pitchFamily="18" charset="0"/>
              </a:rPr>
              <a:t>- Cốt truyện có điểm nhìn hiện tại - quá khứ và tương lai của cậu bé Phi Châu ở trong đó. </a:t>
            </a:r>
            <a:endParaRPr lang="en-US" sz="2400" b="0" i="0">
              <a:solidFill>
                <a:srgbClr val="000000"/>
              </a:solidFill>
              <a:effectLst/>
              <a:latin typeface="Times New Roman" panose="02020603050405020304" pitchFamily="18" charset="0"/>
              <a:cs typeface="Times New Roman" panose="02020603050405020304" pitchFamily="18" charset="0"/>
            </a:endParaRPr>
          </a:p>
          <a:p>
            <a:pPr algn="just"/>
            <a:r>
              <a:rPr lang="en-US" sz="2400" b="0" i="0">
                <a:solidFill>
                  <a:srgbClr val="000000"/>
                </a:solidFill>
                <a:effectLst/>
                <a:latin typeface="Times New Roman" panose="02020603050405020304" pitchFamily="18" charset="0"/>
                <a:cs typeface="Times New Roman" panose="02020603050405020304" pitchFamily="18" charset="0"/>
              </a:rPr>
              <a:t>	+ </a:t>
            </a:r>
            <a:r>
              <a:rPr lang="vi-VN" sz="2400" b="0" i="0">
                <a:solidFill>
                  <a:srgbClr val="000000"/>
                </a:solidFill>
                <a:effectLst/>
                <a:latin typeface="Times New Roman" panose="02020603050405020304" pitchFamily="18" charset="0"/>
                <a:cs typeface="Times New Roman" panose="02020603050405020304" pitchFamily="18" charset="0"/>
              </a:rPr>
              <a:t>Cốt truyện chung của tác phẩm là kể về cuộc gặp gỡ đầy thú vị và ngộ nghĩnh của Sói Lam và Phi Châu ở trong sở thú, khi hai nhân vật nhìn vào mắt của nhau, họ đã thấy được cuộc đời của đối phương. </a:t>
            </a:r>
            <a:endParaRPr lang="en-US" sz="2400" b="0" i="0">
              <a:solidFill>
                <a:srgbClr val="000000"/>
              </a:solidFill>
              <a:effectLst/>
              <a:latin typeface="Times New Roman" panose="02020603050405020304" pitchFamily="18" charset="0"/>
              <a:cs typeface="Times New Roman" panose="02020603050405020304" pitchFamily="18" charset="0"/>
            </a:endParaRPr>
          </a:p>
          <a:p>
            <a:pPr algn="just"/>
            <a:r>
              <a:rPr lang="en-US" sz="2400">
                <a:solidFill>
                  <a:srgbClr val="000000"/>
                </a:solidFill>
                <a:latin typeface="Times New Roman" panose="02020603050405020304" pitchFamily="18" charset="0"/>
                <a:cs typeface="Times New Roman" panose="02020603050405020304" pitchFamily="18" charset="0"/>
              </a:rPr>
              <a:t>	+ </a:t>
            </a:r>
            <a:r>
              <a:rPr lang="vi-VN" sz="2400" b="0" i="0">
                <a:solidFill>
                  <a:srgbClr val="000000"/>
                </a:solidFill>
                <a:effectLst/>
                <a:latin typeface="Times New Roman" panose="02020603050405020304" pitchFamily="18" charset="0"/>
                <a:cs typeface="Times New Roman" panose="02020603050405020304" pitchFamily="18" charset="0"/>
              </a:rPr>
              <a:t>Còn các cốt truyện riêng được lồng ghép vào cốt truyện chung này chính là 2 cốt truyện: </a:t>
            </a:r>
            <a:endParaRPr lang="en-US" sz="2400" b="0" i="0">
              <a:solidFill>
                <a:srgbClr val="000000"/>
              </a:solidFill>
              <a:effectLst/>
              <a:latin typeface="Times New Roman" panose="02020603050405020304" pitchFamily="18" charset="0"/>
              <a:cs typeface="Times New Roman" panose="02020603050405020304" pitchFamily="18" charset="0"/>
            </a:endParaRPr>
          </a:p>
          <a:p>
            <a:pPr algn="just"/>
            <a:r>
              <a:rPr lang="en-US" sz="2400">
                <a:solidFill>
                  <a:srgbClr val="000000"/>
                </a:solidFill>
                <a:latin typeface="Times New Roman" panose="02020603050405020304" pitchFamily="18" charset="0"/>
                <a:cs typeface="Times New Roman" panose="02020603050405020304" pitchFamily="18" charset="0"/>
              </a:rPr>
              <a:t>	</a:t>
            </a:r>
            <a:r>
              <a:rPr lang="en-US" sz="2400" b="0" i="0">
                <a:solidFill>
                  <a:srgbClr val="000000"/>
                </a:solidFill>
                <a:effectLst/>
                <a:latin typeface="Times New Roman" panose="02020603050405020304" pitchFamily="18" charset="0"/>
                <a:cs typeface="Times New Roman" panose="02020603050405020304" pitchFamily="18" charset="0"/>
              </a:rPr>
              <a:t>(1)</a:t>
            </a:r>
            <a:r>
              <a:rPr lang="vi-VN" sz="2400" b="0" i="0">
                <a:solidFill>
                  <a:srgbClr val="000000"/>
                </a:solidFill>
                <a:effectLst/>
                <a:latin typeface="Times New Roman" panose="02020603050405020304" pitchFamily="18" charset="0"/>
                <a:cs typeface="Times New Roman" panose="02020603050405020304" pitchFamily="18" charset="0"/>
              </a:rPr>
              <a:t> </a:t>
            </a:r>
            <a:r>
              <a:rPr lang="en-US" sz="2400" b="0" i="0">
                <a:solidFill>
                  <a:srgbClr val="000000"/>
                </a:solidFill>
                <a:effectLst/>
                <a:latin typeface="Times New Roman" panose="02020603050405020304" pitchFamily="18" charset="0"/>
                <a:cs typeface="Times New Roman" panose="02020603050405020304" pitchFamily="18" charset="0"/>
              </a:rPr>
              <a:t>K</a:t>
            </a:r>
            <a:r>
              <a:rPr lang="vi-VN" sz="2400" b="0" i="0">
                <a:solidFill>
                  <a:srgbClr val="000000"/>
                </a:solidFill>
                <a:effectLst/>
                <a:latin typeface="Times New Roman" panose="02020603050405020304" pitchFamily="18" charset="0"/>
                <a:cs typeface="Times New Roman" panose="02020603050405020304" pitchFamily="18" charset="0"/>
              </a:rPr>
              <a:t>hi Phi Châu nhìn vào mắt Sói Lam, cậu bé đã được chứng kiến câu chuyện cuộc đời của Sói Lam</a:t>
            </a:r>
            <a:r>
              <a:rPr lang="en-US" sz="2400" b="0" i="0">
                <a:solidFill>
                  <a:srgbClr val="000000"/>
                </a:solidFill>
                <a:effectLst/>
                <a:latin typeface="Times New Roman" panose="02020603050405020304" pitchFamily="18" charset="0"/>
                <a:cs typeface="Times New Roman" panose="02020603050405020304" pitchFamily="18" charset="0"/>
              </a:rPr>
              <a:t>.</a:t>
            </a:r>
          </a:p>
          <a:p>
            <a:pPr algn="just"/>
            <a:r>
              <a:rPr lang="en-US" sz="2400">
                <a:solidFill>
                  <a:srgbClr val="000000"/>
                </a:solidFill>
                <a:latin typeface="Times New Roman" panose="02020603050405020304" pitchFamily="18" charset="0"/>
                <a:cs typeface="Times New Roman" panose="02020603050405020304" pitchFamily="18" charset="0"/>
              </a:rPr>
              <a:t>	(2)</a:t>
            </a:r>
            <a:r>
              <a:rPr lang="vi-VN" sz="2400" b="0" i="0">
                <a:solidFill>
                  <a:srgbClr val="000000"/>
                </a:solidFill>
                <a:effectLst/>
                <a:latin typeface="Times New Roman" panose="02020603050405020304" pitchFamily="18" charset="0"/>
                <a:cs typeface="Times New Roman" panose="02020603050405020304" pitchFamily="18" charset="0"/>
              </a:rPr>
              <a:t> </a:t>
            </a:r>
            <a:r>
              <a:rPr lang="en-US" sz="2400" b="0" i="0">
                <a:solidFill>
                  <a:srgbClr val="000000"/>
                </a:solidFill>
                <a:effectLst/>
                <a:latin typeface="Times New Roman" panose="02020603050405020304" pitchFamily="18" charset="0"/>
                <a:cs typeface="Times New Roman" panose="02020603050405020304" pitchFamily="18" charset="0"/>
              </a:rPr>
              <a:t>K</a:t>
            </a:r>
            <a:r>
              <a:rPr lang="vi-VN" sz="2400" b="0" i="0">
                <a:solidFill>
                  <a:srgbClr val="000000"/>
                </a:solidFill>
                <a:effectLst/>
                <a:latin typeface="Times New Roman" panose="02020603050405020304" pitchFamily="18" charset="0"/>
                <a:cs typeface="Times New Roman" panose="02020603050405020304" pitchFamily="18" charset="0"/>
              </a:rPr>
              <a:t>hi Sói Lam nhìn vào mắt Phi Châu và nó cũng được chứng kiến câu chuyện về cuộc đời Phi Châu. </a:t>
            </a:r>
            <a:endParaRPr lang="en-US" sz="2400" b="0" i="0">
              <a:solidFill>
                <a:srgbClr val="000000"/>
              </a:solidFill>
              <a:effectLst/>
              <a:latin typeface="Times New Roman" panose="02020603050405020304" pitchFamily="18" charset="0"/>
              <a:cs typeface="Times New Roman" panose="02020603050405020304" pitchFamily="18" charset="0"/>
            </a:endParaRPr>
          </a:p>
          <a:p>
            <a:pPr algn="just"/>
            <a:r>
              <a:rPr lang="en-US" sz="2400" b="0" i="0">
                <a:solidFill>
                  <a:srgbClr val="000000"/>
                </a:solidFill>
                <a:effectLst/>
                <a:latin typeface="Times New Roman" panose="02020603050405020304" pitchFamily="18" charset="0"/>
                <a:cs typeface="Times New Roman" panose="02020603050405020304" pitchFamily="18" charset="0"/>
              </a:rPr>
              <a:t>	=&gt; Đây chính là một tác phẩm hay, có cốt truyện đa tuyến.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00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arn(inVertic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891AEC5-DE1A-C60E-F9EB-CB05497161F6}"/>
              </a:ext>
            </a:extLst>
          </p:cNvPr>
          <p:cNvSpPr txBox="1"/>
          <p:nvPr/>
        </p:nvSpPr>
        <p:spPr>
          <a:xfrm>
            <a:off x="538293" y="130040"/>
            <a:ext cx="11115413" cy="1938992"/>
          </a:xfrm>
          <a:prstGeom prst="rect">
            <a:avLst/>
          </a:prstGeom>
          <a:noFill/>
        </p:spPr>
        <p:txBody>
          <a:bodyPr wrap="square" rtlCol="0">
            <a:spAutoFit/>
          </a:bodyPr>
          <a:lstStyle/>
          <a:p>
            <a:pPr algn="just"/>
            <a:r>
              <a:rPr lang="en-US" sz="2400" b="1" i="0">
                <a:solidFill>
                  <a:srgbClr val="0070C0"/>
                </a:solidFill>
                <a:effectLst/>
                <a:latin typeface="Times New Roman" panose="02020603050405020304" pitchFamily="18" charset="0"/>
                <a:cs typeface="Times New Roman" panose="02020603050405020304" pitchFamily="18" charset="0"/>
              </a:rPr>
              <a:t>Về mạch truyện:</a:t>
            </a:r>
          </a:p>
          <a:p>
            <a:pPr algn="just"/>
            <a:r>
              <a:rPr lang="en-US" sz="2400" b="0" i="1">
                <a:solidFill>
                  <a:srgbClr val="C00000"/>
                </a:solidFill>
                <a:effectLst/>
                <a:latin typeface="Times New Roman" panose="02020603050405020304" pitchFamily="18" charset="0"/>
                <a:cs typeface="Times New Roman" panose="02020603050405020304" pitchFamily="18" charset="0"/>
              </a:rPr>
              <a:t>?</a:t>
            </a:r>
            <a:r>
              <a:rPr lang="vi-VN" sz="2400" b="0" i="1">
                <a:solidFill>
                  <a:srgbClr val="C00000"/>
                </a:solidFill>
                <a:effectLst/>
                <a:latin typeface="Times New Roman" panose="02020603050405020304" pitchFamily="18" charset="0"/>
                <a:cs typeface="Times New Roman" panose="02020603050405020304" pitchFamily="18" charset="0"/>
              </a:rPr>
              <a:t>Em hãy chỉ ra mạch truyện dựa theo các phần truyện đã được chia trong sách giáo khoa</a:t>
            </a:r>
            <a:r>
              <a:rPr lang="en-US" sz="2400" b="0" i="1">
                <a:solidFill>
                  <a:srgbClr val="C00000"/>
                </a:solidFill>
                <a:effectLst/>
                <a:latin typeface="Times New Roman" panose="02020603050405020304" pitchFamily="18" charset="0"/>
                <a:cs typeface="Times New Roman" panose="02020603050405020304" pitchFamily="18" charset="0"/>
              </a:rPr>
              <a:t>? (Với mỗi một mạch truyện, em hãy cho biết mạch truyện đó gắn với nhân vật nào; câu chuyện diễn ra trong thời gian, không gian nào; nội dung chính của câu chuyện là gì, …)</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F84F1079-5381-B2FC-6BC0-D867BD11DD3E}"/>
              </a:ext>
            </a:extLst>
          </p:cNvPr>
          <p:cNvSpPr/>
          <p:nvPr/>
        </p:nvSpPr>
        <p:spPr>
          <a:xfrm>
            <a:off x="3140278" y="2088644"/>
            <a:ext cx="5726885"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latin typeface="Times New Roman" panose="02020603050405020304" pitchFamily="18" charset="0"/>
                <a:cs typeface="Times New Roman" panose="02020603050405020304" pitchFamily="18" charset="0"/>
              </a:rPr>
              <a:t>Chương 1: Mạch truyện về nhân vật: …</a:t>
            </a:r>
          </a:p>
          <a:p>
            <a:r>
              <a:rPr lang="en-US" sz="2400">
                <a:latin typeface="Times New Roman" panose="02020603050405020304" pitchFamily="18" charset="0"/>
                <a:cs typeface="Times New Roman" panose="02020603050405020304" pitchFamily="18" charset="0"/>
              </a:rPr>
              <a:t>Thời gian: …                 Không gian: …</a:t>
            </a:r>
          </a:p>
          <a:p>
            <a:r>
              <a:rPr lang="en-US" sz="2400">
                <a:latin typeface="Times New Roman" panose="02020603050405020304" pitchFamily="18" charset="0"/>
                <a:cs typeface="Times New Roman" panose="02020603050405020304" pitchFamily="18" charset="0"/>
              </a:rPr>
              <a:t>Nội dung câu chuyện: …</a:t>
            </a:r>
          </a:p>
        </p:txBody>
      </p:sp>
      <p:pic>
        <p:nvPicPr>
          <p:cNvPr id="6" name="Picture 5">
            <a:extLst>
              <a:ext uri="{FF2B5EF4-FFF2-40B4-BE49-F238E27FC236}">
                <a16:creationId xmlns:a16="http://schemas.microsoft.com/office/drawing/2014/main" id="{28294722-EBA9-7DF1-FA43-2ABD2F3B6672}"/>
              </a:ext>
            </a:extLst>
          </p:cNvPr>
          <p:cNvPicPr>
            <a:picLocks noChangeAspect="1"/>
          </p:cNvPicPr>
          <p:nvPr/>
        </p:nvPicPr>
        <p:blipFill>
          <a:blip r:embed="rId2"/>
          <a:stretch>
            <a:fillRect/>
          </a:stretch>
        </p:blipFill>
        <p:spPr>
          <a:xfrm>
            <a:off x="482838" y="3796635"/>
            <a:ext cx="5173211" cy="1179615"/>
          </a:xfrm>
          <a:prstGeom prst="rect">
            <a:avLst/>
          </a:prstGeom>
        </p:spPr>
      </p:pic>
      <p:pic>
        <p:nvPicPr>
          <p:cNvPr id="7" name="Picture 6">
            <a:extLst>
              <a:ext uri="{FF2B5EF4-FFF2-40B4-BE49-F238E27FC236}">
                <a16:creationId xmlns:a16="http://schemas.microsoft.com/office/drawing/2014/main" id="{67817C55-3800-FBD5-010F-9C9C729A119E}"/>
              </a:ext>
            </a:extLst>
          </p:cNvPr>
          <p:cNvPicPr>
            <a:picLocks noChangeAspect="1"/>
          </p:cNvPicPr>
          <p:nvPr/>
        </p:nvPicPr>
        <p:blipFill>
          <a:blip r:embed="rId2"/>
          <a:stretch>
            <a:fillRect/>
          </a:stretch>
        </p:blipFill>
        <p:spPr>
          <a:xfrm>
            <a:off x="6095999" y="3810134"/>
            <a:ext cx="5296250" cy="1179614"/>
          </a:xfrm>
          <a:prstGeom prst="rect">
            <a:avLst/>
          </a:prstGeom>
        </p:spPr>
      </p:pic>
      <p:pic>
        <p:nvPicPr>
          <p:cNvPr id="8" name="Picture 7">
            <a:extLst>
              <a:ext uri="{FF2B5EF4-FFF2-40B4-BE49-F238E27FC236}">
                <a16:creationId xmlns:a16="http://schemas.microsoft.com/office/drawing/2014/main" id="{B5DC041D-DF76-24A0-0AAD-CB83A281DFEF}"/>
              </a:ext>
            </a:extLst>
          </p:cNvPr>
          <p:cNvPicPr>
            <a:picLocks noChangeAspect="1"/>
          </p:cNvPicPr>
          <p:nvPr/>
        </p:nvPicPr>
        <p:blipFill>
          <a:blip r:embed="rId2"/>
          <a:stretch>
            <a:fillRect/>
          </a:stretch>
        </p:blipFill>
        <p:spPr>
          <a:xfrm>
            <a:off x="3349513" y="5421767"/>
            <a:ext cx="5492972" cy="1131902"/>
          </a:xfrm>
          <a:prstGeom prst="rect">
            <a:avLst/>
          </a:prstGeom>
        </p:spPr>
      </p:pic>
      <p:sp>
        <p:nvSpPr>
          <p:cNvPr id="12" name="TextBox 11">
            <a:extLst>
              <a:ext uri="{FF2B5EF4-FFF2-40B4-BE49-F238E27FC236}">
                <a16:creationId xmlns:a16="http://schemas.microsoft.com/office/drawing/2014/main" id="{7868F5E7-EE15-5FC5-A8DF-243765C6C785}"/>
              </a:ext>
            </a:extLst>
          </p:cNvPr>
          <p:cNvSpPr txBox="1"/>
          <p:nvPr/>
        </p:nvSpPr>
        <p:spPr>
          <a:xfrm>
            <a:off x="538293" y="3889137"/>
            <a:ext cx="5117756"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Chương </a:t>
            </a:r>
            <a:r>
              <a:rPr lang="en-US" sz="2400">
                <a:solidFill>
                  <a:prstClr val="white"/>
                </a:solidFill>
                <a:latin typeface="Times New Roman" panose="02020603050405020304" pitchFamily="18" charset="0"/>
                <a:cs typeface="Times New Roman" panose="02020603050405020304" pitchFamily="18" charset="0"/>
              </a:rPr>
              <a:t>2</a:t>
            </a:r>
            <a:r>
              <a:rPr kumimoji="0" lang="en-US" sz="240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Mạch truyện về nhân vật: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Thời gian: …    Không gian: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Nội dung câu chuyện: …</a:t>
            </a:r>
          </a:p>
        </p:txBody>
      </p:sp>
      <p:sp>
        <p:nvSpPr>
          <p:cNvPr id="14" name="TextBox 13">
            <a:extLst>
              <a:ext uri="{FF2B5EF4-FFF2-40B4-BE49-F238E27FC236}">
                <a16:creationId xmlns:a16="http://schemas.microsoft.com/office/drawing/2014/main" id="{E67D83F0-C826-ECB8-E8D5-E459AD9ED25A}"/>
              </a:ext>
            </a:extLst>
          </p:cNvPr>
          <p:cNvSpPr txBox="1"/>
          <p:nvPr/>
        </p:nvSpPr>
        <p:spPr>
          <a:xfrm>
            <a:off x="6095998" y="3830948"/>
            <a:ext cx="5292055"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Chương 3: Mạch truyện về nhân vật: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Thời gian: …    Không gian: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Nội dung câu chuyện: …</a:t>
            </a:r>
          </a:p>
        </p:txBody>
      </p:sp>
      <p:sp>
        <p:nvSpPr>
          <p:cNvPr id="16" name="TextBox 15">
            <a:extLst>
              <a:ext uri="{FF2B5EF4-FFF2-40B4-BE49-F238E27FC236}">
                <a16:creationId xmlns:a16="http://schemas.microsoft.com/office/drawing/2014/main" id="{9F6F4E25-6115-B5DB-CE70-67E482717D00}"/>
              </a:ext>
            </a:extLst>
          </p:cNvPr>
          <p:cNvSpPr txBox="1"/>
          <p:nvPr/>
        </p:nvSpPr>
        <p:spPr>
          <a:xfrm>
            <a:off x="3447873" y="5387553"/>
            <a:ext cx="5296251"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Chương 4: Mạch truyện về nhân vật: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Thời gian: …    Không gian: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Nội dung câu chuyện: …</a:t>
            </a:r>
          </a:p>
        </p:txBody>
      </p:sp>
      <p:cxnSp>
        <p:nvCxnSpPr>
          <p:cNvPr id="22" name="Straight Arrow Connector 21">
            <a:extLst>
              <a:ext uri="{FF2B5EF4-FFF2-40B4-BE49-F238E27FC236}">
                <a16:creationId xmlns:a16="http://schemas.microsoft.com/office/drawing/2014/main" id="{1ED51BEF-D81A-0127-BE2D-A6D6B47299DF}"/>
              </a:ext>
            </a:extLst>
          </p:cNvPr>
          <p:cNvCxnSpPr>
            <a:stCxn id="5" idx="2"/>
            <a:endCxn id="6" idx="0"/>
          </p:cNvCxnSpPr>
          <p:nvPr/>
        </p:nvCxnSpPr>
        <p:spPr>
          <a:xfrm flipH="1">
            <a:off x="3069444" y="3288973"/>
            <a:ext cx="2934277" cy="507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535C996-FDBE-F40E-94E1-8B5329F0F73B}"/>
              </a:ext>
            </a:extLst>
          </p:cNvPr>
          <p:cNvCxnSpPr>
            <a:cxnSpLocks/>
            <a:stCxn id="5" idx="2"/>
            <a:endCxn id="14" idx="0"/>
          </p:cNvCxnSpPr>
          <p:nvPr/>
        </p:nvCxnSpPr>
        <p:spPr>
          <a:xfrm>
            <a:off x="6003721" y="3288973"/>
            <a:ext cx="2738305" cy="541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409A4778-3FA3-07F2-4135-274372BE2271}"/>
              </a:ext>
            </a:extLst>
          </p:cNvPr>
          <p:cNvCxnSpPr>
            <a:stCxn id="7" idx="2"/>
            <a:endCxn id="16" idx="0"/>
          </p:cNvCxnSpPr>
          <p:nvPr/>
        </p:nvCxnSpPr>
        <p:spPr>
          <a:xfrm flipH="1">
            <a:off x="6095999" y="4989748"/>
            <a:ext cx="2648125" cy="397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CC33FA5-5C0F-A7A6-598E-0E68F4111D11}"/>
              </a:ext>
            </a:extLst>
          </p:cNvPr>
          <p:cNvCxnSpPr>
            <a:cxnSpLocks/>
            <a:endCxn id="16" idx="0"/>
          </p:cNvCxnSpPr>
          <p:nvPr/>
        </p:nvCxnSpPr>
        <p:spPr>
          <a:xfrm>
            <a:off x="3140278" y="4989748"/>
            <a:ext cx="2955721" cy="397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081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heel(1)">
                                      <p:cBhvr>
                                        <p:cTn id="28" dur="2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ppt_x"/>
                                          </p:val>
                                        </p:tav>
                                        <p:tav tm="100000">
                                          <p:val>
                                            <p:strVal val="#ppt_x"/>
                                          </p:val>
                                        </p:tav>
                                      </p:tavLst>
                                    </p:anim>
                                    <p:anim calcmode="lin" valueType="num">
                                      <p:cBhvr additive="base">
                                        <p:cTn id="3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heel(1)">
                                      <p:cBhvr>
                                        <p:cTn id="39" dur="2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additive="base">
                                        <p:cTn id="44" dur="500" fill="hold"/>
                                        <p:tgtEl>
                                          <p:spTgt spid="28"/>
                                        </p:tgtEl>
                                        <p:attrNameLst>
                                          <p:attrName>ppt_x</p:attrName>
                                        </p:attrNameLst>
                                      </p:cBhvr>
                                      <p:tavLst>
                                        <p:tav tm="0">
                                          <p:val>
                                            <p:strVal val="#ppt_x"/>
                                          </p:val>
                                        </p:tav>
                                        <p:tav tm="100000">
                                          <p:val>
                                            <p:strVal val="#ppt_x"/>
                                          </p:val>
                                        </p:tav>
                                      </p:tavLst>
                                    </p:anim>
                                    <p:anim calcmode="lin" valueType="num">
                                      <p:cBhvr additive="base">
                                        <p:cTn id="45"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ppt_x"/>
                                          </p:val>
                                        </p:tav>
                                        <p:tav tm="100000">
                                          <p:val>
                                            <p:strVal val="#ppt_x"/>
                                          </p:val>
                                        </p:tav>
                                      </p:tavLst>
                                    </p:anim>
                                    <p:anim calcmode="lin" valueType="num">
                                      <p:cBhvr additive="base">
                                        <p:cTn id="5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circle(in)">
                                      <p:cBhvr>
                                        <p:cTn id="5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B2579D-DA36-0D7C-C3B3-8BFDC0FBC81D}"/>
              </a:ext>
            </a:extLst>
          </p:cNvPr>
          <p:cNvSpPr txBox="1"/>
          <p:nvPr/>
        </p:nvSpPr>
        <p:spPr>
          <a:xfrm>
            <a:off x="504737" y="125835"/>
            <a:ext cx="11231461" cy="6863417"/>
          </a:xfrm>
          <a:prstGeom prst="rect">
            <a:avLst/>
          </a:prstGeom>
          <a:noFill/>
        </p:spPr>
        <p:txBody>
          <a:bodyPr wrap="square" rtlCol="0">
            <a:spAutoFit/>
          </a:bodyPr>
          <a:lstStyle/>
          <a:p>
            <a:pPr algn="just"/>
            <a:r>
              <a:rPr lang="vi-VN" sz="2000" b="1" i="0">
                <a:solidFill>
                  <a:srgbClr val="0070C0"/>
                </a:solidFill>
                <a:effectLst/>
                <a:latin typeface="Times New Roman" panose="02020603050405020304" pitchFamily="18" charset="0"/>
                <a:cs typeface="Times New Roman" panose="02020603050405020304" pitchFamily="18" charset="0"/>
              </a:rPr>
              <a:t>Chương 1: </a:t>
            </a:r>
            <a:endParaRPr lang="en-US" sz="2000" b="1" i="0">
              <a:solidFill>
                <a:srgbClr val="0070C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a:t>
            </a:r>
            <a:r>
              <a:rPr lang="vi-VN" sz="2000" b="0" i="0">
                <a:solidFill>
                  <a:srgbClr val="000000"/>
                </a:solidFill>
                <a:effectLst/>
                <a:latin typeface="Times New Roman" panose="02020603050405020304" pitchFamily="18" charset="0"/>
                <a:cs typeface="Times New Roman" panose="02020603050405020304" pitchFamily="18" charset="0"/>
              </a:rPr>
              <a:t>Mạch truyện về nhân vật Sói Lam và Phi Châu;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T</a:t>
            </a:r>
            <a:r>
              <a:rPr lang="vi-VN" sz="2000" b="0" i="0">
                <a:solidFill>
                  <a:srgbClr val="000000"/>
                </a:solidFill>
                <a:effectLst/>
                <a:latin typeface="Times New Roman" panose="02020603050405020304" pitchFamily="18" charset="0"/>
                <a:cs typeface="Times New Roman" panose="02020603050405020304" pitchFamily="18" charset="0"/>
              </a:rPr>
              <a:t>hời gian: hiện tại;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K</a:t>
            </a:r>
            <a:r>
              <a:rPr lang="vi-VN" sz="2000" b="0" i="0">
                <a:solidFill>
                  <a:srgbClr val="000000"/>
                </a:solidFill>
                <a:effectLst/>
                <a:latin typeface="Times New Roman" panose="02020603050405020304" pitchFamily="18" charset="0"/>
                <a:cs typeface="Times New Roman" panose="02020603050405020304" pitchFamily="18" charset="0"/>
              </a:rPr>
              <a:t>hông gian: vườn bách thú;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N</a:t>
            </a:r>
            <a:r>
              <a:rPr lang="vi-VN" sz="2000" b="0" i="0">
                <a:solidFill>
                  <a:srgbClr val="000000"/>
                </a:solidFill>
                <a:effectLst/>
                <a:latin typeface="Times New Roman" panose="02020603050405020304" pitchFamily="18" charset="0"/>
                <a:cs typeface="Times New Roman" panose="02020603050405020304" pitchFamily="18" charset="0"/>
              </a:rPr>
              <a:t>ội dung: cuộc gặp gỡ kì lạ giữa cậu bé Phi Châu và Sói Lam, con sói và cậu bé nhìn nhau bằng một mắt trong vườn thú</a:t>
            </a:r>
            <a:r>
              <a:rPr lang="en-US" sz="2000" b="0" i="0">
                <a:solidFill>
                  <a:srgbClr val="000000"/>
                </a:solidFill>
                <a:effectLst/>
                <a:latin typeface="Times New Roman" panose="02020603050405020304" pitchFamily="18" charset="0"/>
                <a:cs typeface="Times New Roman" panose="02020603050405020304" pitchFamily="18" charset="0"/>
              </a:rPr>
              <a:t>.</a:t>
            </a:r>
            <a:endParaRPr lang="vi-VN" sz="2000" b="0" i="0">
              <a:solidFill>
                <a:srgbClr val="000000"/>
              </a:solidFill>
              <a:effectLst/>
              <a:latin typeface="Times New Roman" panose="02020603050405020304" pitchFamily="18" charset="0"/>
              <a:cs typeface="Times New Roman" panose="02020603050405020304" pitchFamily="18" charset="0"/>
            </a:endParaRPr>
          </a:p>
          <a:p>
            <a:pPr algn="just"/>
            <a:r>
              <a:rPr lang="vi-VN" sz="2000" b="1" i="0">
                <a:solidFill>
                  <a:srgbClr val="0070C0"/>
                </a:solidFill>
                <a:effectLst/>
                <a:latin typeface="Times New Roman" panose="02020603050405020304" pitchFamily="18" charset="0"/>
                <a:cs typeface="Times New Roman" panose="02020603050405020304" pitchFamily="18" charset="0"/>
              </a:rPr>
              <a:t>Chương 2: </a:t>
            </a:r>
            <a:endParaRPr lang="en-US" sz="2000" b="1" i="0">
              <a:solidFill>
                <a:srgbClr val="0070C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a:t>
            </a:r>
            <a:r>
              <a:rPr lang="vi-VN" sz="2000" b="0" i="0">
                <a:solidFill>
                  <a:srgbClr val="000000"/>
                </a:solidFill>
                <a:effectLst/>
                <a:latin typeface="Times New Roman" panose="02020603050405020304" pitchFamily="18" charset="0"/>
                <a:cs typeface="Times New Roman" panose="02020603050405020304" pitchFamily="18" charset="0"/>
              </a:rPr>
              <a:t>Mạch truyện về nhân vật Sói Lam;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T</a:t>
            </a:r>
            <a:r>
              <a:rPr lang="vi-VN" sz="2000" b="0" i="0">
                <a:solidFill>
                  <a:srgbClr val="000000"/>
                </a:solidFill>
                <a:effectLst/>
                <a:latin typeface="Times New Roman" panose="02020603050405020304" pitchFamily="18" charset="0"/>
                <a:cs typeface="Times New Roman" panose="02020603050405020304" pitchFamily="18" charset="0"/>
              </a:rPr>
              <a:t>hời gian: quá khứ</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vi-VN" sz="2000" b="0" i="0">
                <a:solidFill>
                  <a:srgbClr val="000000"/>
                </a:solidFill>
                <a:effectLst/>
                <a:latin typeface="Times New Roman" panose="02020603050405020304" pitchFamily="18" charset="0"/>
                <a:cs typeface="Times New Roman" panose="02020603050405020304" pitchFamily="18" charset="0"/>
              </a:rPr>
              <a:t> </a:t>
            </a:r>
            <a:r>
              <a:rPr lang="en-US" sz="2000" b="0" i="0">
                <a:solidFill>
                  <a:srgbClr val="000000"/>
                </a:solidFill>
                <a:effectLst/>
                <a:latin typeface="Times New Roman" panose="02020603050405020304" pitchFamily="18" charset="0"/>
                <a:cs typeface="Times New Roman" panose="02020603050405020304" pitchFamily="18" charset="0"/>
              </a:rPr>
              <a:t>	K</a:t>
            </a:r>
            <a:r>
              <a:rPr lang="vi-VN" sz="2000" b="0" i="0">
                <a:solidFill>
                  <a:srgbClr val="000000"/>
                </a:solidFill>
                <a:effectLst/>
                <a:latin typeface="Times New Roman" panose="02020603050405020304" pitchFamily="18" charset="0"/>
                <a:cs typeface="Times New Roman" panose="02020603050405020304" pitchFamily="18" charset="0"/>
              </a:rPr>
              <a:t>hông gian: Bắc Cực xa xôi, lạnh giá, hùng vĩ;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N</a:t>
            </a:r>
            <a:r>
              <a:rPr lang="vi-VN" sz="2000" b="0" i="0">
                <a:solidFill>
                  <a:srgbClr val="000000"/>
                </a:solidFill>
                <a:effectLst/>
                <a:latin typeface="Times New Roman" panose="02020603050405020304" pitchFamily="18" charset="0"/>
                <a:cs typeface="Times New Roman" panose="02020603050405020304" pitchFamily="18" charset="0"/>
              </a:rPr>
              <a:t>ội dung câu chuyện: những cuộc trốn chạy các toán đi săn của gia đình nhà sói</a:t>
            </a:r>
            <a:r>
              <a:rPr lang="en-US" sz="2000" b="0" i="0">
                <a:solidFill>
                  <a:srgbClr val="000000"/>
                </a:solidFill>
                <a:effectLst/>
                <a:latin typeface="Times New Roman" panose="02020603050405020304" pitchFamily="18" charset="0"/>
                <a:cs typeface="Times New Roman" panose="02020603050405020304" pitchFamily="18" charset="0"/>
              </a:rPr>
              <a:t>.</a:t>
            </a:r>
            <a:endParaRPr lang="vi-VN" sz="2000" b="0" i="0">
              <a:solidFill>
                <a:srgbClr val="000000"/>
              </a:solidFill>
              <a:effectLst/>
              <a:latin typeface="Times New Roman" panose="02020603050405020304" pitchFamily="18" charset="0"/>
              <a:cs typeface="Times New Roman" panose="02020603050405020304" pitchFamily="18" charset="0"/>
            </a:endParaRPr>
          </a:p>
          <a:p>
            <a:pPr algn="just"/>
            <a:r>
              <a:rPr lang="vi-VN" sz="2000" b="1" i="0">
                <a:solidFill>
                  <a:srgbClr val="0070C0"/>
                </a:solidFill>
                <a:effectLst/>
                <a:latin typeface="Times New Roman" panose="02020603050405020304" pitchFamily="18" charset="0"/>
                <a:cs typeface="Times New Roman" panose="02020603050405020304" pitchFamily="18" charset="0"/>
              </a:rPr>
              <a:t>Chương 3:</a:t>
            </a:r>
            <a:r>
              <a:rPr lang="vi-VN" sz="2000" b="0" i="0">
                <a:solidFill>
                  <a:srgbClr val="000000"/>
                </a:solidFill>
                <a:effectLst/>
                <a:latin typeface="Times New Roman" panose="02020603050405020304" pitchFamily="18" charset="0"/>
                <a:cs typeface="Times New Roman" panose="02020603050405020304" pitchFamily="18" charset="0"/>
              </a:rPr>
              <a:t>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a:solidFill>
                  <a:srgbClr val="000000"/>
                </a:solidFill>
                <a:latin typeface="Times New Roman" panose="02020603050405020304" pitchFamily="18" charset="0"/>
                <a:cs typeface="Times New Roman" panose="02020603050405020304" pitchFamily="18" charset="0"/>
              </a:rPr>
              <a:t>	</a:t>
            </a:r>
            <a:r>
              <a:rPr lang="vi-VN" sz="2000" b="0" i="0">
                <a:solidFill>
                  <a:srgbClr val="000000"/>
                </a:solidFill>
                <a:effectLst/>
                <a:latin typeface="Times New Roman" panose="02020603050405020304" pitchFamily="18" charset="0"/>
                <a:cs typeface="Times New Roman" panose="02020603050405020304" pitchFamily="18" charset="0"/>
              </a:rPr>
              <a:t>Mạch kể chuyện về nhân vật Phi Châu;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b="0" i="0">
                <a:solidFill>
                  <a:srgbClr val="000000"/>
                </a:solidFill>
                <a:effectLst/>
                <a:latin typeface="Times New Roman" panose="02020603050405020304" pitchFamily="18" charset="0"/>
                <a:cs typeface="Times New Roman" panose="02020603050405020304" pitchFamily="18" charset="0"/>
              </a:rPr>
              <a:t>	</a:t>
            </a:r>
            <a:r>
              <a:rPr lang="en-US" sz="2000">
                <a:solidFill>
                  <a:srgbClr val="000000"/>
                </a:solidFill>
                <a:latin typeface="Times New Roman" panose="02020603050405020304" pitchFamily="18" charset="0"/>
                <a:cs typeface="Times New Roman" panose="02020603050405020304" pitchFamily="18" charset="0"/>
              </a:rPr>
              <a:t>T</a:t>
            </a:r>
            <a:r>
              <a:rPr lang="vi-VN" sz="2000" b="0" i="0">
                <a:solidFill>
                  <a:srgbClr val="000000"/>
                </a:solidFill>
                <a:effectLst/>
                <a:latin typeface="Times New Roman" panose="02020603050405020304" pitchFamily="18" charset="0"/>
                <a:cs typeface="Times New Roman" panose="02020603050405020304" pitchFamily="18" charset="0"/>
              </a:rPr>
              <a:t>hời gian: quá khứ;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b="0" i="0">
                <a:solidFill>
                  <a:srgbClr val="000000"/>
                </a:solidFill>
                <a:effectLst/>
                <a:latin typeface="Times New Roman" panose="02020603050405020304" pitchFamily="18" charset="0"/>
                <a:cs typeface="Times New Roman" panose="02020603050405020304" pitchFamily="18" charset="0"/>
              </a:rPr>
              <a:t>	</a:t>
            </a:r>
            <a:r>
              <a:rPr lang="en-US" sz="2000">
                <a:solidFill>
                  <a:srgbClr val="000000"/>
                </a:solidFill>
                <a:latin typeface="Times New Roman" panose="02020603050405020304" pitchFamily="18" charset="0"/>
                <a:cs typeface="Times New Roman" panose="02020603050405020304" pitchFamily="18" charset="0"/>
              </a:rPr>
              <a:t>K</a:t>
            </a:r>
            <a:r>
              <a:rPr lang="vi-VN" sz="2000" b="0" i="0">
                <a:solidFill>
                  <a:srgbClr val="000000"/>
                </a:solidFill>
                <a:effectLst/>
                <a:latin typeface="Times New Roman" panose="02020603050405020304" pitchFamily="18" charset="0"/>
                <a:cs typeface="Times New Roman" panose="02020603050405020304" pitchFamily="18" charset="0"/>
              </a:rPr>
              <a:t>hông gian: ba miền châu Phi rộng lớn; </a:t>
            </a:r>
            <a:endParaRPr lang="en-US" sz="2000" b="0" i="0">
              <a:solidFill>
                <a:srgbClr val="000000"/>
              </a:solidFill>
              <a:effectLst/>
              <a:latin typeface="Times New Roman" panose="02020603050405020304" pitchFamily="18" charset="0"/>
              <a:cs typeface="Times New Roman" panose="02020603050405020304" pitchFamily="18" charset="0"/>
            </a:endParaRPr>
          </a:p>
          <a:p>
            <a:pPr algn="just"/>
            <a:r>
              <a:rPr lang="en-US" sz="2000" b="0" i="0">
                <a:solidFill>
                  <a:srgbClr val="000000"/>
                </a:solidFill>
                <a:effectLst/>
                <a:latin typeface="Times New Roman" panose="02020603050405020304" pitchFamily="18" charset="0"/>
                <a:cs typeface="Times New Roman" panose="02020603050405020304" pitchFamily="18" charset="0"/>
              </a:rPr>
              <a:t>	</a:t>
            </a:r>
            <a:r>
              <a:rPr lang="en-US" sz="2000">
                <a:solidFill>
                  <a:srgbClr val="000000"/>
                </a:solidFill>
                <a:latin typeface="Times New Roman" panose="02020603050405020304" pitchFamily="18" charset="0"/>
                <a:cs typeface="Times New Roman" panose="02020603050405020304" pitchFamily="18" charset="0"/>
              </a:rPr>
              <a:t>N</a:t>
            </a:r>
            <a:r>
              <a:rPr lang="vi-VN" sz="2000" b="0" i="0">
                <a:solidFill>
                  <a:srgbClr val="000000"/>
                </a:solidFill>
                <a:effectLst/>
                <a:latin typeface="Times New Roman" panose="02020603050405020304" pitchFamily="18" charset="0"/>
                <a:cs typeface="Times New Roman" panose="02020603050405020304" pitchFamily="18" charset="0"/>
              </a:rPr>
              <a:t>ội dung câu chuyện: hành trình mưu sinh nhọc nhằn trên khắp châu Phi của cậu bé Phi Châu</a:t>
            </a:r>
            <a:r>
              <a:rPr lang="en-US" sz="2000" b="0" i="0">
                <a:solidFill>
                  <a:srgbClr val="000000"/>
                </a:solidFill>
                <a:effectLst/>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Chương </a:t>
            </a:r>
            <a:r>
              <a:rPr kumimoji="0" lang="en-US" sz="2000" b="1"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4</a:t>
            </a:r>
            <a:r>
              <a:rPr kumimoji="0" lang="vi-VN" sz="2000" b="1"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 </a:t>
            </a:r>
            <a:endParaRPr kumimoji="0" lang="en-US" sz="2000" b="1" i="0"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Mạch truyện về nhân vật Sói Lam và Phi Châu; </a:t>
            </a:r>
            <a:endPar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T</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hời gian: hiện tại; </a:t>
            </a:r>
            <a:endPar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K</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hông gian: vườn bách thú; </a:t>
            </a:r>
            <a:endPar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N</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ội dung: Sói Lam và Phi Châu</a:t>
            </a: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làm bạn</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cả hai đã gặp lại những người bạn của mình.</a:t>
            </a:r>
            <a:r>
              <a:rPr kumimoji="0" lang="vi-VN"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p>
          <a:p>
            <a:pPr algn="just"/>
            <a:endParaRPr lang="vi-VN" sz="2000" b="0" i="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51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arn(inVertic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arn(inVertic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arn(inVertic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arn(inVertic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arn(inVertic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arn(inVertical)">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arn(inVertical)">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arn(inVertical)">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arn(inVertical)">
                                      <p:cBhvr>
                                        <p:cTn id="92" dur="500"/>
                                        <p:tgtEl>
                                          <p:spTgt spid="4">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Effect transition="in" filter="barn(inVertical)">
                                      <p:cBhvr>
                                        <p:cTn id="97" dur="500"/>
                                        <p:tgtEl>
                                          <p:spTgt spid="4">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nodeType="clickEffect">
                                  <p:stCondLst>
                                    <p:cond delay="0"/>
                                  </p:stCondLst>
                                  <p:childTnLst>
                                    <p:set>
                                      <p:cBhvr>
                                        <p:cTn id="101" dur="1" fill="hold">
                                          <p:stCondLst>
                                            <p:cond delay="0"/>
                                          </p:stCondLst>
                                        </p:cTn>
                                        <p:tgtEl>
                                          <p:spTgt spid="4">
                                            <p:txEl>
                                              <p:pRg st="19" end="19"/>
                                            </p:txEl>
                                          </p:spTgt>
                                        </p:tgtEl>
                                        <p:attrNameLst>
                                          <p:attrName>style.visibility</p:attrName>
                                        </p:attrNameLst>
                                      </p:cBhvr>
                                      <p:to>
                                        <p:strVal val="visible"/>
                                      </p:to>
                                    </p:set>
                                    <p:animEffect transition="in" filter="barn(inVertical)">
                                      <p:cBhvr>
                                        <p:cTn id="102" dur="500"/>
                                        <p:tgtEl>
                                          <p:spTgt spid="4">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1BAA94-C5F5-6898-F46D-EF7000D56E3E}"/>
              </a:ext>
            </a:extLst>
          </p:cNvPr>
          <p:cNvSpPr txBox="1"/>
          <p:nvPr/>
        </p:nvSpPr>
        <p:spPr>
          <a:xfrm>
            <a:off x="444616" y="889233"/>
            <a:ext cx="11375471" cy="4154984"/>
          </a:xfrm>
          <a:prstGeom prst="rect">
            <a:avLst/>
          </a:prstGeom>
          <a:noFill/>
        </p:spPr>
        <p:txBody>
          <a:bodyPr wrap="square" rtlCol="0">
            <a:spAutoFit/>
          </a:bodyPr>
          <a:lstStyle/>
          <a:p>
            <a:pPr algn="just"/>
            <a:r>
              <a:rPr lang="vi-VN" sz="2400" b="1" i="0">
                <a:solidFill>
                  <a:srgbClr val="0070C0"/>
                </a:solidFill>
                <a:effectLst/>
                <a:latin typeface="+mj-lt"/>
              </a:rPr>
              <a:t>b. Tình huống truyện</a:t>
            </a:r>
            <a:endParaRPr lang="vi-VN" sz="2400" b="0" i="0">
              <a:solidFill>
                <a:srgbClr val="0070C0"/>
              </a:solidFill>
              <a:effectLst/>
              <a:latin typeface="+mj-lt"/>
            </a:endParaRPr>
          </a:p>
          <a:p>
            <a:pPr algn="just"/>
            <a:r>
              <a:rPr lang="en-US" sz="2400" b="0" i="0">
                <a:solidFill>
                  <a:srgbClr val="000000"/>
                </a:solidFill>
                <a:effectLst/>
                <a:latin typeface="+mj-lt"/>
              </a:rPr>
              <a:t>	</a:t>
            </a:r>
            <a:r>
              <a:rPr lang="vi-VN" sz="2400" b="0" i="0">
                <a:solidFill>
                  <a:srgbClr val="000000"/>
                </a:solidFill>
                <a:effectLst/>
                <a:latin typeface="+mj-lt"/>
              </a:rPr>
              <a:t>Tình huống truyện xoay quanh cuộc gặp gỡ kì lạ giữa cậu bé tên là Phi Châu và Sói Lam. Sói Lam chỉ có một mắt. Con mắt kia của nó đã bị mất trong một cuộc giao tranh với con người. Cậu bé Phi Châu nhìn sâu vào mắt Sói Lam và câu chuyện của gia đình nhà sói đã hiện lên qua con mắt ấy. </a:t>
            </a:r>
            <a:endParaRPr lang="en-US" sz="2400" b="0" i="0">
              <a:solidFill>
                <a:srgbClr val="000000"/>
              </a:solidFill>
              <a:effectLst/>
              <a:latin typeface="+mj-lt"/>
            </a:endParaRPr>
          </a:p>
          <a:p>
            <a:pPr algn="just"/>
            <a:r>
              <a:rPr lang="en-US" sz="2400">
                <a:solidFill>
                  <a:srgbClr val="000000"/>
                </a:solidFill>
                <a:latin typeface="+mj-lt"/>
              </a:rPr>
              <a:t>	</a:t>
            </a:r>
            <a:r>
              <a:rPr lang="vi-VN" sz="2400" b="0" i="0">
                <a:solidFill>
                  <a:srgbClr val="000000"/>
                </a:solidFill>
                <a:effectLst/>
                <a:latin typeface="+mj-lt"/>
              </a:rPr>
              <a:t>Câu chuyện được kể ở ngôi thứ ba nhưng có lúc được chuyển sang ngôi thứ nhất qua lời của nhân vật Sói Lam. Sói Lam kể về những cuộc trốn chạy của gia đình nhà sói nơi Bắc Cực xa xôi, lạnh giá. Tiếp đó, Sói Lam nhìn sâu vào mắt Phi Châu và câu chuyện của cậu bé đã hiện ra với hành trình mưu sinh nhọc nhằn. Sau một vài sự cố gia đình Phi Châu đã chuyển đến thành phố và cha cậu được làm việc trong sở thú. Ở vườn thú, Phi Châu đã được gặp lại những người bạn thân thiết.</a:t>
            </a:r>
          </a:p>
        </p:txBody>
      </p:sp>
    </p:spTree>
    <p:extLst>
      <p:ext uri="{BB962C8B-B14F-4D97-AF65-F5344CB8AC3E}">
        <p14:creationId xmlns:p14="http://schemas.microsoft.com/office/powerpoint/2010/main" val="2929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0E910CA-32F9-EEF5-6E27-5910597593BA}"/>
              </a:ext>
            </a:extLst>
          </p:cNvPr>
          <p:cNvSpPr txBox="1"/>
          <p:nvPr/>
        </p:nvSpPr>
        <p:spPr>
          <a:xfrm>
            <a:off x="412459" y="92279"/>
            <a:ext cx="11367082" cy="6955750"/>
          </a:xfrm>
          <a:prstGeom prst="rect">
            <a:avLst/>
          </a:prstGeom>
          <a:noFill/>
        </p:spPr>
        <p:txBody>
          <a:bodyPr wrap="square" rtlCol="0">
            <a:spAutoFit/>
          </a:bodyPr>
          <a:lstStyle/>
          <a:p>
            <a:pPr algn="just">
              <a:lnSpc>
                <a:spcPct val="150000"/>
              </a:lnSpc>
              <a:tabLst>
                <a:tab pos="90170" algn="l"/>
                <a:tab pos="180340" algn="l"/>
              </a:tabLst>
            </a:pPr>
            <a:r>
              <a:rPr lang="en-US" sz="2200" b="1">
                <a:solidFill>
                  <a:srgbClr val="0070C0"/>
                </a:solidFill>
                <a:latin typeface="Times New Roman" panose="02020603050405020304" pitchFamily="18" charset="0"/>
                <a:cs typeface="Times New Roman" panose="02020603050405020304" pitchFamily="18" charset="0"/>
              </a:rPr>
              <a:t>2</a:t>
            </a:r>
            <a:r>
              <a:rPr lang="en-US" sz="22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Mạch truyện về nhân vật Sói Lam</a:t>
            </a:r>
            <a:endParaRPr lang="en-US" sz="22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2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 Hình ảnh mắt sói</a:t>
            </a:r>
            <a:endParaRPr lang="en-US" sz="2200" b="1" i="0">
              <a:solidFill>
                <a:srgbClr val="0070C0"/>
              </a:solidFill>
              <a:effectLst/>
              <a:latin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40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Cậu bé Phi Châu </a:t>
            </a:r>
            <a:r>
              <a:rPr lang="vi-VN" sz="2400" i="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400" i="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hìn vào mắt sói và nhận ra những điều gì? Trong mắt sói, câu chuyện nào đã hiện lên?</a:t>
            </a:r>
            <a:r>
              <a:rPr lang="en-US" sz="2000" i="1">
                <a:solidFill>
                  <a:srgbClr val="C00000"/>
                </a:solidFill>
                <a:latin typeface=".VnTime"/>
                <a:ea typeface="Times New Roman" panose="02020603050405020304" pitchFamily="18" charset="0"/>
                <a:cs typeface="Times New Roman" panose="02020603050405020304" pitchFamily="18" charset="0"/>
              </a:rPr>
              <a:t> (</a:t>
            </a:r>
            <a:r>
              <a:rPr lang="en-US" sz="2200" b="0" i="1">
                <a:solidFill>
                  <a:srgbClr val="C00000"/>
                </a:solidFill>
                <a:effectLst/>
                <a:latin typeface="Times New Roman" panose="02020603050405020304" pitchFamily="18" charset="0"/>
                <a:cs typeface="Times New Roman" panose="02020603050405020304" pitchFamily="18" charset="0"/>
              </a:rPr>
              <a:t>Tìm các chi tiết miêu tả mắt sói ở phần (1).</a:t>
            </a:r>
            <a:r>
              <a:rPr kumimoji="0" lang="en-US" sz="2200" b="0" i="1" u="none" strike="noStrike" kern="1200" cap="none" spc="0" normalizeH="0" baseline="0" noProof="0">
                <a:ln>
                  <a:noFill/>
                </a:ln>
                <a:solidFill>
                  <a:srgbClr val="C00000"/>
                </a:solidFill>
                <a:effectLst/>
                <a:uLnTx/>
                <a:uFillTx/>
                <a:latin typeface="Times New Roman" panose="02020603050405020304" pitchFamily="18" charset="0"/>
                <a:cs typeface="Times New Roman" panose="02020603050405020304" pitchFamily="18" charset="0"/>
              </a:rPr>
              <a:t> </a:t>
            </a:r>
            <a:r>
              <a:rPr kumimoji="0" lang="vi-VN" sz="2200" b="0" i="1" u="none" strike="noStrike" kern="1200" cap="none" spc="0" normalizeH="0" baseline="0" noProof="0">
                <a:ln>
                  <a:noFill/>
                </a:ln>
                <a:solidFill>
                  <a:srgbClr val="C00000"/>
                </a:solidFill>
                <a:effectLst/>
                <a:uLnTx/>
                <a:uFillTx/>
                <a:latin typeface="Times New Roman" panose="02020603050405020304" pitchFamily="18" charset="0"/>
                <a:cs typeface="Times New Roman" panose="02020603050405020304" pitchFamily="18" charset="0"/>
              </a:rPr>
              <a:t>Chỉ ra những hình ảnh so sánh, liên tưởng với hình ảnh mắt sói trong phần (1)</a:t>
            </a:r>
            <a:r>
              <a:rPr kumimoji="0" lang="en-US" sz="2200" b="0" i="1" u="none" strike="noStrike" kern="1200" cap="none" spc="0" normalizeH="0" baseline="0" noProof="0">
                <a:ln>
                  <a:noFill/>
                </a:ln>
                <a:solidFill>
                  <a:srgbClr val="C00000"/>
                </a:solidFill>
                <a:effectLst/>
                <a:uLnTx/>
                <a:uFillTx/>
                <a:latin typeface="Times New Roman" panose="02020603050405020304" pitchFamily="18" charset="0"/>
                <a:cs typeface="Times New Roman" panose="02020603050405020304" pitchFamily="18" charset="0"/>
              </a:rPr>
              <a:t>.)</a:t>
            </a:r>
            <a:endParaRPr lang="vi-VN" sz="2200" b="0" i="1">
              <a:solidFill>
                <a:srgbClr val="C00000"/>
              </a:solidFill>
              <a:effectLst/>
              <a:latin typeface="Times New Roman" panose="02020603050405020304" pitchFamily="18" charset="0"/>
              <a:cs typeface="Times New Roman" panose="02020603050405020304" pitchFamily="18" charset="0"/>
            </a:endParaRPr>
          </a:p>
          <a:p>
            <a:pPr algn="just"/>
            <a:r>
              <a:rPr lang="en-US" sz="2200" b="0" i="0">
                <a:solidFill>
                  <a:srgbClr val="000000"/>
                </a:solidFill>
                <a:effectLst/>
                <a:latin typeface="Times New Roman" panose="02020603050405020304" pitchFamily="18" charset="0"/>
                <a:cs typeface="Times New Roman" panose="02020603050405020304" pitchFamily="18" charset="0"/>
              </a:rPr>
              <a:t>	</a:t>
            </a:r>
            <a:r>
              <a:rPr lang="vi-VN" sz="2200" b="0" i="0">
                <a:solidFill>
                  <a:srgbClr val="000000"/>
                </a:solidFill>
                <a:effectLst/>
                <a:latin typeface="Times New Roman" panose="02020603050405020304" pitchFamily="18" charset="0"/>
                <a:cs typeface="Times New Roman" panose="02020603050405020304" pitchFamily="18" charset="0"/>
              </a:rPr>
              <a:t>- Các chi tiết miêu tả mắt sói: </a:t>
            </a:r>
            <a:r>
              <a:rPr lang="vi-VN" sz="2200" b="0" i="1">
                <a:solidFill>
                  <a:srgbClr val="000000"/>
                </a:solidFill>
                <a:effectLst/>
                <a:latin typeface="Times New Roman" panose="02020603050405020304" pitchFamily="18" charset="0"/>
                <a:cs typeface="Times New Roman" panose="02020603050405020304" pitchFamily="18" charset="0"/>
              </a:rPr>
              <a:t>con mắt màu vàng, tròn xoe, chính giữa có một con ngươi màu đen, con mắt không chớp bao giờ, to, tròn, </a:t>
            </a:r>
            <a:r>
              <a:rPr lang="vi-VN" sz="2200" b="1" i="1">
                <a:solidFill>
                  <a:srgbClr val="000000"/>
                </a:solidFill>
                <a:effectLst/>
                <a:latin typeface="Times New Roman" panose="02020603050405020304" pitchFamily="18" charset="0"/>
                <a:cs typeface="Times New Roman" panose="02020603050405020304" pitchFamily="18" charset="0"/>
              </a:rPr>
              <a:t>hệt như một ngọn đèn trong đêm, như một tuần trăng úa trên bầu trời trống trải</a:t>
            </a:r>
            <a:r>
              <a:rPr lang="vi-VN" sz="2200" b="0" i="1">
                <a:solidFill>
                  <a:srgbClr val="000000"/>
                </a:solidFill>
                <a:effectLst/>
                <a:latin typeface="Times New Roman" panose="02020603050405020304" pitchFamily="18" charset="0"/>
                <a:cs typeface="Times New Roman" panose="02020603050405020304" pitchFamily="18" charset="0"/>
              </a:rPr>
              <a:t>, xuất hiện những điểm màu khác nhau, con ngươi cháy lên như một đám lửa thực sự, …</a:t>
            </a:r>
            <a:endParaRPr lang="en-US" sz="2200" b="0" i="1">
              <a:solidFill>
                <a:srgbClr val="000000"/>
              </a:solidFill>
              <a:effectLst/>
              <a:latin typeface="Times New Roman" panose="02020603050405020304" pitchFamily="18" charset="0"/>
              <a:cs typeface="Times New Roman" panose="02020603050405020304" pitchFamily="18" charset="0"/>
            </a:endParaRPr>
          </a:p>
          <a:p>
            <a:pPr algn="just"/>
            <a:r>
              <a:rPr lang="en-US" sz="2200" b="0" i="1">
                <a:solidFill>
                  <a:srgbClr val="C00000"/>
                </a:solidFill>
                <a:effectLst/>
                <a:latin typeface="Times New Roman" panose="02020603050405020304" pitchFamily="18" charset="0"/>
                <a:cs typeface="Times New Roman" panose="02020603050405020304" pitchFamily="18" charset="0"/>
              </a:rPr>
              <a:t>?Nêu cảm nhận về hình ảnh mắt sói.</a:t>
            </a:r>
          </a:p>
          <a:p>
            <a:pPr algn="just"/>
            <a:r>
              <a:rPr lang="en-US" sz="2200" b="0" i="0">
                <a:solidFill>
                  <a:srgbClr val="000000"/>
                </a:solidFill>
                <a:effectLst/>
                <a:latin typeface="Times New Roman" panose="02020603050405020304" pitchFamily="18" charset="0"/>
                <a:cs typeface="Times New Roman" panose="02020603050405020304" pitchFamily="18" charset="0"/>
              </a:rPr>
              <a:t>	</a:t>
            </a:r>
            <a:r>
              <a:rPr lang="vi-VN" sz="2200" b="0" i="0">
                <a:solidFill>
                  <a:srgbClr val="000000"/>
                </a:solidFill>
                <a:effectLst/>
                <a:latin typeface="Times New Roman" panose="02020603050405020304" pitchFamily="18" charset="0"/>
                <a:cs typeface="Times New Roman" panose="02020603050405020304" pitchFamily="18" charset="0"/>
              </a:rPr>
              <a:t>- </a:t>
            </a:r>
            <a:r>
              <a:rPr lang="en-US" sz="2200" b="0" i="0">
                <a:solidFill>
                  <a:srgbClr val="000000"/>
                </a:solidFill>
                <a:effectLst/>
                <a:latin typeface="Times New Roman" panose="02020603050405020304" pitchFamily="18" charset="0"/>
                <a:cs typeface="Times New Roman" panose="02020603050405020304" pitchFamily="18" charset="0"/>
              </a:rPr>
              <a:t>C</a:t>
            </a:r>
            <a:r>
              <a:rPr lang="vi-VN" sz="2200" b="0" i="0">
                <a:solidFill>
                  <a:srgbClr val="000000"/>
                </a:solidFill>
                <a:effectLst/>
                <a:latin typeface="Times New Roman" panose="02020603050405020304" pitchFamily="18" charset="0"/>
                <a:cs typeface="Times New Roman" panose="02020603050405020304" pitchFamily="18" charset="0"/>
              </a:rPr>
              <a:t>ậu bé cảm nhận được trong mắt sói chất chứa nỗi buồn thẳm sâu, sự u uất, cô đơn, trống trải. Điểm nhấn đặc biệt trong đôi mắt sói là con ngươi “</a:t>
            </a:r>
            <a:r>
              <a:rPr lang="vi-VN" sz="2200" b="0" i="1">
                <a:solidFill>
                  <a:srgbClr val="000000"/>
                </a:solidFill>
                <a:effectLst/>
                <a:latin typeface="Times New Roman" panose="02020603050405020304" pitchFamily="18" charset="0"/>
                <a:cs typeface="Times New Roman" panose="02020603050405020304" pitchFamily="18" charset="0"/>
              </a:rPr>
              <a:t>có sự sống”.</a:t>
            </a:r>
            <a:r>
              <a:rPr lang="vi-VN" sz="2200" b="0" i="0">
                <a:solidFill>
                  <a:srgbClr val="000000"/>
                </a:solidFill>
                <a:effectLst/>
                <a:latin typeface="Times New Roman" panose="02020603050405020304" pitchFamily="18" charset="0"/>
                <a:cs typeface="Times New Roman" panose="02020603050405020304" pitchFamily="18" charset="0"/>
              </a:rPr>
              <a:t> Trong con ngươi của sói là một bức tranh đa sắc màu: “</a:t>
            </a:r>
            <a:r>
              <a:rPr lang="vi-VN" sz="2200" b="0" i="1">
                <a:solidFill>
                  <a:srgbClr val="000000"/>
                </a:solidFill>
                <a:effectLst/>
                <a:latin typeface="Times New Roman" panose="02020603050405020304" pitchFamily="18" charset="0"/>
                <a:cs typeface="Times New Roman" panose="02020603050405020304" pitchFamily="18" charset="0"/>
              </a:rPr>
              <a:t>màu lông của năm con sói con hệt quầng hung đỏ của cầu vồng</a:t>
            </a:r>
            <a:r>
              <a:rPr lang="vi-VN" sz="2200" b="0" i="0">
                <a:solidFill>
                  <a:srgbClr val="000000"/>
                </a:solidFill>
                <a:effectLst/>
                <a:latin typeface="Times New Roman" panose="02020603050405020304" pitchFamily="18" charset="0"/>
                <a:cs typeface="Times New Roman" panose="02020603050405020304" pitchFamily="18" charset="0"/>
              </a:rPr>
              <a:t>’’</a:t>
            </a:r>
            <a:r>
              <a:rPr lang="en-US" sz="2200" b="0" i="0">
                <a:solidFill>
                  <a:srgbClr val="000000"/>
                </a:solidFill>
                <a:effectLst/>
                <a:latin typeface="Times New Roman" panose="02020603050405020304" pitchFamily="18" charset="0"/>
                <a:cs typeface="Times New Roman" panose="02020603050405020304" pitchFamily="18" charset="0"/>
              </a:rPr>
              <a:t>.</a:t>
            </a:r>
          </a:p>
          <a:p>
            <a:pPr algn="just"/>
            <a:r>
              <a:rPr lang="en-US" sz="2200" b="0" i="1">
                <a:solidFill>
                  <a:srgbClr val="C00000"/>
                </a:solidFill>
                <a:effectLst/>
                <a:latin typeface="Times New Roman" panose="02020603050405020304" pitchFamily="18" charset="0"/>
                <a:cs typeface="Times New Roman" panose="02020603050405020304" pitchFamily="18" charset="0"/>
              </a:rPr>
              <a:t>?Xác định câu chuyện hiện lên trong mắt sói.</a:t>
            </a:r>
          </a:p>
          <a:p>
            <a:pPr algn="just"/>
            <a:r>
              <a:rPr lang="en-US" sz="2200" b="0" i="0">
                <a:solidFill>
                  <a:srgbClr val="000000"/>
                </a:solidFill>
                <a:effectLst/>
                <a:latin typeface="Times New Roman" panose="02020603050405020304" pitchFamily="18" charset="0"/>
                <a:cs typeface="Times New Roman" panose="02020603050405020304" pitchFamily="18" charset="0"/>
              </a:rPr>
              <a:t>	</a:t>
            </a:r>
            <a:r>
              <a:rPr lang="vi-VN" sz="2200" b="0" i="0">
                <a:solidFill>
                  <a:srgbClr val="000000"/>
                </a:solidFill>
                <a:effectLst/>
                <a:latin typeface="Times New Roman" panose="02020603050405020304" pitchFamily="18" charset="0"/>
                <a:cs typeface="Times New Roman" panose="02020603050405020304" pitchFamily="18" charset="0"/>
              </a:rPr>
              <a:t>- </a:t>
            </a:r>
            <a:r>
              <a:rPr lang="en-US" sz="2200" b="0" i="0">
                <a:solidFill>
                  <a:srgbClr val="000000"/>
                </a:solidFill>
                <a:effectLst/>
                <a:latin typeface="Times New Roman" panose="02020603050405020304" pitchFamily="18" charset="0"/>
                <a:cs typeface="Times New Roman" panose="02020603050405020304" pitchFamily="18" charset="0"/>
              </a:rPr>
              <a:t>L</a:t>
            </a:r>
            <a:r>
              <a:rPr lang="vi-VN" sz="2200" b="0" i="0">
                <a:solidFill>
                  <a:srgbClr val="000000"/>
                </a:solidFill>
                <a:effectLst/>
                <a:latin typeface="Times New Roman" panose="02020603050405020304" pitchFamily="18" charset="0"/>
                <a:cs typeface="Times New Roman" panose="02020603050405020304" pitchFamily="18" charset="0"/>
              </a:rPr>
              <a:t>à hồi ức về gia đình nhà sói. Nhìn vào trong con mắt hiện lên một mái ấm gia đình từng hạnh phúc của </a:t>
            </a:r>
            <a:r>
              <a:rPr lang="en-US" sz="2200" b="0" i="0">
                <a:solidFill>
                  <a:srgbClr val="000000"/>
                </a:solidFill>
                <a:effectLst/>
                <a:latin typeface="Times New Roman" panose="02020603050405020304" pitchFamily="18" charset="0"/>
                <a:cs typeface="Times New Roman" panose="02020603050405020304" pitchFamily="18" charset="0"/>
              </a:rPr>
              <a:t>S</a:t>
            </a:r>
            <a:r>
              <a:rPr lang="vi-VN" sz="2200" b="0" i="0">
                <a:solidFill>
                  <a:srgbClr val="000000"/>
                </a:solidFill>
                <a:effectLst/>
                <a:latin typeface="Times New Roman" panose="02020603050405020304" pitchFamily="18" charset="0"/>
                <a:cs typeface="Times New Roman" panose="02020603050405020304" pitchFamily="18" charset="0"/>
              </a:rPr>
              <a:t>ói Lam và tình yêu thương sự gan dạ của </a:t>
            </a:r>
            <a:r>
              <a:rPr lang="en-US" sz="2200" b="0" i="0">
                <a:solidFill>
                  <a:srgbClr val="000000"/>
                </a:solidFill>
                <a:effectLst/>
                <a:latin typeface="Times New Roman" panose="02020603050405020304" pitchFamily="18" charset="0"/>
                <a:cs typeface="Times New Roman" panose="02020603050405020304" pitchFamily="18" charset="0"/>
              </a:rPr>
              <a:t>S</a:t>
            </a:r>
            <a:r>
              <a:rPr lang="vi-VN" sz="2200" b="0" i="0">
                <a:solidFill>
                  <a:srgbClr val="000000"/>
                </a:solidFill>
                <a:effectLst/>
                <a:latin typeface="Times New Roman" panose="02020603050405020304" pitchFamily="18" charset="0"/>
                <a:cs typeface="Times New Roman" panose="02020603050405020304" pitchFamily="18" charset="0"/>
              </a:rPr>
              <a:t>ói Lam đã xả thân cứu người em của mình là Ánh Vàng</a:t>
            </a:r>
            <a:r>
              <a:rPr lang="en-US" sz="2200" b="0" i="0">
                <a:solidFill>
                  <a:srgbClr val="000000"/>
                </a:solidFill>
                <a:effectLst/>
                <a:latin typeface="Times New Roman" panose="02020603050405020304" pitchFamily="18" charset="0"/>
                <a:cs typeface="Times New Roman" panose="02020603050405020304" pitchFamily="18" charset="0"/>
              </a:rPr>
              <a:t>.</a:t>
            </a:r>
            <a:endParaRPr lang="vi-VN" sz="2200" b="0" i="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90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down)">
                                      <p:cBhvr>
                                        <p:cTn id="24" dur="500"/>
                                        <p:tgtEl>
                                          <p:spTgt spid="4">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circle(in)">
                                      <p:cBhvr>
                                        <p:cTn id="36" dur="2000"/>
                                        <p:tgtEl>
                                          <p:spTgt spid="4">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circle(in)">
                                      <p:cBhvr>
                                        <p:cTn id="48"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907B31-E83E-A92B-D95A-9352754961BC}"/>
              </a:ext>
            </a:extLst>
          </p:cNvPr>
          <p:cNvSpPr txBox="1"/>
          <p:nvPr/>
        </p:nvSpPr>
        <p:spPr>
          <a:xfrm>
            <a:off x="721453" y="746620"/>
            <a:ext cx="11053894" cy="3170099"/>
          </a:xfrm>
          <a:prstGeom prst="rect">
            <a:avLst/>
          </a:prstGeom>
          <a:noFill/>
        </p:spPr>
        <p:txBody>
          <a:bodyPr wrap="square" rtlCol="0">
            <a:spAutoFit/>
          </a:bodyPr>
          <a:lstStyle/>
          <a:p>
            <a:pPr algn="just">
              <a:lnSpc>
                <a:spcPct val="150000"/>
              </a:lnSpc>
              <a:tabLst>
                <a:tab pos="90170" algn="l"/>
                <a:tab pos="180340" algn="l"/>
              </a:tabLst>
            </a:pPr>
            <a:r>
              <a:rPr lang="en-US" sz="20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 Câu chuyện Sói Lam cứu Ánh Vàng</a:t>
            </a:r>
            <a:endParaRPr lang="en-US" sz="20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*Suy nghĩ</a:t>
            </a:r>
            <a:r>
              <a:rPr lang="en-US" sz="2000" b="1">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Linh cảm việc Ánh Vàng trốn đi tìm con người; Cắn đứt sợi dây, tấn công bất ngờ.</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 động</a:t>
            </a:r>
            <a:r>
              <a:rPr lang="en-US" sz="2000" b="1">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Nhảy qua lửa, cắt đứt sợi dây; Giục em chạy đi.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 nói</a:t>
            </a:r>
            <a:r>
              <a:rPr lang="en-US" sz="2000" b="1">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“Chạy đi, Ánh Vàng!”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*Kết cục</a:t>
            </a:r>
            <a:r>
              <a:rPr lang="en-US" sz="2000" b="1">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Thảm thương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Sói Lam vô cùng dũng cảm, thông minh, mạnh mẽ, sẵn sàng hi sinh vì em.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L</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à một con sói không bao giờ đùa, “nghiêm túc”. “uyên bác”, tính cách “vô cùng là sói”.</a:t>
            </a:r>
            <a:endParaRPr lang="en-US" sz="2000" b="0" i="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51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wipe(down)">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wipe(down)">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wipe(down)">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1000"/>
                                        <p:tgtEl>
                                          <p:spTgt spid="5">
                                            <p:txEl>
                                              <p:pRg st="5" end="5"/>
                                            </p:txEl>
                                          </p:spTgt>
                                        </p:tgtEl>
                                      </p:cBhvr>
                                    </p:animEffect>
                                    <p:anim calcmode="lin" valueType="num">
                                      <p:cBhvr>
                                        <p:cTn id="3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Effect transition="in" filter="fade">
                                      <p:cBhvr>
                                        <p:cTn id="41" dur="1000"/>
                                        <p:tgtEl>
                                          <p:spTgt spid="5">
                                            <p:txEl>
                                              <p:pRg st="6" end="6"/>
                                            </p:txEl>
                                          </p:spTgt>
                                        </p:tgtEl>
                                      </p:cBhvr>
                                    </p:animEffect>
                                    <p:anim calcmode="lin" valueType="num">
                                      <p:cBhvr>
                                        <p:cTn id="4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395738-4B83-83D0-5096-9369103B94F7}"/>
              </a:ext>
            </a:extLst>
          </p:cNvPr>
          <p:cNvSpPr txBox="1"/>
          <p:nvPr/>
        </p:nvSpPr>
        <p:spPr>
          <a:xfrm>
            <a:off x="469783" y="327171"/>
            <a:ext cx="11358694" cy="5786199"/>
          </a:xfrm>
          <a:prstGeom prst="rect">
            <a:avLst/>
          </a:prstGeom>
          <a:noFill/>
        </p:spPr>
        <p:txBody>
          <a:bodyPr wrap="square" rtlCol="0">
            <a:spAutoFit/>
          </a:bodyPr>
          <a:lstStyle/>
          <a:p>
            <a:pPr algn="just">
              <a:lnSpc>
                <a:spcPct val="150000"/>
              </a:lnSpc>
              <a:tabLst>
                <a:tab pos="90170" algn="l"/>
                <a:tab pos="180340" algn="l"/>
              </a:tabLst>
            </a:pPr>
            <a:r>
              <a:rPr lang="en-US" sz="20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0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Mạch truyện về nhân vật Phi Châu</a:t>
            </a:r>
            <a:endParaRPr lang="en-US" sz="20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 Hình ảnh mắt người</a:t>
            </a: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 chi tiết</a:t>
            </a: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con mắt như một ánh sáng vụt tắt, như một đường hầm bị sập dưới lòng đất – một đường hầm giống một cái hang cáo mà Sói Lam từng chui vào, mờ mịt, tối om, không còn giọt nắng nào,...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M</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ối đồng cảm sâu sắc, sự thấu hiểu của sói với nỗi buồn đau của cậu bé Phi Châu.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è"/>
              <a:tabLst>
                <a:tab pos="90170" algn="l"/>
                <a:tab pos="180340" algn="l"/>
              </a:tabLst>
            </a:pP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 chuyện hiện lên trong mắt người là </a:t>
            </a:r>
            <a:r>
              <a:rPr lang="vi-VN"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tình bạn giữa Phi Châu với lạc đà Hàng Xén và Báo.</a:t>
            </a:r>
            <a:endPar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 Câu chuyện của Phi Châu và những người bạn</a:t>
            </a: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Lạc đà Hàng Xén</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“mất hàng giờ” để tìm lạc đà Hàng Xén – người bạn đầu tiên của cậu bé.</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Sư Tử</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suy nghĩ về các loài động vật trong thế giới tự nhiên bằng sự đồng cảm, thấu hiểu, tôn trọng</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Báo</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kết bạn với Báo bằng tâm hồn tinh tế, tĩnh lặng, sự thấu cảm sâu sắc.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Phi Châu là một cậu bé có tâm hồn trong sáng, sâu sắc, tinh tế, có tấm lòng nhân hậu, trân trọng tình bạn, yêu thương loài vật, tôn trọng thiên nhiên.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414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circle(in)">
                                      <p:cBhvr>
                                        <p:cTn id="26" dur="2000"/>
                                        <p:tgtEl>
                                          <p:spTgt spid="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wheel(1)">
                                      <p:cBhvr>
                                        <p:cTn id="31" dur="2000"/>
                                        <p:tgtEl>
                                          <p:spTgt spid="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additive="base">
                                        <p:cTn id="3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000"/>
                                        <p:tgtEl>
                                          <p:spTgt spid="4">
                                            <p:txEl>
                                              <p:pRg st="6" end="6"/>
                                            </p:txEl>
                                          </p:spTgt>
                                        </p:tgtEl>
                                      </p:cBhvr>
                                    </p:animEffect>
                                    <p:anim calcmode="lin" valueType="num">
                                      <p:cBhvr>
                                        <p:cTn id="4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1000"/>
                                        <p:tgtEl>
                                          <p:spTgt spid="4">
                                            <p:txEl>
                                              <p:pRg st="7" end="7"/>
                                            </p:txEl>
                                          </p:spTgt>
                                        </p:tgtEl>
                                      </p:cBhvr>
                                    </p:animEffect>
                                    <p:anim calcmode="lin" valueType="num">
                                      <p:cBhvr>
                                        <p:cTn id="5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Effect transition="in" filter="fade">
                                      <p:cBhvr>
                                        <p:cTn id="56" dur="1000"/>
                                        <p:tgtEl>
                                          <p:spTgt spid="4">
                                            <p:txEl>
                                              <p:pRg st="8" end="8"/>
                                            </p:txEl>
                                          </p:spTgt>
                                        </p:tgtEl>
                                      </p:cBhvr>
                                    </p:animEffect>
                                    <p:anim calcmode="lin" valueType="num">
                                      <p:cBhvr>
                                        <p:cTn id="5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9" end="9"/>
                                            </p:txEl>
                                          </p:spTgt>
                                        </p:tgtEl>
                                        <p:attrNameLst>
                                          <p:attrName>style.visibility</p:attrName>
                                        </p:attrNameLst>
                                      </p:cBhvr>
                                      <p:to>
                                        <p:strVal val="visible"/>
                                      </p:to>
                                    </p:set>
                                    <p:animEffect transition="in" filter="fade">
                                      <p:cBhvr>
                                        <p:cTn id="63" dur="1000"/>
                                        <p:tgtEl>
                                          <p:spTgt spid="4">
                                            <p:txEl>
                                              <p:pRg st="9" end="9"/>
                                            </p:txEl>
                                          </p:spTgt>
                                        </p:tgtEl>
                                      </p:cBhvr>
                                    </p:animEffect>
                                    <p:anim calcmode="lin" valueType="num">
                                      <p:cBhvr>
                                        <p:cTn id="64"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1920</Words>
  <Application>Microsoft Office PowerPoint</Application>
  <PresentationFormat>Widescreen</PresentationFormat>
  <Paragraphs>94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.VnTime</vt: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Chủ đề của truyện    - Tác phẩm ngợi ca tình cảm gia đình, tình bạn, lòng dũng cảm, sự hi sinh, thái độ tôn trọng thiên nhiên,..    - Tác phẩm phê phán cách ứng xử thô bạo, tham lam của con người với thế giới tự nhiên. </vt:lpstr>
      <vt:lpstr>III. Tổng kết 1. Nghệ thuật - Cốt truyện đa tuyến với kiểu truyện lồng truyện. - Nghệ thuật xây dựng nhân vật độc đáo - Nghệ thuật kể chuyện đặc sắc. 2. Nội dung - Ca ngợi vẻ đẹp của sự đồng cảm, thấu hiểu giữa muôn loài trên thế giới. - Ca ngợi tình anh em, tình bạn giữa con người và loài vật - Đau đớn, xót xa trước sự tham lam, vô cảm và hành động tàn phá thế giới tự nhiên của con người. 3. Cách đọc hiểu văn bản truyện đa tuyến - Tóm tắt được các tuyến sự kiện. - Tìm hiểu nhân vật, chi tiết tiêu biểu. - Tìm hiểu nghệ thuật kể chuyện.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6</cp:revision>
  <dcterms:created xsi:type="dcterms:W3CDTF">2025-01-12T07:59:59Z</dcterms:created>
  <dcterms:modified xsi:type="dcterms:W3CDTF">2025-01-12T14:45:52Z</dcterms:modified>
</cp:coreProperties>
</file>